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95" r:id="rId1"/>
  </p:sldMasterIdLst>
  <p:notesMasterIdLst>
    <p:notesMasterId r:id="rId106"/>
  </p:notesMasterIdLst>
  <p:sldIdLst>
    <p:sldId id="476" r:id="rId2"/>
    <p:sldId id="409" r:id="rId3"/>
    <p:sldId id="406" r:id="rId4"/>
    <p:sldId id="370" r:id="rId5"/>
    <p:sldId id="429" r:id="rId6"/>
    <p:sldId id="445" r:id="rId7"/>
    <p:sldId id="447" r:id="rId8"/>
    <p:sldId id="446" r:id="rId9"/>
    <p:sldId id="426" r:id="rId10"/>
    <p:sldId id="427" r:id="rId11"/>
    <p:sldId id="428" r:id="rId12"/>
    <p:sldId id="436" r:id="rId13"/>
    <p:sldId id="405" r:id="rId14"/>
    <p:sldId id="455" r:id="rId15"/>
    <p:sldId id="423" r:id="rId16"/>
    <p:sldId id="425" r:id="rId17"/>
    <p:sldId id="368" r:id="rId18"/>
    <p:sldId id="422" r:id="rId19"/>
    <p:sldId id="294" r:id="rId20"/>
    <p:sldId id="303" r:id="rId21"/>
    <p:sldId id="504" r:id="rId22"/>
    <p:sldId id="375" r:id="rId23"/>
    <p:sldId id="376" r:id="rId24"/>
    <p:sldId id="507" r:id="rId25"/>
    <p:sldId id="508" r:id="rId26"/>
    <p:sldId id="378" r:id="rId27"/>
    <p:sldId id="379" r:id="rId28"/>
    <p:sldId id="509" r:id="rId29"/>
    <p:sldId id="380" r:id="rId30"/>
    <p:sldId id="381" r:id="rId31"/>
    <p:sldId id="382" r:id="rId32"/>
    <p:sldId id="383" r:id="rId33"/>
    <p:sldId id="377" r:id="rId34"/>
    <p:sldId id="386" r:id="rId35"/>
    <p:sldId id="388" r:id="rId36"/>
    <p:sldId id="387" r:id="rId37"/>
    <p:sldId id="385" r:id="rId38"/>
    <p:sldId id="389" r:id="rId39"/>
    <p:sldId id="393" r:id="rId40"/>
    <p:sldId id="394" r:id="rId41"/>
    <p:sldId id="396" r:id="rId42"/>
    <p:sldId id="395" r:id="rId43"/>
    <p:sldId id="392" r:id="rId44"/>
    <p:sldId id="510" r:id="rId45"/>
    <p:sldId id="390" r:id="rId46"/>
    <p:sldId id="397" r:id="rId47"/>
    <p:sldId id="399" r:id="rId48"/>
    <p:sldId id="401" r:id="rId49"/>
    <p:sldId id="402" r:id="rId50"/>
    <p:sldId id="457" r:id="rId51"/>
    <p:sldId id="403" r:id="rId52"/>
    <p:sldId id="404" r:id="rId53"/>
    <p:sldId id="458" r:id="rId54"/>
    <p:sldId id="480" r:id="rId55"/>
    <p:sldId id="481" r:id="rId56"/>
    <p:sldId id="482" r:id="rId57"/>
    <p:sldId id="483" r:id="rId58"/>
    <p:sldId id="484" r:id="rId59"/>
    <p:sldId id="511" r:id="rId60"/>
    <p:sldId id="485" r:id="rId61"/>
    <p:sldId id="486" r:id="rId62"/>
    <p:sldId id="408" r:id="rId63"/>
    <p:sldId id="512" r:id="rId64"/>
    <p:sldId id="267" r:id="rId65"/>
    <p:sldId id="374" r:id="rId66"/>
    <p:sldId id="487" r:id="rId67"/>
    <p:sldId id="496" r:id="rId68"/>
    <p:sldId id="488" r:id="rId69"/>
    <p:sldId id="489" r:id="rId70"/>
    <p:sldId id="505" r:id="rId71"/>
    <p:sldId id="490" r:id="rId72"/>
    <p:sldId id="492" r:id="rId73"/>
    <p:sldId id="493" r:id="rId74"/>
    <p:sldId id="494" r:id="rId75"/>
    <p:sldId id="495" r:id="rId76"/>
    <p:sldId id="306" r:id="rId77"/>
    <p:sldId id="412" r:id="rId78"/>
    <p:sldId id="454" r:id="rId79"/>
    <p:sldId id="506" r:id="rId80"/>
    <p:sldId id="339" r:id="rId81"/>
    <p:sldId id="340" r:id="rId82"/>
    <p:sldId id="341" r:id="rId83"/>
    <p:sldId id="344" r:id="rId84"/>
    <p:sldId id="513" r:id="rId85"/>
    <p:sldId id="343" r:id="rId86"/>
    <p:sldId id="346" r:id="rId87"/>
    <p:sldId id="347" r:id="rId88"/>
    <p:sldId id="349" r:id="rId89"/>
    <p:sldId id="350" r:id="rId90"/>
    <p:sldId id="351" r:id="rId91"/>
    <p:sldId id="352" r:id="rId92"/>
    <p:sldId id="353" r:id="rId93"/>
    <p:sldId id="515" r:id="rId94"/>
    <p:sldId id="473" r:id="rId95"/>
    <p:sldId id="359" r:id="rId96"/>
    <p:sldId id="360" r:id="rId97"/>
    <p:sldId id="361" r:id="rId98"/>
    <p:sldId id="364" r:id="rId99"/>
    <p:sldId id="477" r:id="rId100"/>
    <p:sldId id="478" r:id="rId101"/>
    <p:sldId id="479" r:id="rId102"/>
    <p:sldId id="308" r:id="rId103"/>
    <p:sldId id="310" r:id="rId104"/>
    <p:sldId id="290" r:id="rId105"/>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E67E8C1E-3BF8-49E8-A990-048B75A2BB6C}">
          <p14:sldIdLst>
            <p14:sldId id="476"/>
            <p14:sldId id="409"/>
            <p14:sldId id="406"/>
            <p14:sldId id="370"/>
            <p14:sldId id="429"/>
            <p14:sldId id="445"/>
            <p14:sldId id="447"/>
            <p14:sldId id="446"/>
            <p14:sldId id="426"/>
            <p14:sldId id="427"/>
            <p14:sldId id="428"/>
            <p14:sldId id="436"/>
            <p14:sldId id="405"/>
            <p14:sldId id="455"/>
            <p14:sldId id="423"/>
            <p14:sldId id="425"/>
            <p14:sldId id="368"/>
            <p14:sldId id="422"/>
            <p14:sldId id="294"/>
            <p14:sldId id="303"/>
            <p14:sldId id="504"/>
            <p14:sldId id="375"/>
            <p14:sldId id="376"/>
            <p14:sldId id="507"/>
            <p14:sldId id="508"/>
            <p14:sldId id="378"/>
            <p14:sldId id="379"/>
            <p14:sldId id="509"/>
            <p14:sldId id="380"/>
            <p14:sldId id="381"/>
            <p14:sldId id="382"/>
            <p14:sldId id="383"/>
            <p14:sldId id="377"/>
            <p14:sldId id="386"/>
            <p14:sldId id="388"/>
            <p14:sldId id="387"/>
            <p14:sldId id="385"/>
            <p14:sldId id="389"/>
            <p14:sldId id="393"/>
            <p14:sldId id="394"/>
            <p14:sldId id="396"/>
            <p14:sldId id="395"/>
            <p14:sldId id="392"/>
            <p14:sldId id="510"/>
            <p14:sldId id="390"/>
            <p14:sldId id="397"/>
            <p14:sldId id="399"/>
            <p14:sldId id="401"/>
            <p14:sldId id="402"/>
            <p14:sldId id="457"/>
            <p14:sldId id="403"/>
            <p14:sldId id="404"/>
            <p14:sldId id="458"/>
            <p14:sldId id="480"/>
            <p14:sldId id="481"/>
            <p14:sldId id="482"/>
            <p14:sldId id="483"/>
            <p14:sldId id="484"/>
            <p14:sldId id="511"/>
            <p14:sldId id="485"/>
            <p14:sldId id="486"/>
            <p14:sldId id="408"/>
            <p14:sldId id="512"/>
            <p14:sldId id="267"/>
            <p14:sldId id="374"/>
            <p14:sldId id="487"/>
            <p14:sldId id="496"/>
            <p14:sldId id="488"/>
            <p14:sldId id="489"/>
            <p14:sldId id="505"/>
            <p14:sldId id="490"/>
            <p14:sldId id="492"/>
            <p14:sldId id="493"/>
            <p14:sldId id="494"/>
            <p14:sldId id="495"/>
            <p14:sldId id="306"/>
            <p14:sldId id="412"/>
            <p14:sldId id="454"/>
            <p14:sldId id="506"/>
            <p14:sldId id="339"/>
            <p14:sldId id="340"/>
            <p14:sldId id="341"/>
            <p14:sldId id="344"/>
            <p14:sldId id="513"/>
            <p14:sldId id="343"/>
            <p14:sldId id="346"/>
            <p14:sldId id="347"/>
            <p14:sldId id="349"/>
            <p14:sldId id="350"/>
            <p14:sldId id="351"/>
            <p14:sldId id="352"/>
            <p14:sldId id="353"/>
            <p14:sldId id="515"/>
            <p14:sldId id="473"/>
            <p14:sldId id="359"/>
            <p14:sldId id="360"/>
            <p14:sldId id="361"/>
            <p14:sldId id="364"/>
            <p14:sldId id="477"/>
            <p14:sldId id="478"/>
            <p14:sldId id="479"/>
          </p14:sldIdLst>
        </p14:section>
        <p14:section name="Раздел по умолчанию" id="{0B3B2010-E3F1-40B2-853C-0F69AA9E40CF}">
          <p14:sldIdLst>
            <p14:sldId id="308"/>
            <p14:sldId id="310"/>
            <p14:sldId id="29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initials="П" lastIdx="3" clrIdx="0">
    <p:extLst>
      <p:ext uri="{19B8F6BF-5375-455C-9EA6-DF929625EA0E}">
        <p15:presenceInfo xmlns:p15="http://schemas.microsoft.com/office/powerpoint/2012/main" userId="Пользователь"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EB"/>
    <a:srgbClr val="FFB7FA"/>
    <a:srgbClr val="FFFDDD"/>
    <a:srgbClr val="FFE5FD"/>
    <a:srgbClr val="00FFCC"/>
    <a:srgbClr val="87D3D5"/>
    <a:srgbClr val="FFFCB9"/>
    <a:srgbClr val="E70319"/>
    <a:srgbClr val="FF6699"/>
    <a:srgbClr val="DCF4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95349" autoAdjust="0"/>
  </p:normalViewPr>
  <p:slideViewPr>
    <p:cSldViewPr snapToGrid="0">
      <p:cViewPr varScale="1">
        <p:scale>
          <a:sx n="88" d="100"/>
          <a:sy n="88" d="100"/>
        </p:scale>
        <p:origin x="35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2209891732283463E-2"/>
          <c:y val="0.20829309144190605"/>
          <c:w val="0.91779010826771656"/>
          <c:h val="0.76759067683044357"/>
        </c:manualLayout>
      </c:layout>
      <c:bar3DChart>
        <c:barDir val="col"/>
        <c:grouping val="clustered"/>
        <c:varyColors val="0"/>
        <c:ser>
          <c:idx val="0"/>
          <c:order val="0"/>
          <c:tx>
            <c:strRef>
              <c:f>Лист1!$B$1</c:f>
              <c:strCache>
                <c:ptCount val="1"/>
                <c:pt idx="0">
                  <c:v>План</c:v>
                </c:pt>
              </c:strCache>
            </c:strRef>
          </c:tx>
          <c:spPr>
            <a:pattFill prst="ltDnDiag">
              <a:fgClr>
                <a:schemeClr val="accent2"/>
              </a:fgClr>
              <a:bgClr>
                <a:schemeClr val="accent2">
                  <a:lumMod val="20000"/>
                  <a:lumOff val="80000"/>
                </a:schemeClr>
              </a:bgClr>
            </a:pattFill>
            <a:ln>
              <a:solidFill>
                <a:schemeClr val="accent2"/>
              </a:solidFill>
            </a:ln>
            <a:effectLst/>
            <a:sp3d>
              <a:contourClr>
                <a:schemeClr val="accent2"/>
              </a:contourClr>
            </a:sp3d>
          </c:spPr>
          <c:invertIfNegative val="0"/>
          <c:dLbls>
            <c:dLbl>
              <c:idx val="0"/>
              <c:layout>
                <c:manualLayout>
                  <c:x val="-1.2706825034512863E-3"/>
                  <c:y val="0.314675710569947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AB-4297-BAF6-ED8BCE606D1C}"/>
                </c:ext>
              </c:extLst>
            </c:dLbl>
            <c:dLbl>
              <c:idx val="1"/>
              <c:layout>
                <c:manualLayout>
                  <c:x val="-1.4386898361434231E-3"/>
                  <c:y val="0.336178240039744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AB-4297-BAF6-ED8BCE606D1C}"/>
                </c:ext>
              </c:extLst>
            </c:dLbl>
            <c:dLbl>
              <c:idx val="2"/>
              <c:layout>
                <c:manualLayout>
                  <c:x val="-1.3874671916011263E-3"/>
                  <c:y val="-4.553002092047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AB-4297-BAF6-ED8BCE606D1C}"/>
                </c:ext>
              </c:extLst>
            </c:dLbl>
            <c:dLbl>
              <c:idx val="3"/>
              <c:layout>
                <c:manualLayout>
                  <c:x val="1.1724287614985535E-2"/>
                  <c:y val="-3.4851784511009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AB-4297-BAF6-ED8BCE606D1C}"/>
                </c:ext>
              </c:extLst>
            </c:dLbl>
            <c:dLbl>
              <c:idx val="4"/>
              <c:layout>
                <c:manualLayout>
                  <c:x val="-2.6625709197777864E-3"/>
                  <c:y val="0.411447745998396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AB-4297-BAF6-ED8BCE606D1C}"/>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Доходы</c:v>
                </c:pt>
                <c:pt idx="1">
                  <c:v>Расходы</c:v>
                </c:pt>
                <c:pt idx="2">
                  <c:v>Дефицит</c:v>
                </c:pt>
                <c:pt idx="3">
                  <c:v>Муниципальный долг</c:v>
                </c:pt>
              </c:strCache>
            </c:strRef>
          </c:cat>
          <c:val>
            <c:numRef>
              <c:f>Лист1!$B$2:$B$5</c:f>
              <c:numCache>
                <c:formatCode>#,##0.00</c:formatCode>
                <c:ptCount val="4"/>
                <c:pt idx="0">
                  <c:v>5398589.6909999996</c:v>
                </c:pt>
                <c:pt idx="1">
                  <c:v>5774864.6299999999</c:v>
                </c:pt>
                <c:pt idx="2">
                  <c:v>376275.02</c:v>
                </c:pt>
                <c:pt idx="3">
                  <c:v>105674.9</c:v>
                </c:pt>
              </c:numCache>
            </c:numRef>
          </c:val>
          <c:shape val="cylinder"/>
          <c:extLst>
            <c:ext xmlns:c16="http://schemas.microsoft.com/office/drawing/2014/chart" uri="{C3380CC4-5D6E-409C-BE32-E72D297353CC}">
              <c16:uniqueId val="{00000000-63AB-4297-BAF6-ED8BCE606D1C}"/>
            </c:ext>
          </c:extLst>
        </c:ser>
        <c:ser>
          <c:idx val="1"/>
          <c:order val="1"/>
          <c:tx>
            <c:strRef>
              <c:f>Лист1!$C$1</c:f>
              <c:strCache>
                <c:ptCount val="1"/>
                <c:pt idx="0">
                  <c:v>Факт</c:v>
                </c:pt>
              </c:strCache>
            </c:strRef>
          </c:tx>
          <c:spPr>
            <a:pattFill prst="ltDnDiag">
              <a:fgClr>
                <a:schemeClr val="accent4"/>
              </a:fgClr>
              <a:bgClr>
                <a:schemeClr val="accent4">
                  <a:lumMod val="20000"/>
                  <a:lumOff val="80000"/>
                </a:schemeClr>
              </a:bgClr>
            </a:pattFill>
            <a:ln>
              <a:solidFill>
                <a:schemeClr val="accent4"/>
              </a:solidFill>
            </a:ln>
            <a:effectLst/>
            <a:sp3d>
              <a:contourClr>
                <a:schemeClr val="accent4"/>
              </a:contourClr>
            </a:sp3d>
          </c:spPr>
          <c:invertIfNegative val="0"/>
          <c:dLbls>
            <c:dLbl>
              <c:idx val="0"/>
              <c:layout>
                <c:manualLayout>
                  <c:x val="-2.4406618150627469E-17"/>
                  <c:y val="0.315555555555555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AB-4297-BAF6-ED8BCE606D1C}"/>
                </c:ext>
              </c:extLst>
            </c:dLbl>
            <c:dLbl>
              <c:idx val="1"/>
              <c:layout>
                <c:manualLayout>
                  <c:x val="1.0070828853003909E-2"/>
                  <c:y val="0.304460257363869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AB-4297-BAF6-ED8BCE606D1C}"/>
                </c:ext>
              </c:extLst>
            </c:dLbl>
            <c:dLbl>
              <c:idx val="2"/>
              <c:layout>
                <c:manualLayout>
                  <c:x val="3.3275098425196849E-3"/>
                  <c:y val="-5.0192242547218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AB-4297-BAF6-ED8BCE606D1C}"/>
                </c:ext>
              </c:extLst>
            </c:dLbl>
            <c:dLbl>
              <c:idx val="3"/>
              <c:layout>
                <c:manualLayout>
                  <c:x val="1.1022835371831212E-2"/>
                  <c:y val="-3.59513281110116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AB-4297-BAF6-ED8BCE606D1C}"/>
                </c:ext>
              </c:extLst>
            </c:dLbl>
            <c:dLbl>
              <c:idx val="4"/>
              <c:layout>
                <c:manualLayout>
                  <c:x val="5.3251418395555729E-3"/>
                  <c:y val="0.415824849679230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AB-4297-BAF6-ED8BCE606D1C}"/>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Доходы</c:v>
                </c:pt>
                <c:pt idx="1">
                  <c:v>Расходы</c:v>
                </c:pt>
                <c:pt idx="2">
                  <c:v>Дефицит</c:v>
                </c:pt>
                <c:pt idx="3">
                  <c:v>Муниципальный долг</c:v>
                </c:pt>
              </c:strCache>
            </c:strRef>
          </c:cat>
          <c:val>
            <c:numRef>
              <c:f>Лист1!$C$2:$C$5</c:f>
              <c:numCache>
                <c:formatCode>#,##0.00</c:formatCode>
                <c:ptCount val="4"/>
                <c:pt idx="0">
                  <c:v>5375822.25</c:v>
                </c:pt>
                <c:pt idx="1">
                  <c:v>5175262.08</c:v>
                </c:pt>
                <c:pt idx="2">
                  <c:v>200560.17</c:v>
                </c:pt>
                <c:pt idx="3">
                  <c:v>105674.9</c:v>
                </c:pt>
              </c:numCache>
            </c:numRef>
          </c:val>
          <c:shape val="cylinder"/>
          <c:extLst>
            <c:ext xmlns:c16="http://schemas.microsoft.com/office/drawing/2014/chart" uri="{C3380CC4-5D6E-409C-BE32-E72D297353CC}">
              <c16:uniqueId val="{00000001-63AB-4297-BAF6-ED8BCE606D1C}"/>
            </c:ext>
          </c:extLst>
        </c:ser>
        <c:dLbls>
          <c:showLegendKey val="0"/>
          <c:showVal val="0"/>
          <c:showCatName val="0"/>
          <c:showSerName val="0"/>
          <c:showPercent val="0"/>
          <c:showBubbleSize val="0"/>
        </c:dLbls>
        <c:gapWidth val="160"/>
        <c:gapDepth val="0"/>
        <c:shape val="box"/>
        <c:axId val="223779216"/>
        <c:axId val="223779608"/>
        <c:axId val="0"/>
      </c:bar3DChart>
      <c:catAx>
        <c:axId val="2237792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3779608"/>
        <c:crosses val="autoZero"/>
        <c:auto val="0"/>
        <c:lblAlgn val="ctr"/>
        <c:lblOffset val="100"/>
        <c:noMultiLvlLbl val="0"/>
      </c:catAx>
      <c:valAx>
        <c:axId val="22377960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3779216"/>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20"/>
      <c:depthPercent val="180"/>
      <c:rAngAx val="0"/>
      <c:perspective val="1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750858065818689E-4"/>
          <c:y val="0"/>
          <c:w val="0.65855810044098051"/>
          <c:h val="1"/>
        </c:manualLayout>
      </c:layout>
      <c:pie3DChart>
        <c:varyColors val="1"/>
        <c:ser>
          <c:idx val="0"/>
          <c:order val="0"/>
          <c:tx>
            <c:strRef>
              <c:f>Лист1!$B$1</c:f>
              <c:strCache>
                <c:ptCount val="1"/>
                <c:pt idx="0">
                  <c:v>Столбец1</c:v>
                </c:pt>
              </c:strCache>
            </c:strRef>
          </c:tx>
          <c:spPr>
            <a:scene3d>
              <a:camera prst="orthographicFront"/>
              <a:lightRig rig="threePt" dir="t"/>
            </a:scene3d>
            <a:sp3d/>
          </c:spPr>
          <c:dPt>
            <c:idx val="0"/>
            <c:bubble3D val="0"/>
            <c:explosion val="6"/>
            <c:spPr>
              <a:gradFill>
                <a:gsLst>
                  <a:gs pos="78000">
                    <a:srgbClr val="FF6699"/>
                  </a:gs>
                  <a:gs pos="34000">
                    <a:srgbClr val="FFE5FD"/>
                  </a:gs>
                  <a:gs pos="15000">
                    <a:srgbClr val="FFFDDD"/>
                  </a:gs>
                </a:gsLst>
                <a:lin ang="2700000" scaled="1"/>
              </a:gra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1-ABE6-4B54-B0B2-43925179B954}"/>
              </c:ext>
            </c:extLst>
          </c:dPt>
          <c:dPt>
            <c:idx val="1"/>
            <c:bubble3D val="0"/>
            <c:explosion val="8"/>
            <c:spPr>
              <a:gradFill>
                <a:gsLst>
                  <a:gs pos="94000">
                    <a:schemeClr val="bg1"/>
                  </a:gs>
                  <a:gs pos="18000">
                    <a:srgbClr val="00FFCC"/>
                  </a:gs>
                </a:gsLst>
                <a:lin ang="2700000" scaled="1"/>
              </a:gra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3-ABE6-4B54-B0B2-43925179B954}"/>
              </c:ext>
            </c:extLst>
          </c:dPt>
          <c:dPt>
            <c:idx val="2"/>
            <c:bubble3D val="0"/>
            <c:spPr>
              <a:solidFill>
                <a:schemeClr val="accent5"/>
              </a:soli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5-ABE6-4B54-B0B2-43925179B954}"/>
              </c:ext>
            </c:extLst>
          </c:dPt>
          <c:dPt>
            <c:idx val="3"/>
            <c:bubble3D val="0"/>
            <c:explosion val="5"/>
            <c:spPr>
              <a:gradFill>
                <a:gsLst>
                  <a:gs pos="100000">
                    <a:srgbClr val="FF6699"/>
                  </a:gs>
                  <a:gs pos="0">
                    <a:srgbClr val="FFFFCC"/>
                  </a:gs>
                </a:gsLst>
                <a:lin ang="2700000" scaled="1"/>
              </a:gra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7-ABE6-4B54-B0B2-43925179B954}"/>
              </c:ext>
            </c:extLst>
          </c:dPt>
          <c:dPt>
            <c:idx val="4"/>
            <c:bubble3D val="0"/>
            <c:spPr>
              <a:solidFill>
                <a:schemeClr val="accent1">
                  <a:lumMod val="60000"/>
                  <a:lumOff val="40000"/>
                </a:schemeClr>
              </a:soli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9-ABE6-4B54-B0B2-43925179B954}"/>
              </c:ext>
            </c:extLst>
          </c:dPt>
          <c:dPt>
            <c:idx val="5"/>
            <c:bubble3D val="0"/>
            <c:spPr>
              <a:gradFill>
                <a:gsLst>
                  <a:gs pos="21000">
                    <a:srgbClr val="FFFCB9"/>
                  </a:gs>
                  <a:gs pos="73000">
                    <a:schemeClr val="bg1"/>
                  </a:gs>
                </a:gsLst>
                <a:lin ang="2700000" scaled="1"/>
              </a:gra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B-ABE6-4B54-B0B2-43925179B954}"/>
              </c:ext>
            </c:extLst>
          </c:dPt>
          <c:dPt>
            <c:idx val="6"/>
            <c:bubble3D val="0"/>
            <c:spPr>
              <a:solidFill>
                <a:schemeClr val="accent1">
                  <a:lumMod val="80000"/>
                  <a:lumOff val="20000"/>
                </a:schemeClr>
              </a:soli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D-ABE6-4B54-B0B2-43925179B954}"/>
              </c:ext>
            </c:extLst>
          </c:dPt>
          <c:dPt>
            <c:idx val="7"/>
            <c:bubble3D val="0"/>
            <c:spPr>
              <a:gradFill>
                <a:gsLst>
                  <a:gs pos="74000">
                    <a:srgbClr val="FDD3F7"/>
                  </a:gs>
                  <a:gs pos="23000">
                    <a:srgbClr val="FDD8F8"/>
                  </a:gs>
                  <a:gs pos="24000">
                    <a:schemeClr val="bg1"/>
                  </a:gs>
                </a:gsLst>
                <a:lin ang="2700000" scaled="1"/>
              </a:gradFill>
              <a:ln>
                <a:solidFill>
                  <a:srgbClr val="FFC000"/>
                </a:solid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0F-ABE6-4B54-B0B2-43925179B954}"/>
              </c:ext>
            </c:extLst>
          </c:dPt>
          <c:dPt>
            <c:idx val="8"/>
            <c:bubble3D val="0"/>
            <c:spPr>
              <a:solidFill>
                <a:schemeClr val="accent1">
                  <a:lumMod val="20000"/>
                  <a:lumOff val="80000"/>
                </a:schemeClr>
              </a:soli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11-ABE6-4B54-B0B2-43925179B954}"/>
              </c:ext>
            </c:extLst>
          </c:dPt>
          <c:dPt>
            <c:idx val="9"/>
            <c:bubble3D val="0"/>
            <c:spPr>
              <a:solidFill>
                <a:schemeClr val="accent1">
                  <a:lumMod val="80000"/>
                </a:schemeClr>
              </a:soli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13-ABE6-4B54-B0B2-43925179B954}"/>
              </c:ext>
            </c:extLst>
          </c:dPt>
          <c:dPt>
            <c:idx val="10"/>
            <c:bubble3D val="0"/>
            <c:spPr>
              <a:solidFill>
                <a:schemeClr val="accent6"/>
              </a:soli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15-ABE6-4B54-B0B2-43925179B954}"/>
              </c:ext>
            </c:extLst>
          </c:dPt>
          <c:dPt>
            <c:idx val="11"/>
            <c:bubble3D val="0"/>
            <c:spPr>
              <a:solidFill>
                <a:schemeClr val="accent5">
                  <a:lumMod val="80000"/>
                </a:schemeClr>
              </a:soli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17-ABE6-4B54-B0B2-43925179B954}"/>
              </c:ext>
            </c:extLst>
          </c:dPt>
          <c:dPt>
            <c:idx val="12"/>
            <c:bubble3D val="0"/>
            <c:explosion val="7"/>
            <c:spPr>
              <a:gradFill>
                <a:gsLst>
                  <a:gs pos="84000">
                    <a:srgbClr val="FFFF00"/>
                  </a:gs>
                  <a:gs pos="22000">
                    <a:srgbClr val="FFFDDD"/>
                  </a:gs>
                </a:gsLst>
                <a:lin ang="2700000" scaled="1"/>
              </a:gradFill>
              <a:ln>
                <a:noFill/>
              </a:ln>
              <a:effectLst>
                <a:outerShdw blurRad="254000" sx="102000" sy="102000" algn="ctr" rotWithShape="0">
                  <a:prstClr val="black">
                    <a:alpha val="20000"/>
                  </a:prstClr>
                </a:outerShdw>
              </a:effectLst>
              <a:scene3d>
                <a:camera prst="orthographicFront"/>
                <a:lightRig rig="threePt" dir="t"/>
              </a:scene3d>
              <a:sp3d/>
            </c:spPr>
            <c:extLst>
              <c:ext xmlns:c16="http://schemas.microsoft.com/office/drawing/2014/chart" uri="{C3380CC4-5D6E-409C-BE32-E72D297353CC}">
                <c16:uniqueId val="{00000019-8EB5-49C9-834D-D3229DBE8811}"/>
              </c:ext>
            </c:extLst>
          </c:dPt>
          <c:dLbls>
            <c:dLbl>
              <c:idx val="0"/>
              <c:layout>
                <c:manualLayout>
                  <c:x val="-8.4296259842519761E-2"/>
                  <c:y val="0.201820360119389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BE6-4B54-B0B2-43925179B954}"/>
                </c:ext>
              </c:extLst>
            </c:dLbl>
            <c:dLbl>
              <c:idx val="1"/>
              <c:layout>
                <c:manualLayout>
                  <c:x val="1.4036376312335881E-2"/>
                  <c:y val="2.8635579972417342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9.744296386028671E-2"/>
                      <c:h val="3.1277997123851639E-2"/>
                    </c:manualLayout>
                  </c15:layout>
                </c:ext>
                <c:ext xmlns:c16="http://schemas.microsoft.com/office/drawing/2014/chart" uri="{C3380CC4-5D6E-409C-BE32-E72D297353CC}">
                  <c16:uniqueId val="{00000003-ABE6-4B54-B0B2-43925179B954}"/>
                </c:ext>
              </c:extLst>
            </c:dLbl>
            <c:dLbl>
              <c:idx val="2"/>
              <c:layout>
                <c:manualLayout>
                  <c:x val="5.1023540026246719E-2"/>
                  <c:y val="9.7373983684948012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BE6-4B54-B0B2-43925179B954}"/>
                </c:ext>
              </c:extLst>
            </c:dLbl>
            <c:dLbl>
              <c:idx val="3"/>
              <c:layout>
                <c:manualLayout>
                  <c:x val="2.0703042979002623E-2"/>
                  <c:y val="0.10944808576480719"/>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7.1874999999999994E-2"/>
                      <c:h val="3.5271433683198787E-2"/>
                    </c:manualLayout>
                  </c15:layout>
                </c:ext>
                <c:ext xmlns:c16="http://schemas.microsoft.com/office/drawing/2014/chart" uri="{C3380CC4-5D6E-409C-BE32-E72D297353CC}">
                  <c16:uniqueId val="{00000007-ABE6-4B54-B0B2-43925179B954}"/>
                </c:ext>
              </c:extLst>
            </c:dLbl>
            <c:dLbl>
              <c:idx val="4"/>
              <c:layout>
                <c:manualLayout>
                  <c:x val="3.5567585301837235E-2"/>
                  <c:y val="0.11510115123553591"/>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ABE6-4B54-B0B2-43925179B954}"/>
                </c:ext>
              </c:extLst>
            </c:dLbl>
            <c:dLbl>
              <c:idx val="5"/>
              <c:layout>
                <c:manualLayout>
                  <c:x val="2.419873687664038E-2"/>
                  <c:y val="0.1377359689141241"/>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BE6-4B54-B0B2-43925179B954}"/>
                </c:ext>
              </c:extLst>
            </c:dLbl>
            <c:dLbl>
              <c:idx val="6"/>
              <c:layout>
                <c:manualLayout>
                  <c:x val="-2.8425565944881891E-2"/>
                  <c:y val="0.15029064753853358"/>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8.5974871947673753E-2"/>
                      <c:h val="3.4473452240097124E-2"/>
                    </c:manualLayout>
                  </c15:layout>
                </c:ext>
                <c:ext xmlns:c16="http://schemas.microsoft.com/office/drawing/2014/chart" uri="{C3380CC4-5D6E-409C-BE32-E72D297353CC}">
                  <c16:uniqueId val="{0000000D-ABE6-4B54-B0B2-43925179B954}"/>
                </c:ext>
              </c:extLst>
            </c:dLbl>
            <c:dLbl>
              <c:idx val="7"/>
              <c:layout>
                <c:manualLayout>
                  <c:x val="-0.11133907480314961"/>
                  <c:y val="0.14648853828010064"/>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ABE6-4B54-B0B2-43925179B954}"/>
                </c:ext>
              </c:extLst>
            </c:dLbl>
            <c:dLbl>
              <c:idx val="8"/>
              <c:layout>
                <c:manualLayout>
                  <c:x val="-9.7185777559055123E-2"/>
                  <c:y val="0.10429938016059727"/>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ABE6-4B54-B0B2-43925179B954}"/>
                </c:ext>
              </c:extLst>
            </c:dLbl>
            <c:dLbl>
              <c:idx val="9"/>
              <c:layout>
                <c:manualLayout>
                  <c:x val="-7.2278820916616193E-2"/>
                  <c:y val="6.7432543651281665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ABE6-4B54-B0B2-43925179B954}"/>
                </c:ext>
              </c:extLst>
            </c:dLbl>
            <c:dLbl>
              <c:idx val="10"/>
              <c:layout>
                <c:manualLayout>
                  <c:x val="-6.5719563900666259E-2"/>
                  <c:y val="2.5370928693821255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ABE6-4B54-B0B2-43925179B954}"/>
                </c:ext>
              </c:extLst>
            </c:dLbl>
            <c:dLbl>
              <c:idx val="11"/>
              <c:layout>
                <c:manualLayout>
                  <c:x val="-7.6920149404401367E-2"/>
                  <c:y val="-3.8538620115638349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ABE6-4B54-B0B2-43925179B954}"/>
                </c:ext>
              </c:extLst>
            </c:dLbl>
            <c:dLbl>
              <c:idx val="12"/>
              <c:layout>
                <c:manualLayout>
                  <c:x val="-5.860909865898626E-2"/>
                  <c:y val="-0.11826755209286977"/>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8EB5-49C9-834D-D3229DBE8811}"/>
                </c:ext>
              </c:extLst>
            </c:dLbl>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Лист1!$A$2:$A$13</c:f>
              <c:strCache>
                <c:ptCount val="12"/>
                <c:pt idx="0">
                  <c:v>Налог на доходы физических лиц 1 860 178,82 тыс.руб. (34,57%) </c:v>
                </c:pt>
                <c:pt idx="1">
                  <c:v>Упрощенная система налогообложения 173 698,16 тыс.руб. (3,23%)</c:v>
                </c:pt>
                <c:pt idx="2">
                  <c:v>Патентная система налогообложения 20 278,39  тыс. руб. (0,38%)</c:v>
                </c:pt>
                <c:pt idx="3">
                  <c:v>Земельный налог 129 384,56 тыс.руб. (2,40%) </c:v>
                </c:pt>
                <c:pt idx="4">
                  <c:v>Налог на имущество физических лиц 63 090,91 тыс.руб. (1,17%) 
</c:v>
                </c:pt>
                <c:pt idx="5">
                  <c:v>Акцизы по подакцизным товарам(продукции) 69 600,98 тыс.руб. (1,29%)</c:v>
                </c:pt>
                <c:pt idx="6">
                  <c:v>Государственная пошлина 27 578,45 тыс.руб. (0,51%) </c:v>
                </c:pt>
                <c:pt idx="7">
                  <c:v>Доходы от оказания платных услуг и компенсации затрат государства 12 067,22   тыс. руб. (0,22%)</c:v>
                </c:pt>
                <c:pt idx="8">
                  <c:v>Доходы от использования имущества 80 797,64  тыс.руб. (1,50%)</c:v>
                </c:pt>
                <c:pt idx="9">
                  <c:v>Доходы от продажи материальных и нематериальных активов 45 368,04 тыс. руб. (0,85%)</c:v>
                </c:pt>
                <c:pt idx="10">
                  <c:v>Штрафные санкции 12 658,05 тыс.руб. 0,24%)</c:v>
                </c:pt>
                <c:pt idx="11">
                  <c:v>Прочие неналоговые доходы 1 178,94 тыс. руб. (0,02)</c:v>
                </c:pt>
              </c:strCache>
            </c:strRef>
          </c:cat>
          <c:val>
            <c:numRef>
              <c:f>Лист1!$B$2:$B$13</c:f>
              <c:numCache>
                <c:formatCode>#,##0.00</c:formatCode>
                <c:ptCount val="12"/>
                <c:pt idx="0">
                  <c:v>1860178.82</c:v>
                </c:pt>
                <c:pt idx="1">
                  <c:v>173698.16</c:v>
                </c:pt>
                <c:pt idx="2">
                  <c:v>20278.39</c:v>
                </c:pt>
                <c:pt idx="3">
                  <c:v>129384.56</c:v>
                </c:pt>
                <c:pt idx="4">
                  <c:v>63090.91</c:v>
                </c:pt>
                <c:pt idx="5">
                  <c:v>69600.98</c:v>
                </c:pt>
                <c:pt idx="6">
                  <c:v>27578.45</c:v>
                </c:pt>
                <c:pt idx="7">
                  <c:v>12067.22</c:v>
                </c:pt>
                <c:pt idx="8">
                  <c:v>80797.64</c:v>
                </c:pt>
                <c:pt idx="9">
                  <c:v>45368.04</c:v>
                </c:pt>
                <c:pt idx="10">
                  <c:v>12658.05</c:v>
                </c:pt>
                <c:pt idx="11">
                  <c:v>1178.94</c:v>
                </c:pt>
              </c:numCache>
            </c:numRef>
          </c:val>
          <c:extLst>
            <c:ext xmlns:c16="http://schemas.microsoft.com/office/drawing/2014/chart" uri="{C3380CC4-5D6E-409C-BE32-E72D297353CC}">
              <c16:uniqueId val="{00000018-ABE6-4B54-B0B2-43925179B954}"/>
            </c:ext>
          </c:extLst>
        </c:ser>
        <c:ser>
          <c:idx val="1"/>
          <c:order val="1"/>
          <c:tx>
            <c:strRef>
              <c:f>Лист1!$C$1</c:f>
              <c:strCache>
                <c:ptCount val="1"/>
                <c:pt idx="0">
                  <c:v>Столбец2</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A-ABE6-4B54-B0B2-43925179B954}"/>
              </c:ext>
            </c:extLst>
          </c:dPt>
          <c:dPt>
            <c:idx val="1"/>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C-ABE6-4B54-B0B2-43925179B954}"/>
              </c:ext>
            </c:extLst>
          </c:dPt>
          <c:dPt>
            <c:idx val="2"/>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E-ABE6-4B54-B0B2-43925179B954}"/>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0-ABE6-4B54-B0B2-43925179B954}"/>
              </c:ext>
            </c:extLst>
          </c:dPt>
          <c:dPt>
            <c:idx val="4"/>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2-ABE6-4B54-B0B2-43925179B954}"/>
              </c:ext>
            </c:extLst>
          </c:dPt>
          <c:dPt>
            <c:idx val="5"/>
            <c:bubble3D val="0"/>
            <c:spPr>
              <a:solidFill>
                <a:schemeClr val="accent5">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4-ABE6-4B54-B0B2-43925179B954}"/>
              </c:ext>
            </c:extLst>
          </c:dPt>
          <c:dPt>
            <c:idx val="6"/>
            <c:bubble3D val="0"/>
            <c:spPr>
              <a:solidFill>
                <a:schemeClr val="accent1">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6-ABE6-4B54-B0B2-43925179B954}"/>
              </c:ext>
            </c:extLst>
          </c:dPt>
          <c:dPt>
            <c:idx val="7"/>
            <c:bubble3D val="0"/>
            <c:spPr>
              <a:solidFill>
                <a:schemeClr val="accent3">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8-ABE6-4B54-B0B2-43925179B954}"/>
              </c:ext>
            </c:extLst>
          </c:dPt>
          <c:dPt>
            <c:idx val="8"/>
            <c:bubble3D val="0"/>
            <c:spPr>
              <a:solidFill>
                <a:schemeClr val="accent5">
                  <a:lumMod val="80000"/>
                  <a:lumOff val="2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A-ABE6-4B54-B0B2-43925179B954}"/>
              </c:ext>
            </c:extLst>
          </c:dPt>
          <c:dPt>
            <c:idx val="9"/>
            <c:bubble3D val="0"/>
            <c:spPr>
              <a:solidFill>
                <a:schemeClr val="accent1">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C-ABE6-4B54-B0B2-43925179B954}"/>
              </c:ext>
            </c:extLst>
          </c:dPt>
          <c:dPt>
            <c:idx val="10"/>
            <c:bubble3D val="0"/>
            <c:spPr>
              <a:solidFill>
                <a:schemeClr val="accent3">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E-ABE6-4B54-B0B2-43925179B954}"/>
              </c:ext>
            </c:extLst>
          </c:dPt>
          <c:dPt>
            <c:idx val="11"/>
            <c:bubble3D val="0"/>
            <c:spPr>
              <a:solidFill>
                <a:schemeClr val="accent5">
                  <a:lumMod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0-ABE6-4B54-B0B2-43925179B954}"/>
              </c:ext>
            </c:extLst>
          </c:dPt>
          <c:dPt>
            <c:idx val="12"/>
            <c:bubble3D val="0"/>
            <c:spPr>
              <a:solidFill>
                <a:schemeClr val="accent1">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3-8EB5-49C9-834D-D3229DBE8811}"/>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Лист1!$A$2:$A$13</c:f>
              <c:strCache>
                <c:ptCount val="12"/>
                <c:pt idx="0">
                  <c:v>Налог на доходы физических лиц 1 860 178,82 тыс.руб. (34,57%) </c:v>
                </c:pt>
                <c:pt idx="1">
                  <c:v>Упрощенная система налогообложения 173 698,16 тыс.руб. (3,23%)</c:v>
                </c:pt>
                <c:pt idx="2">
                  <c:v>Патентная система налогообложения 20 278,39  тыс. руб. (0,38%)</c:v>
                </c:pt>
                <c:pt idx="3">
                  <c:v>Земельный налог 129 384,56 тыс.руб. (2,40%) </c:v>
                </c:pt>
                <c:pt idx="4">
                  <c:v>Налог на имущество физических лиц 63 090,91 тыс.руб. (1,17%) 
</c:v>
                </c:pt>
                <c:pt idx="5">
                  <c:v>Акцизы по подакцизным товарам(продукции) 69 600,98 тыс.руб. (1,29%)</c:v>
                </c:pt>
                <c:pt idx="6">
                  <c:v>Государственная пошлина 27 578,45 тыс.руб. (0,51%) </c:v>
                </c:pt>
                <c:pt idx="7">
                  <c:v>Доходы от оказания платных услуг и компенсации затрат государства 12 067,22   тыс. руб. (0,22%)</c:v>
                </c:pt>
                <c:pt idx="8">
                  <c:v>Доходы от использования имущества 80 797,64  тыс.руб. (1,50%)</c:v>
                </c:pt>
                <c:pt idx="9">
                  <c:v>Доходы от продажи материальных и нематериальных активов 45 368,04 тыс. руб. (0,85%)</c:v>
                </c:pt>
                <c:pt idx="10">
                  <c:v>Штрафные санкции 12 658,05 тыс.руб. 0,24%)</c:v>
                </c:pt>
                <c:pt idx="11">
                  <c:v>Прочие неналоговые доходы 1 178,94 тыс. руб. (0,02)</c:v>
                </c:pt>
              </c:strCache>
            </c:strRef>
          </c:cat>
          <c:val>
            <c:numRef>
              <c:f>Лист1!$C$2:$C$12</c:f>
              <c:numCache>
                <c:formatCode>0.00</c:formatCode>
                <c:ptCount val="11"/>
                <c:pt idx="0">
                  <c:v>34.602684640475232</c:v>
                </c:pt>
                <c:pt idx="1">
                  <c:v>3.2310993913535735</c:v>
                </c:pt>
                <c:pt idx="2">
                  <c:v>0.37721466702140311</c:v>
                </c:pt>
                <c:pt idx="3">
                  <c:v>2.4067864223003279</c:v>
                </c:pt>
                <c:pt idx="4">
                  <c:v>1.1736048378459687</c:v>
                </c:pt>
                <c:pt idx="5">
                  <c:v>1.2947038939019979</c:v>
                </c:pt>
                <c:pt idx="6">
                  <c:v>0.51300896341950297</c:v>
                </c:pt>
                <c:pt idx="7">
                  <c:v>0.22447207959675375</c:v>
                </c:pt>
                <c:pt idx="8">
                  <c:v>1.5029819856860036</c:v>
                </c:pt>
                <c:pt idx="9">
                  <c:v>0.84392745686485449</c:v>
                </c:pt>
                <c:pt idx="10">
                  <c:v>0.235462584351631</c:v>
                </c:pt>
              </c:numCache>
            </c:numRef>
          </c:val>
          <c:extLst>
            <c:ext xmlns:c16="http://schemas.microsoft.com/office/drawing/2014/chart" uri="{C3380CC4-5D6E-409C-BE32-E72D297353CC}">
              <c16:uniqueId val="{00000031-ABE6-4B54-B0B2-43925179B954}"/>
            </c:ext>
          </c:extLst>
        </c:ser>
        <c:dLbls>
          <c:dLblPos val="ctr"/>
          <c:showLegendKey val="0"/>
          <c:showVal val="0"/>
          <c:showCatName val="0"/>
          <c:showSerName val="0"/>
          <c:showPercent val="1"/>
          <c:showBubbleSize val="0"/>
          <c:showLeaderLines val="1"/>
        </c:dLbls>
      </c:pie3DChart>
      <c:spPr>
        <a:solidFill>
          <a:schemeClr val="lt1"/>
        </a:solidFill>
        <a:ln w="19050" cap="rnd" cmpd="sng" algn="ctr">
          <a:solidFill>
            <a:schemeClr val="accent2"/>
          </a:solidFill>
          <a:prstDash val="solid"/>
        </a:ln>
        <a:effectLst/>
      </c:spPr>
    </c:plotArea>
    <c:legend>
      <c:legendPos val="r"/>
      <c:layout>
        <c:manualLayout>
          <c:xMode val="edge"/>
          <c:yMode val="edge"/>
          <c:x val="0.65624762139107606"/>
          <c:y val="4.2991960316529923E-2"/>
          <c:w val="0.34271071194225716"/>
          <c:h val="0.95505934168992312"/>
        </c:manualLayout>
      </c:layout>
      <c:overlay val="0"/>
      <c:spPr>
        <a:solidFill>
          <a:schemeClr val="lt1"/>
        </a:solidFill>
        <a:ln w="19050" cap="rnd" cmpd="sng" algn="ctr">
          <a:solidFill>
            <a:schemeClr val="accent2"/>
          </a:solidFill>
          <a:prstDash val="solid"/>
        </a:ln>
        <a:effectLst/>
      </c:spPr>
      <c:txPr>
        <a:bodyPr rot="0" spcFirstLastPara="1" vertOverflow="ellipsis" vert="horz" wrap="square" anchor="b" anchorCtr="1"/>
        <a:lstStyle/>
        <a:p>
          <a:pPr rtl="0">
            <a:defRPr>
              <a:solidFill>
                <a:schemeClr val="dk1"/>
              </a:solidFill>
              <a:latin typeface="+mn-lt"/>
              <a:ea typeface="+mn-ea"/>
              <a:cs typeface="+mn-cs"/>
            </a:defRPr>
          </a:pPr>
          <a:endParaRPr lang="ru-RU"/>
        </a:p>
      </c:txPr>
    </c:legend>
    <c:plotVisOnly val="1"/>
    <c:dispBlanksAs val="gap"/>
    <c:showDLblsOverMax val="0"/>
  </c:chart>
  <c:spPr>
    <a:noFill/>
    <a:ln w="9525" cap="flat" cmpd="sng" algn="ctr">
      <a:solidFill>
        <a:schemeClr val="dk1">
          <a:lumMod val="25000"/>
          <a:lumOff val="75000"/>
        </a:schemeClr>
      </a:solidFill>
      <a:round/>
    </a:ln>
    <a:effectLst>
      <a:glow rad="152400">
        <a:schemeClr val="accent1">
          <a:alpha val="40000"/>
        </a:schemeClr>
      </a:glow>
      <a:outerShdw blurRad="63500" dist="50800" dir="5400000" sx="16000" sy="16000" algn="ctr" rotWithShape="0">
        <a:srgbClr val="000000">
          <a:alpha val="43137"/>
        </a:srgbClr>
      </a:outerShdw>
      <a:softEdge rad="139700"/>
    </a:effectLst>
  </c:spPr>
  <c:txPr>
    <a:bodyPr anchor="t"/>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endParaRPr lang="ru-RU" dirty="0">
              <a:solidFill>
                <a:schemeClr val="dk1"/>
              </a:solidFill>
              <a:latin typeface="+mn-lt"/>
              <a:ea typeface="+mn-ea"/>
              <a:cs typeface="+mn-cs"/>
            </a:endParaRPr>
          </a:p>
          <a:p>
            <a:pPr>
              <a:defRPr>
                <a:solidFill>
                  <a:schemeClr val="dk1"/>
                </a:solidFill>
              </a:defRPr>
            </a:pPr>
            <a:r>
              <a:rPr lang="ru-RU" sz="1600" dirty="0">
                <a:solidFill>
                  <a:schemeClr val="dk1"/>
                </a:solidFill>
                <a:latin typeface="+mn-lt"/>
                <a:ea typeface="+mn-ea"/>
                <a:cs typeface="+mn-cs"/>
              </a:rPr>
              <a:t>Исполнение  бюджета</a:t>
            </a:r>
          </a:p>
          <a:p>
            <a:pPr>
              <a:defRPr>
                <a:solidFill>
                  <a:schemeClr val="dk1"/>
                </a:solidFill>
              </a:defRPr>
            </a:pPr>
            <a:r>
              <a:rPr lang="ru-RU" sz="1600" dirty="0">
                <a:solidFill>
                  <a:schemeClr val="dk1"/>
                </a:solidFill>
                <a:latin typeface="+mn-lt"/>
                <a:ea typeface="+mn-ea"/>
                <a:cs typeface="+mn-cs"/>
              </a:rPr>
              <a:t> </a:t>
            </a:r>
          </a:p>
          <a:p>
            <a:pPr>
              <a:defRPr>
                <a:solidFill>
                  <a:schemeClr val="dk1"/>
                </a:solidFill>
              </a:defRPr>
            </a:pPr>
            <a:r>
              <a:rPr lang="ru-RU" sz="1600" dirty="0">
                <a:solidFill>
                  <a:schemeClr val="dk1"/>
                </a:solidFill>
                <a:latin typeface="+mn-lt"/>
                <a:ea typeface="+mn-ea"/>
                <a:cs typeface="+mn-cs"/>
              </a:rPr>
              <a:t>ТАЛДОМСКОГО ГОРОДСКОГО ОКРУГА </a:t>
            </a:r>
          </a:p>
          <a:p>
            <a:pPr>
              <a:defRPr>
                <a:solidFill>
                  <a:schemeClr val="dk1"/>
                </a:solidFill>
              </a:defRPr>
            </a:pPr>
            <a:endParaRPr lang="ru-RU" sz="1600" dirty="0">
              <a:solidFill>
                <a:schemeClr val="dk1"/>
              </a:solidFill>
              <a:latin typeface="+mn-lt"/>
              <a:ea typeface="+mn-ea"/>
              <a:cs typeface="+mn-cs"/>
            </a:endParaRPr>
          </a:p>
          <a:p>
            <a:pPr>
              <a:defRPr>
                <a:solidFill>
                  <a:schemeClr val="dk1"/>
                </a:solidFill>
              </a:defRPr>
            </a:pPr>
            <a:r>
              <a:rPr lang="ru-RU" sz="1600" dirty="0">
                <a:solidFill>
                  <a:schemeClr val="dk1"/>
                </a:solidFill>
                <a:latin typeface="+mn-lt"/>
                <a:ea typeface="+mn-ea"/>
                <a:cs typeface="+mn-cs"/>
              </a:rPr>
              <a:t>                          по доходам за  2025 год     (тыс.руб.)</a:t>
            </a:r>
            <a:endParaRPr lang="ru-RU" sz="1600" dirty="0"/>
          </a:p>
        </c:rich>
      </c:tx>
      <c:layout>
        <c:manualLayout>
          <c:xMode val="edge"/>
          <c:yMode val="edge"/>
          <c:x val="0.13839059534043596"/>
          <c:y val="1.0776417718668163E-2"/>
        </c:manualLayout>
      </c:layout>
      <c:overlay val="0"/>
      <c:spPr>
        <a:solidFill>
          <a:schemeClr val="lt1"/>
        </a:solidFill>
        <a:ln w="19050" cap="rnd" cmpd="sng" algn="ctr">
          <a:solidFill>
            <a:schemeClr val="accent1"/>
          </a:solidFill>
          <a:prstDash val="solid"/>
        </a:ln>
        <a:effectLst/>
      </c:spPr>
      <c:txPr>
        <a:bodyPr rot="0" spcFirstLastPara="1" vertOverflow="ellipsis" vert="horz" wrap="square" anchor="ctr" anchorCtr="1"/>
        <a:lstStyle/>
        <a:p>
          <a:pPr>
            <a:defRPr sz="2200" b="1" i="0" u="none" strike="noStrike" kern="1200" cap="all" spc="150" baseline="0">
              <a:solidFill>
                <a:schemeClr val="dk1"/>
              </a:solidFill>
              <a:latin typeface="+mn-lt"/>
              <a:ea typeface="+mn-ea"/>
              <a:cs typeface="+mn-cs"/>
            </a:defRPr>
          </a:pPr>
          <a:endParaRPr lang="ru-RU"/>
        </a:p>
      </c:txPr>
    </c:title>
    <c:autoTitleDeleted val="0"/>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934939514079497E-2"/>
          <c:y val="0.15654961330738051"/>
          <c:w val="0.90474678199534275"/>
          <c:h val="0.76646295356631144"/>
        </c:manualLayout>
      </c:layout>
      <c:bar3DChart>
        <c:barDir val="col"/>
        <c:grouping val="clustered"/>
        <c:varyColors val="0"/>
        <c:ser>
          <c:idx val="0"/>
          <c:order val="0"/>
          <c:tx>
            <c:strRef>
              <c:f>Лист1!$B$1</c:f>
              <c:strCache>
                <c:ptCount val="1"/>
                <c:pt idx="0">
                  <c:v>План</c:v>
                </c:pt>
              </c:strCache>
            </c:strRef>
          </c:tx>
          <c:spPr>
            <a:pattFill prst="ltDnDiag">
              <a:fgClr>
                <a:schemeClr val="accent1">
                  <a:shade val="76000"/>
                </a:schemeClr>
              </a:fgClr>
              <a:bgClr>
                <a:schemeClr val="accent1">
                  <a:shade val="76000"/>
                  <a:lumMod val="20000"/>
                  <a:lumOff val="80000"/>
                </a:schemeClr>
              </a:bgClr>
            </a:pattFill>
            <a:ln>
              <a:solidFill>
                <a:schemeClr val="accent1">
                  <a:shade val="76000"/>
                </a:schemeClr>
              </a:solidFill>
            </a:ln>
            <a:effectLst/>
            <a:sp3d>
              <a:contourClr>
                <a:schemeClr val="accent1">
                  <a:shade val="76000"/>
                </a:schemeClr>
              </a:contourClr>
            </a:sp3d>
          </c:spPr>
          <c:invertIfNegative val="0"/>
          <c:dLbls>
            <c:dLbl>
              <c:idx val="0"/>
              <c:layout>
                <c:manualLayout>
                  <c:x val="2.4864554414199204E-3"/>
                  <c:y val="0.193063294623527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2E-4BCC-805D-A820CCBEE5F1}"/>
                </c:ext>
              </c:extLst>
            </c:dLbl>
            <c:dLbl>
              <c:idx val="1"/>
              <c:layout>
                <c:manualLayout>
                  <c:x val="-1.278903212604917E-3"/>
                  <c:y val="0.188727645851656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4D-4A88-A8F0-A167C3823632}"/>
                </c:ext>
              </c:extLst>
            </c:dLbl>
            <c:dLbl>
              <c:idx val="2"/>
              <c:layout>
                <c:manualLayout>
                  <c:x val="-9.3785152176942861E-17"/>
                  <c:y val="-1.2826150688947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83-4F99-B319-8CCF78379F69}"/>
                </c:ext>
              </c:extLst>
            </c:dLbl>
            <c:dLbl>
              <c:idx val="3"/>
              <c:layout>
                <c:manualLayout>
                  <c:x val="0"/>
                  <c:y val="0.300498387569627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4D-4A88-A8F0-A167C3823632}"/>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Всего доходов </c:v>
                </c:pt>
                <c:pt idx="1">
                  <c:v>Налоговые</c:v>
                </c:pt>
                <c:pt idx="2">
                  <c:v>Неналоговые</c:v>
                </c:pt>
                <c:pt idx="3">
                  <c:v>Безвозмездные поступления</c:v>
                </c:pt>
              </c:strCache>
            </c:strRef>
          </c:cat>
          <c:val>
            <c:numRef>
              <c:f>Лист1!$B$2:$B$5</c:f>
              <c:numCache>
                <c:formatCode>#,##0.00</c:formatCode>
                <c:ptCount val="4"/>
                <c:pt idx="0">
                  <c:v>5398689.6100000003</c:v>
                </c:pt>
                <c:pt idx="1">
                  <c:v>2155049</c:v>
                </c:pt>
                <c:pt idx="2">
                  <c:v>142236</c:v>
                </c:pt>
                <c:pt idx="3">
                  <c:v>3101404.61</c:v>
                </c:pt>
              </c:numCache>
            </c:numRef>
          </c:val>
          <c:shape val="cylinder"/>
          <c:extLst>
            <c:ext xmlns:c16="http://schemas.microsoft.com/office/drawing/2014/chart" uri="{C3380CC4-5D6E-409C-BE32-E72D297353CC}">
              <c16:uniqueId val="{00000000-6B2E-4BCC-805D-A820CCBEE5F1}"/>
            </c:ext>
          </c:extLst>
        </c:ser>
        <c:ser>
          <c:idx val="1"/>
          <c:order val="1"/>
          <c:tx>
            <c:strRef>
              <c:f>Лист1!$C$1</c:f>
              <c:strCache>
                <c:ptCount val="1"/>
                <c:pt idx="0">
                  <c:v>Факт</c:v>
                </c:pt>
              </c:strCache>
            </c:strRef>
          </c:tx>
          <c:spPr>
            <a:pattFill prst="ltDnDiag">
              <a:fgClr>
                <a:schemeClr val="accent1">
                  <a:tint val="77000"/>
                </a:schemeClr>
              </a:fgClr>
              <a:bgClr>
                <a:schemeClr val="accent1">
                  <a:tint val="77000"/>
                  <a:lumMod val="20000"/>
                  <a:lumOff val="80000"/>
                </a:schemeClr>
              </a:bgClr>
            </a:pattFill>
            <a:ln>
              <a:solidFill>
                <a:schemeClr val="accent1">
                  <a:tint val="77000"/>
                </a:schemeClr>
              </a:solidFill>
            </a:ln>
            <a:effectLst/>
            <a:sp3d>
              <a:contourClr>
                <a:schemeClr val="accent1">
                  <a:tint val="77000"/>
                </a:schemeClr>
              </a:contourClr>
            </a:sp3d>
          </c:spPr>
          <c:invertIfNegative val="0"/>
          <c:dPt>
            <c:idx val="0"/>
            <c:invertIfNegative val="0"/>
            <c:bubble3D val="0"/>
            <c:spPr>
              <a:pattFill prst="ltDnDiag">
                <a:fgClr>
                  <a:schemeClr val="accent1">
                    <a:tint val="77000"/>
                  </a:schemeClr>
                </a:fgClr>
                <a:bgClr>
                  <a:schemeClr val="accent1">
                    <a:tint val="77000"/>
                    <a:lumMod val="20000"/>
                    <a:lumOff val="80000"/>
                  </a:schemeClr>
                </a:bgClr>
              </a:pattFill>
              <a:ln>
                <a:solidFill>
                  <a:schemeClr val="accent1">
                    <a:tint val="77000"/>
                  </a:schemeClr>
                </a:solidFill>
              </a:ln>
              <a:effectLst/>
              <a:sp3d>
                <a:contourClr>
                  <a:schemeClr val="accent1">
                    <a:tint val="77000"/>
                  </a:schemeClr>
                </a:contourClr>
              </a:sp3d>
            </c:spPr>
            <c:extLst>
              <c:ext xmlns:c16="http://schemas.microsoft.com/office/drawing/2014/chart" uri="{C3380CC4-5D6E-409C-BE32-E72D297353CC}">
                <c16:uniqueId val="{00000005-6B2E-4BCC-805D-A820CCBEE5F1}"/>
              </c:ext>
            </c:extLst>
          </c:dPt>
          <c:dPt>
            <c:idx val="1"/>
            <c:invertIfNegative val="0"/>
            <c:bubble3D val="0"/>
            <c:spPr>
              <a:pattFill prst="ltDnDiag">
                <a:fgClr>
                  <a:schemeClr val="accent1">
                    <a:tint val="77000"/>
                  </a:schemeClr>
                </a:fgClr>
                <a:bgClr>
                  <a:schemeClr val="accent1">
                    <a:tint val="77000"/>
                    <a:lumMod val="20000"/>
                    <a:lumOff val="80000"/>
                  </a:schemeClr>
                </a:bgClr>
              </a:pattFill>
              <a:ln>
                <a:solidFill>
                  <a:schemeClr val="accent1">
                    <a:tint val="77000"/>
                  </a:schemeClr>
                </a:solidFill>
              </a:ln>
              <a:effectLst/>
              <a:sp3d>
                <a:contourClr>
                  <a:schemeClr val="accent1">
                    <a:tint val="77000"/>
                  </a:schemeClr>
                </a:contourClr>
              </a:sp3d>
            </c:spPr>
            <c:extLst>
              <c:ext xmlns:c16="http://schemas.microsoft.com/office/drawing/2014/chart" uri="{C3380CC4-5D6E-409C-BE32-E72D297353CC}">
                <c16:uniqueId val="{00000001-484D-4A88-A8F0-A167C3823632}"/>
              </c:ext>
            </c:extLst>
          </c:dPt>
          <c:dPt>
            <c:idx val="2"/>
            <c:invertIfNegative val="0"/>
            <c:bubble3D val="0"/>
            <c:spPr>
              <a:pattFill prst="ltDnDiag">
                <a:fgClr>
                  <a:schemeClr val="accent1">
                    <a:tint val="77000"/>
                  </a:schemeClr>
                </a:fgClr>
                <a:bgClr>
                  <a:schemeClr val="accent1">
                    <a:tint val="77000"/>
                    <a:lumMod val="20000"/>
                    <a:lumOff val="80000"/>
                  </a:schemeClr>
                </a:bgClr>
              </a:pattFill>
              <a:ln>
                <a:solidFill>
                  <a:schemeClr val="accent1">
                    <a:tint val="77000"/>
                  </a:schemeClr>
                </a:solidFill>
              </a:ln>
              <a:effectLst/>
              <a:sp3d>
                <a:contourClr>
                  <a:schemeClr val="accent1">
                    <a:tint val="77000"/>
                  </a:schemeClr>
                </a:contourClr>
              </a:sp3d>
            </c:spPr>
            <c:extLst>
              <c:ext xmlns:c16="http://schemas.microsoft.com/office/drawing/2014/chart" uri="{C3380CC4-5D6E-409C-BE32-E72D297353CC}">
                <c16:uniqueId val="{00000005-9966-4B14-A2B0-451F7291C6CE}"/>
              </c:ext>
            </c:extLst>
          </c:dPt>
          <c:dPt>
            <c:idx val="3"/>
            <c:invertIfNegative val="0"/>
            <c:bubble3D val="0"/>
            <c:spPr>
              <a:pattFill prst="ltDnDiag">
                <a:fgClr>
                  <a:schemeClr val="accent1">
                    <a:tint val="77000"/>
                  </a:schemeClr>
                </a:fgClr>
                <a:bgClr>
                  <a:schemeClr val="accent1">
                    <a:tint val="77000"/>
                    <a:lumMod val="20000"/>
                    <a:lumOff val="80000"/>
                  </a:schemeClr>
                </a:bgClr>
              </a:pattFill>
              <a:ln>
                <a:solidFill>
                  <a:schemeClr val="accent1">
                    <a:tint val="77000"/>
                  </a:schemeClr>
                </a:solidFill>
              </a:ln>
              <a:effectLst/>
              <a:sp3d>
                <a:contourClr>
                  <a:schemeClr val="accent1">
                    <a:tint val="77000"/>
                  </a:schemeClr>
                </a:contourClr>
              </a:sp3d>
            </c:spPr>
            <c:extLst>
              <c:ext xmlns:c16="http://schemas.microsoft.com/office/drawing/2014/chart" uri="{C3380CC4-5D6E-409C-BE32-E72D297353CC}">
                <c16:uniqueId val="{00000003-484D-4A88-A8F0-A167C3823632}"/>
              </c:ext>
            </c:extLst>
          </c:dPt>
          <c:dLbls>
            <c:dLbl>
              <c:idx val="0"/>
              <c:layout>
                <c:manualLayout>
                  <c:x val="-3.0511521452276477E-17"/>
                  <c:y val="0.20192306163514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2E-4BCC-805D-A820CCBEE5F1}"/>
                </c:ext>
              </c:extLst>
            </c:dLbl>
            <c:dLbl>
              <c:idx val="1"/>
              <c:layout>
                <c:manualLayout>
                  <c:x val="-4.6892576088471431E-17"/>
                  <c:y val="0.201553796540603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4D-4A88-A8F0-A167C3823632}"/>
                </c:ext>
              </c:extLst>
            </c:dLbl>
            <c:dLbl>
              <c:idx val="3"/>
              <c:layout>
                <c:manualLayout>
                  <c:x val="-2.55780642520974E-3"/>
                  <c:y val="0.300498387569627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4D-4A88-A8F0-A167C3823632}"/>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Всего доходов </c:v>
                </c:pt>
                <c:pt idx="1">
                  <c:v>Налоговые</c:v>
                </c:pt>
                <c:pt idx="2">
                  <c:v>Неналоговые</c:v>
                </c:pt>
                <c:pt idx="3">
                  <c:v>Безвозмездные поступления</c:v>
                </c:pt>
              </c:strCache>
            </c:strRef>
          </c:cat>
          <c:val>
            <c:numRef>
              <c:f>Лист1!$C$2:$C$5</c:f>
              <c:numCache>
                <c:formatCode>#,##0.00</c:formatCode>
                <c:ptCount val="4"/>
                <c:pt idx="0">
                  <c:v>5375822.25</c:v>
                </c:pt>
                <c:pt idx="1">
                  <c:v>2344033.08</c:v>
                </c:pt>
                <c:pt idx="2">
                  <c:v>151547.07999999999</c:v>
                </c:pt>
                <c:pt idx="3">
                  <c:v>2879942.09</c:v>
                </c:pt>
              </c:numCache>
            </c:numRef>
          </c:val>
          <c:shape val="cylinder"/>
          <c:extLst>
            <c:ext xmlns:c16="http://schemas.microsoft.com/office/drawing/2014/chart" uri="{C3380CC4-5D6E-409C-BE32-E72D297353CC}">
              <c16:uniqueId val="{00000001-6B2E-4BCC-805D-A820CCBEE5F1}"/>
            </c:ext>
          </c:extLst>
        </c:ser>
        <c:dLbls>
          <c:showLegendKey val="0"/>
          <c:showVal val="0"/>
          <c:showCatName val="0"/>
          <c:showSerName val="0"/>
          <c:showPercent val="0"/>
          <c:showBubbleSize val="0"/>
        </c:dLbls>
        <c:gapWidth val="160"/>
        <c:gapDepth val="0"/>
        <c:shape val="box"/>
        <c:axId val="343963416"/>
        <c:axId val="343963808"/>
        <c:axId val="0"/>
      </c:bar3DChart>
      <c:catAx>
        <c:axId val="3439634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43963808"/>
        <c:crosses val="autoZero"/>
        <c:auto val="1"/>
        <c:lblAlgn val="ctr"/>
        <c:lblOffset val="100"/>
        <c:noMultiLvlLbl val="0"/>
      </c:catAx>
      <c:valAx>
        <c:axId val="343963808"/>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43963416"/>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9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750858065818689E-4"/>
          <c:y val="0"/>
          <c:w val="0.65855810044098051"/>
          <c:h val="1"/>
        </c:manualLayout>
      </c:layout>
      <c:pie3DChart>
        <c:varyColors val="1"/>
        <c:ser>
          <c:idx val="0"/>
          <c:order val="0"/>
          <c:tx>
            <c:strRef>
              <c:f>Лист1!$B$1</c:f>
              <c:strCache>
                <c:ptCount val="1"/>
                <c:pt idx="0">
                  <c:v>Столбец1</c:v>
                </c:pt>
              </c:strCache>
            </c:strRef>
          </c:tx>
          <c:dPt>
            <c:idx val="0"/>
            <c:bubble3D val="0"/>
            <c:explosion val="6"/>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1-ABE6-4B54-B0B2-43925179B954}"/>
              </c:ext>
            </c:extLst>
          </c:dPt>
          <c:dPt>
            <c:idx val="1"/>
            <c:bubble3D val="0"/>
            <c:explosion val="8"/>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ABE6-4B54-B0B2-43925179B954}"/>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5-ABE6-4B54-B0B2-43925179B954}"/>
              </c:ext>
            </c:extLst>
          </c:dPt>
          <c:dPt>
            <c:idx val="3"/>
            <c:bubble3D val="0"/>
            <c:explosion val="5"/>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7-ABE6-4B54-B0B2-43925179B954}"/>
              </c:ext>
            </c:extLst>
          </c:dPt>
          <c:dPt>
            <c:idx val="4"/>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9-ABE6-4B54-B0B2-43925179B954}"/>
              </c:ext>
            </c:extLst>
          </c:dPt>
          <c:dPt>
            <c:idx val="5"/>
            <c:bubble3D val="0"/>
            <c:spPr>
              <a:gradFill>
                <a:gsLst>
                  <a:gs pos="100000">
                    <a:schemeClr val="accent6">
                      <a:lumMod val="60000"/>
                      <a:lumOff val="40000"/>
                    </a:schemeClr>
                  </a:gs>
                  <a:gs pos="0">
                    <a:schemeClr val="accent6"/>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B-ABE6-4B54-B0B2-43925179B954}"/>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D-ABE6-4B54-B0B2-43925179B954}"/>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F-ABE6-4B54-B0B2-43925179B954}"/>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1-ABE6-4B54-B0B2-43925179B954}"/>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3-ABE6-4B54-B0B2-43925179B954}"/>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5-ABE6-4B54-B0B2-43925179B954}"/>
              </c:ext>
            </c:extLst>
          </c:dPt>
          <c:dPt>
            <c:idx val="11"/>
            <c:bubble3D val="0"/>
            <c:spPr>
              <a:gradFill>
                <a:gsLst>
                  <a:gs pos="100000">
                    <a:schemeClr val="accent6">
                      <a:lumMod val="60000"/>
                      <a:lumMod val="60000"/>
                      <a:lumOff val="40000"/>
                    </a:schemeClr>
                  </a:gs>
                  <a:gs pos="0">
                    <a:schemeClr val="accent6">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7-ABE6-4B54-B0B2-43925179B954}"/>
              </c:ext>
            </c:extLst>
          </c:dPt>
          <c:dPt>
            <c:idx val="12"/>
            <c:bubble3D val="0"/>
            <c:explosion val="7"/>
            <c:spPr>
              <a:gradFill>
                <a:gsLst>
                  <a:gs pos="100000">
                    <a:schemeClr val="accent1">
                      <a:lumMod val="80000"/>
                      <a:lumOff val="20000"/>
                      <a:lumMod val="60000"/>
                      <a:lumOff val="40000"/>
                    </a:schemeClr>
                  </a:gs>
                  <a:gs pos="0">
                    <a:schemeClr val="accent1">
                      <a:lumMod val="80000"/>
                      <a:lumOff val="2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9-8EB5-49C9-834D-D3229DBE8811}"/>
              </c:ext>
            </c:extLst>
          </c:dPt>
          <c:dLbls>
            <c:dLbl>
              <c:idx val="0"/>
              <c:layout>
                <c:manualLayout>
                  <c:x val="1.2500000000000001E-2"/>
                  <c:y val="-4.6771296828501924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ABE6-4B54-B0B2-43925179B954}"/>
                </c:ext>
              </c:extLst>
            </c:dLbl>
            <c:dLbl>
              <c:idx val="1"/>
              <c:layout>
                <c:manualLayout>
                  <c:x val="-5.6796998031496064E-2"/>
                  <c:y val="-0.10240498039246629"/>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BE6-4B54-B0B2-43925179B954}"/>
                </c:ext>
              </c:extLst>
            </c:dLbl>
            <c:dLbl>
              <c:idx val="2"/>
              <c:layout>
                <c:manualLayout>
                  <c:x val="5.1023540026246719E-2"/>
                  <c:y val="9.7373983684948012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BE6-4B54-B0B2-43925179B954}"/>
                </c:ext>
              </c:extLst>
            </c:dLbl>
            <c:dLbl>
              <c:idx val="3"/>
              <c:layout>
                <c:manualLayout>
                  <c:x val="2.0703042979002623E-2"/>
                  <c:y val="0.10944808576480719"/>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ABE6-4B54-B0B2-43925179B954}"/>
                </c:ext>
              </c:extLst>
            </c:dLbl>
            <c:dLbl>
              <c:idx val="4"/>
              <c:layout>
                <c:manualLayout>
                  <c:x val="3.5567585301837235E-2"/>
                  <c:y val="0.11510115123553591"/>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ABE6-4B54-B0B2-43925179B954}"/>
                </c:ext>
              </c:extLst>
            </c:dLbl>
            <c:dLbl>
              <c:idx val="5"/>
              <c:layout>
                <c:manualLayout>
                  <c:x val="-7.0512631233595798E-3"/>
                  <c:y val="0.1396630878846017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ABE6-4B54-B0B2-43925179B954}"/>
                </c:ext>
              </c:extLst>
            </c:dLbl>
            <c:dLbl>
              <c:idx val="6"/>
              <c:layout>
                <c:manualLayout>
                  <c:x val="-2.8425565944881891E-2"/>
                  <c:y val="0.15029064753853358"/>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ABE6-4B54-B0B2-43925179B954}"/>
                </c:ext>
              </c:extLst>
            </c:dLbl>
            <c:dLbl>
              <c:idx val="7"/>
              <c:layout>
                <c:manualLayout>
                  <c:x val="-8.5297408136482941E-2"/>
                  <c:y val="0.15034268421400815"/>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ABE6-4B54-B0B2-43925179B954}"/>
                </c:ext>
              </c:extLst>
            </c:dLbl>
            <c:dLbl>
              <c:idx val="8"/>
              <c:layout>
                <c:manualLayout>
                  <c:x val="-9.7185777559055123E-2"/>
                  <c:y val="0.10429938016059727"/>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ABE6-4B54-B0B2-43925179B954}"/>
                </c:ext>
              </c:extLst>
            </c:dLbl>
            <c:dLbl>
              <c:idx val="9"/>
              <c:layout>
                <c:manualLayout>
                  <c:x val="2.374827755905512E-2"/>
                  <c:y val="8.0921969845488634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ABE6-4B54-B0B2-43925179B954}"/>
                </c:ext>
              </c:extLst>
            </c:dLbl>
            <c:dLbl>
              <c:idx val="10"/>
              <c:layout>
                <c:manualLayout>
                  <c:x val="0"/>
                  <c:y val="0.11979729676416516"/>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ABE6-4B54-B0B2-43925179B954}"/>
                </c:ext>
              </c:extLst>
            </c:dLbl>
            <c:dLbl>
              <c:idx val="11"/>
              <c:layout>
                <c:manualLayout>
                  <c:x val="1.0416666666666666E-2"/>
                  <c:y val="-0.10598598794232274"/>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ABE6-4B54-B0B2-43925179B954}"/>
                </c:ext>
              </c:extLst>
            </c:dLbl>
            <c:dLbl>
              <c:idx val="12"/>
              <c:layout>
                <c:manualLayout>
                  <c:x val="-5.860909865898626E-2"/>
                  <c:y val="-0.11826755209286977"/>
                </c:manualLayout>
              </c:layout>
              <c:numFmt formatCode="#,##0.00" sourceLinked="0"/>
              <c:spPr>
                <a:solidFill>
                  <a:schemeClr val="lt1">
                    <a:alpha val="75000"/>
                  </a:schemeClr>
                </a:solidFill>
                <a:ln w="9525">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19-8EB5-49C9-834D-D3229DBE8811}"/>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bestFit"/>
            <c:showLegendKey val="0"/>
            <c:showVal val="1"/>
            <c:showCatName val="0"/>
            <c:showSerName val="0"/>
            <c:showPercent val="0"/>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Лист1!$A$2:$A$13</c:f>
              <c:strCache>
                <c:ptCount val="12"/>
                <c:pt idx="0">
                  <c:v>Культура и туризм 474 934,82 тыс.руб (9,18%)</c:v>
                </c:pt>
                <c:pt idx="1">
                  <c:v>Образование 1 462 691,98 тыс. руб (28,26%)</c:v>
                </c:pt>
                <c:pt idx="2">
                  <c:v>Социальная защита населения 23 247 тыс.руб (0,45%)</c:v>
                </c:pt>
                <c:pt idx="3">
                  <c:v>Спорт 148 135,37 тыс. руб (2,86%)</c:v>
                </c:pt>
                <c:pt idx="4">
                  <c:v>Развитие сельского хозяйства 30 346,97 тыс. руб (0,59%)
</c:v>
                </c:pt>
                <c:pt idx="5">
                  <c:v>Экология и окружающая среда 13 716,63 тыс. руб (0,27%)</c:v>
                </c:pt>
                <c:pt idx="6">
                  <c:v>Безопасность и обеспечение безопасности жизнедеятельности населения 76 657,38 тыс.руб (1,48%)</c:v>
                </c:pt>
                <c:pt idx="7">
                  <c:v>Жилище 18 664,94 тыс.руб (0,36%) </c:v>
                </c:pt>
                <c:pt idx="8">
                  <c:v>Развитие инженерной инфраструктуры, энергоэффективности и отрасли обращения с отходами 319 544,85 тыс.руб (6,17%)</c:v>
                </c:pt>
                <c:pt idx="9">
                  <c:v>Предпринимательство 3 438,23 тыс.руб (0,07%)</c:v>
                </c:pt>
                <c:pt idx="10">
                  <c:v>Управление имуществом и муниципальными финансами 436 653,63 тыс.руб (8,44%)</c:v>
                </c:pt>
                <c:pt idx="11">
                  <c:v>Разваитие институтов граждаского общества, повышение эффективности местного самоуправления и реализации молодежной политики" 55 216,12 тыс.руб (1,07%)</c:v>
                </c:pt>
              </c:strCache>
            </c:strRef>
          </c:cat>
          <c:val>
            <c:numRef>
              <c:f>Лист1!$B$2:$B$13</c:f>
              <c:numCache>
                <c:formatCode>#,##0.00</c:formatCode>
                <c:ptCount val="12"/>
                <c:pt idx="0">
                  <c:v>474934.82</c:v>
                </c:pt>
                <c:pt idx="1">
                  <c:v>1462691.98</c:v>
                </c:pt>
                <c:pt idx="2">
                  <c:v>23242.13</c:v>
                </c:pt>
                <c:pt idx="3">
                  <c:v>148135.37</c:v>
                </c:pt>
                <c:pt idx="4">
                  <c:v>30346.97</c:v>
                </c:pt>
                <c:pt idx="5">
                  <c:v>13716.63</c:v>
                </c:pt>
                <c:pt idx="6">
                  <c:v>76657.38</c:v>
                </c:pt>
                <c:pt idx="7">
                  <c:v>18664.939999999999</c:v>
                </c:pt>
                <c:pt idx="8">
                  <c:v>319544.84999999998</c:v>
                </c:pt>
                <c:pt idx="9">
                  <c:v>3438.23</c:v>
                </c:pt>
                <c:pt idx="10">
                  <c:v>436653.63</c:v>
                </c:pt>
                <c:pt idx="11">
                  <c:v>55216.12</c:v>
                </c:pt>
              </c:numCache>
            </c:numRef>
          </c:val>
          <c:extLst>
            <c:ext xmlns:c16="http://schemas.microsoft.com/office/drawing/2014/chart" uri="{C3380CC4-5D6E-409C-BE32-E72D297353CC}">
              <c16:uniqueId val="{00000018-ABE6-4B54-B0B2-43925179B954}"/>
            </c:ext>
          </c:extLst>
        </c:ser>
        <c:ser>
          <c:idx val="1"/>
          <c:order val="1"/>
          <c:tx>
            <c:strRef>
              <c:f>Лист1!$C$1</c:f>
              <c:strCache>
                <c:ptCount val="1"/>
                <c:pt idx="0">
                  <c:v>Столбец2</c:v>
                </c:pt>
              </c:strCache>
            </c:strRef>
          </c:tx>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A-ABE6-4B54-B0B2-43925179B954}"/>
              </c:ext>
            </c:extLst>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C-ABE6-4B54-B0B2-43925179B954}"/>
              </c:ext>
            </c:extLst>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1E-ABE6-4B54-B0B2-43925179B954}"/>
              </c:ext>
            </c:extLst>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0-ABE6-4B54-B0B2-43925179B954}"/>
              </c:ext>
            </c:extLst>
          </c:dPt>
          <c:dPt>
            <c:idx val="4"/>
            <c:bubble3D val="0"/>
            <c:spPr>
              <a:gradFill>
                <a:gsLst>
                  <a:gs pos="100000">
                    <a:schemeClr val="accent5">
                      <a:lumMod val="60000"/>
                      <a:lumOff val="40000"/>
                    </a:schemeClr>
                  </a:gs>
                  <a:gs pos="0">
                    <a:schemeClr val="accent5"/>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2-ABE6-4B54-B0B2-43925179B954}"/>
              </c:ext>
            </c:extLst>
          </c:dPt>
          <c:dPt>
            <c:idx val="5"/>
            <c:bubble3D val="0"/>
            <c:spPr>
              <a:gradFill>
                <a:gsLst>
                  <a:gs pos="100000">
                    <a:schemeClr val="accent6">
                      <a:lumMod val="60000"/>
                      <a:lumOff val="40000"/>
                    </a:schemeClr>
                  </a:gs>
                  <a:gs pos="0">
                    <a:schemeClr val="accent6"/>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4-ABE6-4B54-B0B2-43925179B954}"/>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6-ABE6-4B54-B0B2-43925179B954}"/>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8-ABE6-4B54-B0B2-43925179B954}"/>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A-ABE6-4B54-B0B2-43925179B954}"/>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C-ABE6-4B54-B0B2-43925179B954}"/>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2E-ABE6-4B54-B0B2-43925179B954}"/>
              </c:ext>
            </c:extLst>
          </c:dPt>
          <c:dPt>
            <c:idx val="11"/>
            <c:bubble3D val="0"/>
            <c:spPr>
              <a:gradFill>
                <a:gsLst>
                  <a:gs pos="100000">
                    <a:schemeClr val="accent6">
                      <a:lumMod val="60000"/>
                      <a:lumMod val="60000"/>
                      <a:lumOff val="40000"/>
                    </a:schemeClr>
                  </a:gs>
                  <a:gs pos="0">
                    <a:schemeClr val="accent6">
                      <a:lumMod val="6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30-ABE6-4B54-B0B2-43925179B954}"/>
              </c:ext>
            </c:extLst>
          </c:dPt>
          <c:dPt>
            <c:idx val="12"/>
            <c:bubble3D val="0"/>
            <c:spPr>
              <a:gradFill>
                <a:gsLst>
                  <a:gs pos="100000">
                    <a:schemeClr val="accent1">
                      <a:lumMod val="80000"/>
                      <a:lumOff val="20000"/>
                      <a:lumMod val="60000"/>
                      <a:lumOff val="40000"/>
                    </a:schemeClr>
                  </a:gs>
                  <a:gs pos="0">
                    <a:schemeClr val="accent1">
                      <a:lumMod val="80000"/>
                      <a:lumOff val="20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33-8EB5-49C9-834D-D3229DBE881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Лист1!$A$2:$A$13</c:f>
              <c:strCache>
                <c:ptCount val="12"/>
                <c:pt idx="0">
                  <c:v>Культура и туризм 474 934,82 тыс.руб (9,18%)</c:v>
                </c:pt>
                <c:pt idx="1">
                  <c:v>Образование 1 462 691,98 тыс. руб (28,26%)</c:v>
                </c:pt>
                <c:pt idx="2">
                  <c:v>Социальная защита населения 23 247 тыс.руб (0,45%)</c:v>
                </c:pt>
                <c:pt idx="3">
                  <c:v>Спорт 148 135,37 тыс. руб (2,86%)</c:v>
                </c:pt>
                <c:pt idx="4">
                  <c:v>Развитие сельского хозяйства 30 346,97 тыс. руб (0,59%)
</c:v>
                </c:pt>
                <c:pt idx="5">
                  <c:v>Экология и окружающая среда 13 716,63 тыс. руб (0,27%)</c:v>
                </c:pt>
                <c:pt idx="6">
                  <c:v>Безопасность и обеспечение безопасности жизнедеятельности населения 76 657,38 тыс.руб (1,48%)</c:v>
                </c:pt>
                <c:pt idx="7">
                  <c:v>Жилище 18 664,94 тыс.руб (0,36%) </c:v>
                </c:pt>
                <c:pt idx="8">
                  <c:v>Развитие инженерной инфраструктуры, энергоэффективности и отрасли обращения с отходами 319 544,85 тыс.руб (6,17%)</c:v>
                </c:pt>
                <c:pt idx="9">
                  <c:v>Предпринимательство 3 438,23 тыс.руб (0,07%)</c:v>
                </c:pt>
                <c:pt idx="10">
                  <c:v>Управление имуществом и муниципальными финансами 436 653,63 тыс.руб (8,44%)</c:v>
                </c:pt>
                <c:pt idx="11">
                  <c:v>Разваитие институтов граждаского общества, повышение эффективности местного самоуправления и реализации молодежной политики" 55 216,12 тыс.руб (1,07%)</c:v>
                </c:pt>
              </c:strCache>
            </c:strRef>
          </c:cat>
          <c:val>
            <c:numRef>
              <c:f>Лист1!$C$2:$C$12</c:f>
              <c:numCache>
                <c:formatCode>0.00</c:formatCode>
                <c:ptCount val="11"/>
                <c:pt idx="0">
                  <c:v>9.1770196882473627</c:v>
                </c:pt>
                <c:pt idx="1">
                  <c:v>28.263147979551213</c:v>
                </c:pt>
                <c:pt idx="2">
                  <c:v>0.44910054101066899</c:v>
                </c:pt>
                <c:pt idx="3">
                  <c:v>2.8623742664642018</c:v>
                </c:pt>
                <c:pt idx="4">
                  <c:v>0.5863851826418035</c:v>
                </c:pt>
                <c:pt idx="5">
                  <c:v>0.26504222951352441</c:v>
                </c:pt>
                <c:pt idx="6">
                  <c:v>1.4812270144973991</c:v>
                </c:pt>
                <c:pt idx="7">
                  <c:v>0.36065690416204005</c:v>
                </c:pt>
                <c:pt idx="8">
                  <c:v>6.1744670136589486</c:v>
                </c:pt>
                <c:pt idx="9">
                  <c:v>6.6435862509981319E-2</c:v>
                </c:pt>
                <c:pt idx="10">
                  <c:v>8.4373240089128014</c:v>
                </c:pt>
              </c:numCache>
            </c:numRef>
          </c:val>
          <c:extLst>
            <c:ext xmlns:c16="http://schemas.microsoft.com/office/drawing/2014/chart" uri="{C3380CC4-5D6E-409C-BE32-E72D297353CC}">
              <c16:uniqueId val="{00000031-ABE6-4B54-B0B2-43925179B954}"/>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3"/>
        <c:txPr>
          <a:bodyPr rot="0" spcFirstLastPara="1" vertOverflow="ellipsis" vert="horz" wrap="square" anchor="ctr" anchorCtr="1"/>
          <a:lstStyle/>
          <a:p>
            <a:pPr>
              <a:defRPr sz="1100" b="0" i="0" u="none" strike="noStrike" kern="1200" spc="100" baseline="0">
                <a:solidFill>
                  <a:schemeClr val="dk1">
                    <a:lumMod val="65000"/>
                    <a:lumOff val="35000"/>
                  </a:schemeClr>
                </a:solidFill>
                <a:latin typeface="+mn-lt"/>
                <a:ea typeface="+mn-ea"/>
                <a:cs typeface="+mn-cs"/>
              </a:defRPr>
            </a:pPr>
            <a:endParaRPr lang="ru-RU"/>
          </a:p>
        </c:txPr>
      </c:legendEntry>
      <c:layout>
        <c:manualLayout>
          <c:xMode val="edge"/>
          <c:yMode val="edge"/>
          <c:x val="0.65920570866141737"/>
          <c:y val="0.10234064364665529"/>
          <c:w val="0.33350262467191599"/>
          <c:h val="0.88589089094860884"/>
        </c:manualLayout>
      </c:layout>
      <c:overlay val="0"/>
      <c:spPr>
        <a:solidFill>
          <a:schemeClr val="lt1">
            <a:alpha val="50000"/>
          </a:schemeClr>
        </a:solidFill>
        <a:ln>
          <a:noFill/>
        </a:ln>
        <a:effectLst/>
      </c:spPr>
      <c:txPr>
        <a:bodyPr rot="0" spcFirstLastPara="1" vertOverflow="ellipsis" vert="horz" wrap="square" anchor="ctr" anchorCtr="1"/>
        <a:lstStyle/>
        <a:p>
          <a:pPr>
            <a:defRPr sz="1100" b="0" i="0" u="none" strike="noStrike" kern="1200" spc="100" baseline="0">
              <a:solidFill>
                <a:schemeClr val="dk1">
                  <a:lumMod val="65000"/>
                  <a:lumOff val="35000"/>
                </a:schemeClr>
              </a:solidFill>
              <a:latin typeface="+mn-lt"/>
              <a:ea typeface="+mn-ea"/>
              <a:cs typeface="+mn-cs"/>
            </a:defRPr>
          </a:pPr>
          <a:endParaRPr lang="ru-RU"/>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182"/>
      <c:depthPercent val="70"/>
      <c:rAngAx val="0"/>
      <c:perspective val="60"/>
    </c:view3D>
    <c:floor>
      <c:thickness val="0"/>
      <c:spPr>
        <a:noFill/>
        <a:ln w="12700" cap="rnd"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90852343901374E-3"/>
          <c:y val="0.26410239372856342"/>
          <c:w val="0.66695492524452882"/>
          <c:h val="0.59926038298847417"/>
        </c:manualLayout>
      </c:layout>
      <c:pie3DChart>
        <c:varyColors val="1"/>
        <c:ser>
          <c:idx val="0"/>
          <c:order val="0"/>
          <c:tx>
            <c:strRef>
              <c:f>Лист1!$B$1</c:f>
              <c:strCache>
                <c:ptCount val="1"/>
                <c:pt idx="0">
                  <c:v> Столбец1</c:v>
                </c:pt>
              </c:strCache>
            </c:strRef>
          </c:tx>
          <c:spPr>
            <a:scene3d>
              <a:camera prst="orthographicFront"/>
              <a:lightRig rig="threePt" dir="t"/>
            </a:scene3d>
            <a:sp3d>
              <a:bevelB w="114300" prst="artDeco"/>
            </a:sp3d>
          </c:spPr>
          <c:explosion val="7"/>
          <c:dPt>
            <c:idx val="0"/>
            <c:bubble3D val="0"/>
            <c:spPr>
              <a:solidFill>
                <a:schemeClr val="accent1">
                  <a:tint val="41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6-57BD-43B5-913A-030EBD3D71FF}"/>
              </c:ext>
            </c:extLst>
          </c:dPt>
          <c:dPt>
            <c:idx val="1"/>
            <c:bubble3D val="0"/>
            <c:spPr>
              <a:solidFill>
                <a:schemeClr val="accent1">
                  <a:tint val="52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3-4ABE-4655-92D7-33C38AE2F0B9}"/>
              </c:ext>
            </c:extLst>
          </c:dPt>
          <c:dPt>
            <c:idx val="2"/>
            <c:bubble3D val="0"/>
            <c:spPr>
              <a:solidFill>
                <a:schemeClr val="accent1">
                  <a:tint val="63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1-57BD-43B5-913A-030EBD3D71FF}"/>
              </c:ext>
            </c:extLst>
          </c:dPt>
          <c:dPt>
            <c:idx val="3"/>
            <c:bubble3D val="0"/>
            <c:spPr>
              <a:solidFill>
                <a:schemeClr val="accent1">
                  <a:tint val="74000"/>
                </a:schemeClr>
              </a:solidFill>
              <a:ln>
                <a:noFill/>
              </a:ln>
              <a:effectLst>
                <a:outerShdw blurRad="76200" sx="79000" sy="79000" algn="ctr" rotWithShape="0">
                  <a:prstClr val="black">
                    <a:alpha val="31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7-4ABE-4655-92D7-33C38AE2F0B9}"/>
              </c:ext>
            </c:extLst>
          </c:dPt>
          <c:dPt>
            <c:idx val="4"/>
            <c:bubble3D val="0"/>
            <c:spPr>
              <a:solidFill>
                <a:schemeClr val="accent1">
                  <a:tint val="84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9-4ABE-4655-92D7-33C38AE2F0B9}"/>
              </c:ext>
            </c:extLst>
          </c:dPt>
          <c:dPt>
            <c:idx val="5"/>
            <c:bubble3D val="0"/>
            <c:spPr>
              <a:solidFill>
                <a:schemeClr val="accent1">
                  <a:tint val="95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B-4ABE-4655-92D7-33C38AE2F0B9}"/>
              </c:ext>
            </c:extLst>
          </c:dPt>
          <c:dPt>
            <c:idx val="6"/>
            <c:bubble3D val="0"/>
            <c:spPr>
              <a:solidFill>
                <a:schemeClr val="accent1">
                  <a:shade val="94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2-57BD-43B5-913A-030EBD3D71FF}"/>
              </c:ext>
            </c:extLst>
          </c:dPt>
          <c:dPt>
            <c:idx val="7"/>
            <c:bubble3D val="0"/>
            <c:spPr>
              <a:solidFill>
                <a:schemeClr val="accent1">
                  <a:shade val="83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3-57BD-43B5-913A-030EBD3D71FF}"/>
              </c:ext>
            </c:extLst>
          </c:dPt>
          <c:dPt>
            <c:idx val="8"/>
            <c:bubble3D val="0"/>
            <c:spPr>
              <a:solidFill>
                <a:schemeClr val="accent1">
                  <a:shade val="73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4-57BD-43B5-913A-030EBD3D71FF}"/>
              </c:ext>
            </c:extLst>
          </c:dPt>
          <c:dPt>
            <c:idx val="9"/>
            <c:bubble3D val="0"/>
            <c:spPr>
              <a:solidFill>
                <a:schemeClr val="accent1">
                  <a:shade val="62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5-57BD-43B5-913A-030EBD3D71FF}"/>
              </c:ext>
            </c:extLst>
          </c:dPt>
          <c:dPt>
            <c:idx val="10"/>
            <c:bubble3D val="0"/>
            <c:spPr>
              <a:solidFill>
                <a:schemeClr val="accent1">
                  <a:shade val="51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07-57BD-43B5-913A-030EBD3D71FF}"/>
              </c:ext>
            </c:extLst>
          </c:dPt>
          <c:dPt>
            <c:idx val="11"/>
            <c:bubble3D val="0"/>
            <c:explosion val="1"/>
            <c:spPr>
              <a:solidFill>
                <a:schemeClr val="accent1">
                  <a:shade val="40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17-4ABE-4655-92D7-33C38AE2F0B9}"/>
              </c:ext>
            </c:extLst>
          </c:dPt>
          <c:dPt>
            <c:idx val="12"/>
            <c:bubble3D val="0"/>
            <c:spPr>
              <a:solidFill>
                <a:schemeClr val="accent1">
                  <a:shade val="40000"/>
                </a:schemeClr>
              </a:solidFill>
              <a:ln>
                <a:noFill/>
              </a:ln>
              <a:effectLst>
                <a:outerShdw blurRad="254000" sx="102000" sy="102000" algn="ctr" rotWithShape="0">
                  <a:prstClr val="black">
                    <a:alpha val="20000"/>
                  </a:prstClr>
                </a:outerShdw>
              </a:effectLst>
              <a:scene3d>
                <a:camera prst="orthographicFront"/>
                <a:lightRig rig="threePt" dir="t"/>
              </a:scene3d>
              <a:sp3d>
                <a:bevelB w="114300" prst="artDeco"/>
              </a:sp3d>
            </c:spPr>
            <c:extLst>
              <c:ext xmlns:c16="http://schemas.microsoft.com/office/drawing/2014/chart" uri="{C3380CC4-5D6E-409C-BE32-E72D297353CC}">
                <c16:uniqueId val="{00000019-C8FA-423C-AC64-554E39792A2E}"/>
              </c:ext>
            </c:extLst>
          </c:dPt>
          <c:dLbls>
            <c:dLbl>
              <c:idx val="0"/>
              <c:layout>
                <c:manualLayout>
                  <c:x val="5.6776902887139068E-2"/>
                  <c:y val="0.11235900800861431"/>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57BD-43B5-913A-030EBD3D71FF}"/>
                </c:ext>
              </c:extLst>
            </c:dLbl>
            <c:dLbl>
              <c:idx val="1"/>
              <c:layout>
                <c:manualLayout>
                  <c:x val="-1.4065698818897637E-2"/>
                  <c:y val="9.9089524867083917E-2"/>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0.11827978545632531"/>
                      <c:h val="3.579244418465502E-2"/>
                    </c:manualLayout>
                  </c15:layout>
                </c:ext>
                <c:ext xmlns:c16="http://schemas.microsoft.com/office/drawing/2014/chart" uri="{C3380CC4-5D6E-409C-BE32-E72D297353CC}">
                  <c16:uniqueId val="{00000003-4ABE-4655-92D7-33C38AE2F0B9}"/>
                </c:ext>
              </c:extLst>
            </c:dLbl>
            <c:dLbl>
              <c:idx val="2"/>
              <c:layout>
                <c:manualLayout>
                  <c:x val="-6.0256356627296587E-2"/>
                  <c:y val="3.2901124382757239E-2"/>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9.2553704825358352E-2"/>
                      <c:h val="3.6272187374883219E-2"/>
                    </c:manualLayout>
                  </c15:layout>
                </c:ext>
                <c:ext xmlns:c16="http://schemas.microsoft.com/office/drawing/2014/chart" uri="{C3380CC4-5D6E-409C-BE32-E72D297353CC}">
                  <c16:uniqueId val="{00000001-57BD-43B5-913A-030EBD3D71FF}"/>
                </c:ext>
              </c:extLst>
            </c:dLbl>
            <c:dLbl>
              <c:idx val="3"/>
              <c:layout>
                <c:manualLayout>
                  <c:x val="-8.6997621391076113E-2"/>
                  <c:y val="-1.0327074500302846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ABE-4655-92D7-33C38AE2F0B9}"/>
                </c:ext>
              </c:extLst>
            </c:dLbl>
            <c:dLbl>
              <c:idx val="4"/>
              <c:layout>
                <c:manualLayout>
                  <c:x val="1.9185443165758126E-2"/>
                  <c:y val="-0.12805201521419993"/>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8.8461538461538466E-2"/>
                      <c:h val="5.8898305084745764E-2"/>
                    </c:manualLayout>
                  </c15:layout>
                </c:ext>
                <c:ext xmlns:c16="http://schemas.microsoft.com/office/drawing/2014/chart" uri="{C3380CC4-5D6E-409C-BE32-E72D297353CC}">
                  <c16:uniqueId val="{00000009-4ABE-4655-92D7-33C38AE2F0B9}"/>
                </c:ext>
              </c:extLst>
            </c:dLbl>
            <c:dLbl>
              <c:idx val="5"/>
              <c:layout>
                <c:manualLayout>
                  <c:x val="-4.7504441752473252E-2"/>
                  <c:y val="-0.1186275523822234"/>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4ABE-4655-92D7-33C38AE2F0B9}"/>
                </c:ext>
              </c:extLst>
            </c:dLbl>
            <c:dLbl>
              <c:idx val="6"/>
              <c:layout>
                <c:manualLayout>
                  <c:x val="-5.4273252952755903E-2"/>
                  <c:y val="-0.22213532630455091"/>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7.1874999999999994E-2"/>
                      <c:h val="3.347457627118644E-2"/>
                    </c:manualLayout>
                  </c15:layout>
                </c:ext>
                <c:ext xmlns:c16="http://schemas.microsoft.com/office/drawing/2014/chart" uri="{C3380CC4-5D6E-409C-BE32-E72D297353CC}">
                  <c16:uniqueId val="{00000002-57BD-43B5-913A-030EBD3D71FF}"/>
                </c:ext>
              </c:extLst>
            </c:dLbl>
            <c:dLbl>
              <c:idx val="7"/>
              <c:layout>
                <c:manualLayout>
                  <c:x val="-3.1072834645669331E-2"/>
                  <c:y val="-4.0817854498956863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7BD-43B5-913A-030EBD3D71FF}"/>
                </c:ext>
              </c:extLst>
            </c:dLbl>
            <c:dLbl>
              <c:idx val="8"/>
              <c:layout>
                <c:manualLayout>
                  <c:x val="-4.1859333989501347E-2"/>
                  <c:y val="-9.5097079211252433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57BD-43B5-913A-030EBD3D71FF}"/>
                </c:ext>
              </c:extLst>
            </c:dLbl>
            <c:dLbl>
              <c:idx val="9"/>
              <c:layout>
                <c:manualLayout>
                  <c:x val="1.7182824803149567E-2"/>
                  <c:y val="-0.13973299010700585"/>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9.7006191371502015E-2"/>
                      <c:h val="3.9722231875724677E-2"/>
                    </c:manualLayout>
                  </c15:layout>
                </c:ext>
                <c:ext xmlns:c16="http://schemas.microsoft.com/office/drawing/2014/chart" uri="{C3380CC4-5D6E-409C-BE32-E72D297353CC}">
                  <c16:uniqueId val="{00000005-57BD-43B5-913A-030EBD3D71FF}"/>
                </c:ext>
              </c:extLst>
            </c:dLbl>
            <c:dLbl>
              <c:idx val="10"/>
              <c:layout>
                <c:manualLayout>
                  <c:x val="8.258882874015748E-2"/>
                  <c:y val="-6.8042852816474889E-2"/>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9.192102347134079E-2"/>
                      <c:h val="4.7518803617258777E-2"/>
                    </c:manualLayout>
                  </c15:layout>
                </c:ext>
                <c:ext xmlns:c16="http://schemas.microsoft.com/office/drawing/2014/chart" uri="{C3380CC4-5D6E-409C-BE32-E72D297353CC}">
                  <c16:uniqueId val="{00000007-57BD-43B5-913A-030EBD3D71FF}"/>
                </c:ext>
              </c:extLst>
            </c:dLbl>
            <c:dLbl>
              <c:idx val="11"/>
              <c:layout>
                <c:manualLayout>
                  <c:x val="-1.2783894619784748E-2"/>
                  <c:y val="0.27515611129591766"/>
                </c:manualLayout>
              </c:layout>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7.9307988845144353E-2"/>
                      <c:h val="4.4256847701729593E-2"/>
                    </c:manualLayout>
                  </c15:layout>
                </c:ext>
                <c:ext xmlns:c16="http://schemas.microsoft.com/office/drawing/2014/chart" uri="{C3380CC4-5D6E-409C-BE32-E72D297353CC}">
                  <c16:uniqueId val="{00000017-4ABE-4655-92D7-33C38AE2F0B9}"/>
                </c:ext>
              </c:extLst>
            </c:dLbl>
            <c:numFmt formatCode="#,##0.00" sourceLinked="0"/>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eparator> </c:separator>
            <c:showLeaderLines val="1"/>
            <c:leaderLines>
              <c:spPr>
                <a:ln w="9525" cap="rnd" cmpd="sng" algn="ctr">
                  <a:solidFill>
                    <a:schemeClr val="dk1">
                      <a:lumMod val="50000"/>
                      <a:lumOff val="50000"/>
                    </a:schemeClr>
                  </a:solidFill>
                  <a:prstDash val="solid"/>
                  <a:round/>
                </a:ln>
                <a:effectLst/>
              </c:spPr>
            </c:leaderLines>
            <c:extLst>
              <c:ext xmlns:c15="http://schemas.microsoft.com/office/drawing/2012/chart" uri="{CE6537A1-D6FC-4f65-9D91-7224C49458BB}"/>
            </c:extLst>
          </c:dLbls>
          <c:cat>
            <c:strRef>
              <c:f>Лист1!$A$2:$A$13</c:f>
              <c:strCache>
                <c:ptCount val="11"/>
                <c:pt idx="0">
                  <c:v>Общегосударственные вопросы 492 384,22  тыс. руб. (9,51%)
</c:v>
                </c:pt>
                <c:pt idx="1">
                  <c:v>Национальная оборона 3 802,40 тыс. руб. (0,07%)</c:v>
                </c:pt>
                <c:pt idx="2">
                  <c:v>Национальная безопасность и правохранительная деятельность 48 556,27 тыс.руб.(0,94%)</c:v>
                </c:pt>
                <c:pt idx="3">
                  <c:v>Национальная экономика 505 211,77 тыс. руб. (9,76%)
</c:v>
                </c:pt>
                <c:pt idx="4">
                  <c:v>Жилищно-коммунальное хозяйство 1 861 961,33 тыс. руб. (35,98%)
</c:v>
                </c:pt>
                <c:pt idx="5">
                  <c:v>Охрана окружающей среды 12 968,20 тыс. руб. (0,25%)
</c:v>
                </c:pt>
                <c:pt idx="6">
                  <c:v>Образование 1 591 516,61 тыс. руб. (30,75%)
</c:v>
                </c:pt>
                <c:pt idx="7">
                  <c:v>Культура и кинематография 371 289,41 тыс. руб. (7,18%)
</c:v>
                </c:pt>
                <c:pt idx="8">
                  <c:v>
Социальная политика 114 225,09 тыс. руб. (2,21%)
</c:v>
                </c:pt>
                <c:pt idx="9">
                  <c:v>Физическая культура и спорт 148 135,37 тыс. руб. (2,86%)
</c:v>
                </c:pt>
                <c:pt idx="10">
                  <c:v>Средства массовой информации 25 211,43 тыс. руб. (0,49%)
</c:v>
                </c:pt>
              </c:strCache>
            </c:strRef>
          </c:cat>
          <c:val>
            <c:numRef>
              <c:f>Лист1!$B$2:$B$13</c:f>
              <c:numCache>
                <c:formatCode>#,##0.00</c:formatCode>
                <c:ptCount val="12"/>
                <c:pt idx="0">
                  <c:v>492384.22</c:v>
                </c:pt>
                <c:pt idx="1">
                  <c:v>3802.4</c:v>
                </c:pt>
                <c:pt idx="2">
                  <c:v>48556.27</c:v>
                </c:pt>
                <c:pt idx="3">
                  <c:v>505211.77</c:v>
                </c:pt>
                <c:pt idx="4">
                  <c:v>1861961.33</c:v>
                </c:pt>
                <c:pt idx="5">
                  <c:v>12968.2</c:v>
                </c:pt>
                <c:pt idx="6">
                  <c:v>1591516.61</c:v>
                </c:pt>
                <c:pt idx="7">
                  <c:v>371289.41</c:v>
                </c:pt>
                <c:pt idx="8">
                  <c:v>114225.09</c:v>
                </c:pt>
                <c:pt idx="9">
                  <c:v>148135.37</c:v>
                </c:pt>
                <c:pt idx="10">
                  <c:v>25211.43</c:v>
                </c:pt>
                <c:pt idx="11">
                  <c:v>5175262.1000000006</c:v>
                </c:pt>
              </c:numCache>
            </c:numRef>
          </c:val>
          <c:extLst>
            <c:ext xmlns:c16="http://schemas.microsoft.com/office/drawing/2014/chart" uri="{C3380CC4-5D6E-409C-BE32-E72D297353CC}">
              <c16:uniqueId val="{00000000-57BD-43B5-913A-030EBD3D71FF}"/>
            </c:ext>
          </c:extLst>
        </c:ser>
        <c:ser>
          <c:idx val="1"/>
          <c:order val="1"/>
          <c:tx>
            <c:strRef>
              <c:f>Лист1!$C$1</c:f>
              <c:strCache>
                <c:ptCount val="1"/>
                <c:pt idx="0">
                  <c:v>Столбец2</c:v>
                </c:pt>
              </c:strCache>
            </c:strRef>
          </c:tx>
          <c:dPt>
            <c:idx val="0"/>
            <c:bubble3D val="0"/>
            <c:spPr>
              <a:solidFill>
                <a:schemeClr val="accent1">
                  <a:tint val="41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B-4084-4A51-B6EA-56F0CACBF396}"/>
              </c:ext>
            </c:extLst>
          </c:dPt>
          <c:dPt>
            <c:idx val="1"/>
            <c:bubble3D val="0"/>
            <c:spPr>
              <a:solidFill>
                <a:schemeClr val="accent1">
                  <a:tint val="52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D-4084-4A51-B6EA-56F0CACBF396}"/>
              </c:ext>
            </c:extLst>
          </c:dPt>
          <c:dPt>
            <c:idx val="2"/>
            <c:bubble3D val="0"/>
            <c:spPr>
              <a:solidFill>
                <a:schemeClr val="accent1">
                  <a:tint val="63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F-4084-4A51-B6EA-56F0CACBF396}"/>
              </c:ext>
            </c:extLst>
          </c:dPt>
          <c:dPt>
            <c:idx val="3"/>
            <c:bubble3D val="0"/>
            <c:spPr>
              <a:solidFill>
                <a:schemeClr val="accent1">
                  <a:tint val="74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1-4084-4A51-B6EA-56F0CACBF396}"/>
              </c:ext>
            </c:extLst>
          </c:dPt>
          <c:dPt>
            <c:idx val="4"/>
            <c:bubble3D val="0"/>
            <c:spPr>
              <a:solidFill>
                <a:schemeClr val="accent1">
                  <a:tint val="84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3-4084-4A51-B6EA-56F0CACBF396}"/>
              </c:ext>
            </c:extLst>
          </c:dPt>
          <c:dPt>
            <c:idx val="5"/>
            <c:bubble3D val="0"/>
            <c:spPr>
              <a:solidFill>
                <a:schemeClr val="accent1">
                  <a:tint val="9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5-4084-4A51-B6EA-56F0CACBF396}"/>
              </c:ext>
            </c:extLst>
          </c:dPt>
          <c:dPt>
            <c:idx val="6"/>
            <c:bubble3D val="0"/>
            <c:spPr>
              <a:solidFill>
                <a:schemeClr val="accent1">
                  <a:shade val="94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7-4084-4A51-B6EA-56F0CACBF396}"/>
              </c:ext>
            </c:extLst>
          </c:dPt>
          <c:dPt>
            <c:idx val="7"/>
            <c:bubble3D val="0"/>
            <c:spPr>
              <a:solidFill>
                <a:schemeClr val="accent1">
                  <a:shade val="83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9-4084-4A51-B6EA-56F0CACBF396}"/>
              </c:ext>
            </c:extLst>
          </c:dPt>
          <c:dPt>
            <c:idx val="8"/>
            <c:bubble3D val="0"/>
            <c:spPr>
              <a:solidFill>
                <a:schemeClr val="accent1">
                  <a:shade val="73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B-4084-4A51-B6EA-56F0CACBF396}"/>
              </c:ext>
            </c:extLst>
          </c:dPt>
          <c:dPt>
            <c:idx val="9"/>
            <c:bubble3D val="0"/>
            <c:spPr>
              <a:solidFill>
                <a:schemeClr val="accent1">
                  <a:shade val="62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D-4084-4A51-B6EA-56F0CACBF396}"/>
              </c:ext>
            </c:extLst>
          </c:dPt>
          <c:dPt>
            <c:idx val="10"/>
            <c:bubble3D val="0"/>
            <c:spPr>
              <a:solidFill>
                <a:schemeClr val="accent1">
                  <a:shade val="51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2F-4084-4A51-B6EA-56F0CACBF396}"/>
              </c:ext>
            </c:extLst>
          </c:dPt>
          <c:dPt>
            <c:idx val="11"/>
            <c:bubble3D val="0"/>
            <c:spPr>
              <a:solidFill>
                <a:schemeClr val="accent1">
                  <a:shade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1-4084-4A51-B6EA-56F0CACBF396}"/>
              </c:ext>
            </c:extLst>
          </c:dPt>
          <c:dPt>
            <c:idx val="12"/>
            <c:bubble3D val="0"/>
            <c:spPr>
              <a:solidFill>
                <a:schemeClr val="accent1">
                  <a:shade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33-4084-4A51-B6EA-56F0CACBF396}"/>
              </c:ext>
            </c:extLst>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cap="rnd" cmpd="sng" algn="ctr">
                  <a:solidFill>
                    <a:schemeClr val="dk1">
                      <a:lumMod val="50000"/>
                      <a:lumOff val="50000"/>
                    </a:schemeClr>
                  </a:solidFill>
                  <a:prstDash val="solid"/>
                  <a:round/>
                </a:ln>
                <a:effectLst/>
              </c:spPr>
            </c:leaderLines>
            <c:extLst>
              <c:ext xmlns:c15="http://schemas.microsoft.com/office/drawing/2012/chart" uri="{CE6537A1-D6FC-4f65-9D91-7224C49458BB}"/>
            </c:extLst>
          </c:dLbls>
          <c:cat>
            <c:strRef>
              <c:f>Лист1!$A$2:$A$13</c:f>
              <c:strCache>
                <c:ptCount val="11"/>
                <c:pt idx="0">
                  <c:v>Общегосударственные вопросы 492 384,22  тыс. руб. (9,51%)
</c:v>
                </c:pt>
                <c:pt idx="1">
                  <c:v>Национальная оборона 3 802,40 тыс. руб. (0,07%)</c:v>
                </c:pt>
                <c:pt idx="2">
                  <c:v>Национальная безопасность и правохранительная деятельность 48 556,27 тыс.руб.(0,94%)</c:v>
                </c:pt>
                <c:pt idx="3">
                  <c:v>Национальная экономика 505 211,77 тыс. руб. (9,76%)
</c:v>
                </c:pt>
                <c:pt idx="4">
                  <c:v>Жилищно-коммунальное хозяйство 1 861 961,33 тыс. руб. (35,98%)
</c:v>
                </c:pt>
                <c:pt idx="5">
                  <c:v>Охрана окружающей среды 12 968,20 тыс. руб. (0,25%)
</c:v>
                </c:pt>
                <c:pt idx="6">
                  <c:v>Образование 1 591 516,61 тыс. руб. (30,75%)
</c:v>
                </c:pt>
                <c:pt idx="7">
                  <c:v>Культура и кинематография 371 289,41 тыс. руб. (7,18%)
</c:v>
                </c:pt>
                <c:pt idx="8">
                  <c:v>
Социальная политика 114 225,09 тыс. руб. (2,21%)
</c:v>
                </c:pt>
                <c:pt idx="9">
                  <c:v>Физическая культура и спорт 148 135,37 тыс. руб. (2,86%)
</c:v>
                </c:pt>
                <c:pt idx="10">
                  <c:v>Средства массовой информации 25 211,43 тыс. руб. (0,49%)
</c:v>
                </c:pt>
              </c:strCache>
            </c:strRef>
          </c:cat>
          <c:val>
            <c:numRef>
              <c:f>Лист1!$C$2:$C$13</c:f>
              <c:numCache>
                <c:formatCode>0.00</c:formatCode>
                <c:ptCount val="12"/>
                <c:pt idx="0">
                  <c:v>9.5141890494782846</c:v>
                </c:pt>
                <c:pt idx="1">
                  <c:v>7.3472607310072269E-2</c:v>
                </c:pt>
                <c:pt idx="2">
                  <c:v>0.93823789137172375</c:v>
                </c:pt>
                <c:pt idx="3">
                  <c:v>9.7620518582044369</c:v>
                </c:pt>
                <c:pt idx="4">
                  <c:v>35.978106886605801</c:v>
                </c:pt>
                <c:pt idx="5">
                  <c:v>0.25058054547614117</c:v>
                </c:pt>
                <c:pt idx="6">
                  <c:v>30.752386627915907</c:v>
                </c:pt>
                <c:pt idx="7">
                  <c:v>7.1743112295703808</c:v>
                </c:pt>
                <c:pt idx="8">
                  <c:v>2.2071363303512683</c:v>
                </c:pt>
                <c:pt idx="9">
                  <c:v>2.8623742554024458</c:v>
                </c:pt>
                <c:pt idx="10">
                  <c:v>0.48715271831353235</c:v>
                </c:pt>
                <c:pt idx="11">
                  <c:v>99.999999999999986</c:v>
                </c:pt>
              </c:numCache>
            </c:numRef>
          </c:val>
          <c:extLst>
            <c:ext xmlns:c16="http://schemas.microsoft.com/office/drawing/2014/chart" uri="{C3380CC4-5D6E-409C-BE32-E72D297353CC}">
              <c16:uniqueId val="{00000018-C8FA-423C-AC64-554E39792A2E}"/>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1"/>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2"/>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3"/>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4"/>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5"/>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6"/>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7"/>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8"/>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9"/>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10"/>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11"/>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ayout>
        <c:manualLayout>
          <c:xMode val="edge"/>
          <c:yMode val="edge"/>
          <c:x val="0.64514173228346461"/>
          <c:y val="4.8154317248805404E-3"/>
          <c:w val="0.35485827858174773"/>
          <c:h val="0.99518456827511947"/>
        </c:manualLayout>
      </c:layout>
      <c:overlay val="0"/>
      <c:spPr>
        <a:gradFill>
          <a:gsLst>
            <a:gs pos="78000">
              <a:srgbClr val="E5F7F7"/>
            </a:gs>
            <a:gs pos="86000">
              <a:srgbClr val="ECF9F9"/>
            </a:gs>
            <a:gs pos="40000">
              <a:srgbClr val="EDF9F9"/>
            </a:gs>
            <a:gs pos="15000">
              <a:srgbClr val="FDFFE7"/>
            </a:gs>
            <a:gs pos="98000">
              <a:schemeClr val="accent1">
                <a:tint val="23500"/>
                <a:satMod val="160000"/>
              </a:schemeClr>
            </a:gs>
          </a:gsLst>
          <a:lin ang="0" scaled="1"/>
        </a:grad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a:gsLst>
        <a:gs pos="99000">
          <a:schemeClr val="bg1"/>
        </a:gs>
        <a:gs pos="50000">
          <a:srgbClr val="FDFFE7"/>
        </a:gs>
        <a:gs pos="14000">
          <a:schemeClr val="accent1">
            <a:tint val="23500"/>
            <a:satMod val="160000"/>
          </a:schemeClr>
        </a:gs>
      </a:gsLst>
      <a:lin ang="0" scaled="1"/>
    </a:gradFill>
    <a:ln w="9525" cap="flat" cmpd="sng" algn="ctr">
      <a:solidFill>
        <a:schemeClr val="dk1">
          <a:lumMod val="25000"/>
          <a:lumOff val="75000"/>
        </a:schemeClr>
      </a:solidFill>
      <a:prstDash val="solid"/>
      <a:round/>
    </a:ln>
    <a:effectLst>
      <a:softEdge rad="31750"/>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999782-DE86-480E-B0B9-8B77928DA6F2}"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ru-RU"/>
        </a:p>
      </dgm:t>
    </dgm:pt>
    <dgm:pt modelId="{83F6DB0E-B3D7-46FD-A6A5-A7F2FD260BE5}">
      <dgm:prSet phldrT="[Текст]" custT="1">
        <dgm:style>
          <a:lnRef idx="2">
            <a:schemeClr val="accent2"/>
          </a:lnRef>
          <a:fillRef idx="1">
            <a:schemeClr val="lt1"/>
          </a:fillRef>
          <a:effectRef idx="0">
            <a:schemeClr val="accent2"/>
          </a:effectRef>
          <a:fontRef idx="minor">
            <a:schemeClr val="dk1"/>
          </a:fontRef>
        </dgm:style>
      </dgm:prSet>
      <dgm:spPr/>
      <dgm:t>
        <a:bodyPr/>
        <a:lstStyle/>
        <a:p>
          <a:r>
            <a:rPr lang="ru-RU" sz="2000" u="none"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контроль</a:t>
          </a:r>
        </a:p>
      </dgm:t>
    </dgm:pt>
    <dgm:pt modelId="{355BB2C9-1E21-420E-A4B2-44512F50B36E}" type="parTrans" cxnId="{C611935C-BA34-4788-BA0B-CDD734134010}">
      <dgm:prSet/>
      <dgm:spPr/>
      <dgm:t>
        <a:bodyPr/>
        <a:lstStyle/>
        <a:p>
          <a:endParaRPr lang="ru-RU"/>
        </a:p>
      </dgm:t>
    </dgm:pt>
    <dgm:pt modelId="{6E250A18-4B3D-4F3C-BEDB-4CA52EB4FA09}" type="sibTrans" cxnId="{C611935C-BA34-4788-BA0B-CDD734134010}">
      <dgm:prSet/>
      <dgm:spPr/>
      <dgm:t>
        <a:bodyPr/>
        <a:lstStyle/>
        <a:p>
          <a:endParaRPr lang="ru-RU"/>
        </a:p>
      </dgm:t>
    </dgm:pt>
    <dgm:pt modelId="{0E66F4CE-FBA4-470A-8111-3C9BAFDD8672}">
      <dgm:prSet phldrT="[Текст]" custT="1">
        <dgm:style>
          <a:lnRef idx="2">
            <a:schemeClr val="accent2"/>
          </a:lnRef>
          <a:fillRef idx="1">
            <a:schemeClr val="lt1"/>
          </a:fillRef>
          <a:effectRef idx="0">
            <a:schemeClr val="accent2"/>
          </a:effectRef>
          <a:fontRef idx="minor">
            <a:schemeClr val="dk1"/>
          </a:fontRef>
        </dgm:style>
      </dgm:prSet>
      <dgm:spPr>
        <a:ln/>
      </dgm:spPr>
      <dgm:t>
        <a:bodyPr/>
        <a:lstStyle/>
        <a:p>
          <a:r>
            <a:rPr lang="ru-RU" sz="16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Составление</a:t>
          </a: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проекта бюджета</a:t>
          </a:r>
        </a:p>
      </dgm:t>
    </dgm:pt>
    <dgm:pt modelId="{67ADACB4-344D-449E-B432-B7057679EB9F}" type="parTrans" cxnId="{71DC9565-4364-4B30-BB8A-18606AEA772F}">
      <dgm:prSet/>
      <dgm:spPr/>
      <dgm:t>
        <a:bodyPr/>
        <a:lstStyle/>
        <a:p>
          <a:endParaRPr lang="ru-RU"/>
        </a:p>
      </dgm:t>
    </dgm:pt>
    <dgm:pt modelId="{598F9C8B-7409-4775-813A-4BC419267773}" type="sibTrans" cxnId="{71DC9565-4364-4B30-BB8A-18606AEA772F}">
      <dgm:prSet/>
      <dgm:spPr/>
      <dgm:t>
        <a:bodyPr/>
        <a:lstStyle/>
        <a:p>
          <a:endParaRPr lang="ru-RU"/>
        </a:p>
      </dgm:t>
    </dgm:pt>
    <dgm:pt modelId="{56ACFDFE-51C8-448E-8DB5-D22428BA42CF}">
      <dgm:prSet custT="1">
        <dgm:style>
          <a:lnRef idx="2">
            <a:schemeClr val="accent2"/>
          </a:lnRef>
          <a:fillRef idx="1">
            <a:schemeClr val="lt1"/>
          </a:fillRef>
          <a:effectRef idx="0">
            <a:schemeClr val="accent2"/>
          </a:effectRef>
          <a:fontRef idx="minor">
            <a:schemeClr val="dk1"/>
          </a:fontRef>
        </dgm:style>
      </dgm:prSet>
      <dgm:spPr/>
      <dgm:t>
        <a:bodyPr/>
        <a:lstStyle/>
        <a:p>
          <a:r>
            <a:rPr lang="ru-RU" sz="16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Рассмотрение</a:t>
          </a:r>
        </a:p>
        <a:p>
          <a:r>
            <a:rPr lang="ru-RU" sz="1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утверждение </a:t>
          </a:r>
        </a:p>
        <a:p>
          <a:r>
            <a:rPr lang="ru-RU" sz="1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проекта бюджета</a:t>
          </a:r>
        </a:p>
      </dgm:t>
    </dgm:pt>
    <dgm:pt modelId="{ED01F35C-301C-46B5-8245-CCBDFA7D7E8D}" type="parTrans" cxnId="{C5CA7F69-C6CB-41A5-8AE3-D5EE4955922C}">
      <dgm:prSet/>
      <dgm:spPr/>
      <dgm:t>
        <a:bodyPr/>
        <a:lstStyle/>
        <a:p>
          <a:endParaRPr lang="ru-RU"/>
        </a:p>
      </dgm:t>
    </dgm:pt>
    <dgm:pt modelId="{24FCA52C-15B6-4366-9EC8-34C0C7A5D3BC}" type="sibTrans" cxnId="{C5CA7F69-C6CB-41A5-8AE3-D5EE4955922C}">
      <dgm:prSet/>
      <dgm:spPr/>
      <dgm:t>
        <a:bodyPr/>
        <a:lstStyle/>
        <a:p>
          <a:endParaRPr lang="ru-RU"/>
        </a:p>
      </dgm:t>
    </dgm:pt>
    <dgm:pt modelId="{6C9A7D58-34BA-4937-A80D-2CAF7629F584}">
      <dgm:prSet custT="1">
        <dgm:style>
          <a:lnRef idx="2">
            <a:schemeClr val="accent2"/>
          </a:lnRef>
          <a:fillRef idx="1">
            <a:schemeClr val="lt1"/>
          </a:fillRef>
          <a:effectRef idx="0">
            <a:schemeClr val="accent2"/>
          </a:effectRef>
          <a:fontRef idx="minor">
            <a:schemeClr val="dk1"/>
          </a:fontRef>
        </dgm:style>
      </dgm:prSet>
      <dgm:spPr/>
      <dgm:t>
        <a:bodyPr/>
        <a:lstStyle/>
        <a:p>
          <a:r>
            <a:rPr lang="ru-RU" sz="16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a:t>
          </a:r>
        </a:p>
      </dgm:t>
    </dgm:pt>
    <dgm:pt modelId="{ECE7B6A4-8C85-4364-874F-823FA42C0DBC}" type="parTrans" cxnId="{E7CB6747-1EA4-4E92-9917-6C20B8D50823}">
      <dgm:prSet/>
      <dgm:spPr/>
      <dgm:t>
        <a:bodyPr/>
        <a:lstStyle/>
        <a:p>
          <a:endParaRPr lang="ru-RU"/>
        </a:p>
      </dgm:t>
    </dgm:pt>
    <dgm:pt modelId="{5F2E717A-139B-4822-84D4-3E59321B6400}" type="sibTrans" cxnId="{E7CB6747-1EA4-4E92-9917-6C20B8D50823}">
      <dgm:prSet/>
      <dgm:spPr/>
      <dgm:t>
        <a:bodyPr/>
        <a:lstStyle/>
        <a:p>
          <a:endParaRPr lang="ru-RU"/>
        </a:p>
      </dgm:t>
    </dgm:pt>
    <dgm:pt modelId="{7580F4DD-9578-4EC7-9706-2791BD495C10}">
      <dgm:prSet custT="1">
        <dgm:style>
          <a:lnRef idx="2">
            <a:schemeClr val="accent2"/>
          </a:lnRef>
          <a:fillRef idx="1">
            <a:schemeClr val="lt1"/>
          </a:fillRef>
          <a:effectRef idx="0">
            <a:schemeClr val="accent2"/>
          </a:effectRef>
          <a:fontRef idx="minor">
            <a:schemeClr val="dk1"/>
          </a:fontRef>
        </dgm:style>
      </dgm:prSet>
      <dgm:spPr/>
      <dgm:t>
        <a:bodyPr/>
        <a:lstStyle/>
        <a:p>
          <a:r>
            <a:rPr lang="ru-RU" sz="1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Подготовка, </a:t>
          </a:r>
          <a:r>
            <a:rPr lang="ru-RU" sz="16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рассмотрение</a:t>
          </a:r>
          <a:r>
            <a:rPr lang="ru-RU" sz="1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утверждение отчета</a:t>
          </a:r>
        </a:p>
        <a:p>
          <a:r>
            <a:rPr lang="ru-RU" sz="1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об исполнении бюджета</a:t>
          </a:r>
        </a:p>
      </dgm:t>
    </dgm:pt>
    <dgm:pt modelId="{AA24460F-8EE6-49C9-8637-E3596BA4D219}" type="parTrans" cxnId="{87A1E082-46AC-47BE-9BF8-6C42683BA1EF}">
      <dgm:prSet/>
      <dgm:spPr/>
      <dgm:t>
        <a:bodyPr/>
        <a:lstStyle/>
        <a:p>
          <a:endParaRPr lang="ru-RU"/>
        </a:p>
      </dgm:t>
    </dgm:pt>
    <dgm:pt modelId="{642D124E-C13C-4433-BA4A-42EB91D63297}" type="sibTrans" cxnId="{87A1E082-46AC-47BE-9BF8-6C42683BA1EF}">
      <dgm:prSet/>
      <dgm:spPr/>
      <dgm:t>
        <a:bodyPr/>
        <a:lstStyle/>
        <a:p>
          <a:endParaRPr lang="ru-RU"/>
        </a:p>
      </dgm:t>
    </dgm:pt>
    <dgm:pt modelId="{BB2F3E02-B8C0-4A9D-AB14-8A7A0487887B}" type="pres">
      <dgm:prSet presAssocID="{3D999782-DE86-480E-B0B9-8B77928DA6F2}" presName="cycle" presStyleCnt="0">
        <dgm:presLayoutVars>
          <dgm:chMax val="1"/>
          <dgm:dir/>
          <dgm:animLvl val="ctr"/>
          <dgm:resizeHandles val="exact"/>
        </dgm:presLayoutVars>
      </dgm:prSet>
      <dgm:spPr/>
      <dgm:t>
        <a:bodyPr/>
        <a:lstStyle/>
        <a:p>
          <a:endParaRPr lang="ru-RU"/>
        </a:p>
      </dgm:t>
    </dgm:pt>
    <dgm:pt modelId="{798951F6-B003-4CCA-B7AB-F3E391227FF5}" type="pres">
      <dgm:prSet presAssocID="{83F6DB0E-B3D7-46FD-A6A5-A7F2FD260BE5}" presName="centerShape" presStyleLbl="node0" presStyleIdx="0" presStyleCnt="1" custScaleX="121348" custScaleY="102891" custLinFactNeighborX="101" custLinFactNeighborY="822"/>
      <dgm:spPr/>
      <dgm:t>
        <a:bodyPr/>
        <a:lstStyle/>
        <a:p>
          <a:endParaRPr lang="ru-RU"/>
        </a:p>
      </dgm:t>
    </dgm:pt>
    <dgm:pt modelId="{77C1A16E-A33F-4328-9C30-2B8078A34CDE}" type="pres">
      <dgm:prSet presAssocID="{67ADACB4-344D-449E-B432-B7057679EB9F}" presName="Name9" presStyleLbl="parChTrans1D2" presStyleIdx="0" presStyleCnt="4"/>
      <dgm:spPr/>
      <dgm:t>
        <a:bodyPr/>
        <a:lstStyle/>
        <a:p>
          <a:endParaRPr lang="ru-RU"/>
        </a:p>
      </dgm:t>
    </dgm:pt>
    <dgm:pt modelId="{3FCCDB00-1C65-4EAE-9FA0-7943AA544820}" type="pres">
      <dgm:prSet presAssocID="{67ADACB4-344D-449E-B432-B7057679EB9F}" presName="connTx" presStyleLbl="parChTrans1D2" presStyleIdx="0" presStyleCnt="4"/>
      <dgm:spPr/>
      <dgm:t>
        <a:bodyPr/>
        <a:lstStyle/>
        <a:p>
          <a:endParaRPr lang="ru-RU"/>
        </a:p>
      </dgm:t>
    </dgm:pt>
    <dgm:pt modelId="{EAFB128C-F502-47B9-B302-38D7AEAA8661}" type="pres">
      <dgm:prSet presAssocID="{0E66F4CE-FBA4-470A-8111-3C9BAFDD8672}" presName="node" presStyleLbl="node1" presStyleIdx="0" presStyleCnt="4" custScaleX="161955" custScaleY="109882">
        <dgm:presLayoutVars>
          <dgm:bulletEnabled val="1"/>
        </dgm:presLayoutVars>
      </dgm:prSet>
      <dgm:spPr/>
      <dgm:t>
        <a:bodyPr/>
        <a:lstStyle/>
        <a:p>
          <a:endParaRPr lang="ru-RU"/>
        </a:p>
      </dgm:t>
    </dgm:pt>
    <dgm:pt modelId="{CBB622AE-1EEB-4E9B-A7AB-FEB571855ABE}" type="pres">
      <dgm:prSet presAssocID="{ED01F35C-301C-46B5-8245-CCBDFA7D7E8D}" presName="Name9" presStyleLbl="parChTrans1D2" presStyleIdx="1" presStyleCnt="4"/>
      <dgm:spPr/>
      <dgm:t>
        <a:bodyPr/>
        <a:lstStyle/>
        <a:p>
          <a:endParaRPr lang="ru-RU"/>
        </a:p>
      </dgm:t>
    </dgm:pt>
    <dgm:pt modelId="{C462C88D-6666-4CCF-8F95-B4CB183C6BD7}" type="pres">
      <dgm:prSet presAssocID="{ED01F35C-301C-46B5-8245-CCBDFA7D7E8D}" presName="connTx" presStyleLbl="parChTrans1D2" presStyleIdx="1" presStyleCnt="4"/>
      <dgm:spPr/>
      <dgm:t>
        <a:bodyPr/>
        <a:lstStyle/>
        <a:p>
          <a:endParaRPr lang="ru-RU"/>
        </a:p>
      </dgm:t>
    </dgm:pt>
    <dgm:pt modelId="{47F3830A-C8E7-49D9-941E-BA30F04DA5C9}" type="pres">
      <dgm:prSet presAssocID="{56ACFDFE-51C8-448E-8DB5-D22428BA42CF}" presName="node" presStyleLbl="node1" presStyleIdx="1" presStyleCnt="4" custScaleX="122137" custScaleY="150134" custRadScaleRad="98518" custRadScaleInc="-62">
        <dgm:presLayoutVars>
          <dgm:bulletEnabled val="1"/>
        </dgm:presLayoutVars>
      </dgm:prSet>
      <dgm:spPr/>
      <dgm:t>
        <a:bodyPr/>
        <a:lstStyle/>
        <a:p>
          <a:endParaRPr lang="ru-RU"/>
        </a:p>
      </dgm:t>
    </dgm:pt>
    <dgm:pt modelId="{7DE1D65B-DF32-4171-9E7A-E49339917776}" type="pres">
      <dgm:prSet presAssocID="{ECE7B6A4-8C85-4364-874F-823FA42C0DBC}" presName="Name9" presStyleLbl="parChTrans1D2" presStyleIdx="2" presStyleCnt="4"/>
      <dgm:spPr/>
      <dgm:t>
        <a:bodyPr/>
        <a:lstStyle/>
        <a:p>
          <a:endParaRPr lang="ru-RU"/>
        </a:p>
      </dgm:t>
    </dgm:pt>
    <dgm:pt modelId="{508F8A41-EF44-452A-91D8-17FF43EDEF07}" type="pres">
      <dgm:prSet presAssocID="{ECE7B6A4-8C85-4364-874F-823FA42C0DBC}" presName="connTx" presStyleLbl="parChTrans1D2" presStyleIdx="2" presStyleCnt="4"/>
      <dgm:spPr/>
      <dgm:t>
        <a:bodyPr/>
        <a:lstStyle/>
        <a:p>
          <a:endParaRPr lang="ru-RU"/>
        </a:p>
      </dgm:t>
    </dgm:pt>
    <dgm:pt modelId="{2A789497-3BEB-4384-8357-FDABAB12B50F}" type="pres">
      <dgm:prSet presAssocID="{6C9A7D58-34BA-4937-A80D-2CAF7629F584}" presName="node" presStyleLbl="node1" presStyleIdx="2" presStyleCnt="4" custScaleX="166861" custScaleY="117257">
        <dgm:presLayoutVars>
          <dgm:bulletEnabled val="1"/>
        </dgm:presLayoutVars>
      </dgm:prSet>
      <dgm:spPr/>
      <dgm:t>
        <a:bodyPr/>
        <a:lstStyle/>
        <a:p>
          <a:endParaRPr lang="ru-RU"/>
        </a:p>
      </dgm:t>
    </dgm:pt>
    <dgm:pt modelId="{D9DFDD59-21AA-4508-A30A-27B62AD647BD}" type="pres">
      <dgm:prSet presAssocID="{AA24460F-8EE6-49C9-8637-E3596BA4D219}" presName="Name9" presStyleLbl="parChTrans1D2" presStyleIdx="3" presStyleCnt="4"/>
      <dgm:spPr/>
      <dgm:t>
        <a:bodyPr/>
        <a:lstStyle/>
        <a:p>
          <a:endParaRPr lang="ru-RU"/>
        </a:p>
      </dgm:t>
    </dgm:pt>
    <dgm:pt modelId="{50280417-12BA-47F1-8D97-4E38F068C1C7}" type="pres">
      <dgm:prSet presAssocID="{AA24460F-8EE6-49C9-8637-E3596BA4D219}" presName="connTx" presStyleLbl="parChTrans1D2" presStyleIdx="3" presStyleCnt="4"/>
      <dgm:spPr/>
      <dgm:t>
        <a:bodyPr/>
        <a:lstStyle/>
        <a:p>
          <a:endParaRPr lang="ru-RU"/>
        </a:p>
      </dgm:t>
    </dgm:pt>
    <dgm:pt modelId="{16F9BD58-3222-445E-9E1A-7712C08FF988}" type="pres">
      <dgm:prSet presAssocID="{7580F4DD-9578-4EC7-9706-2791BD495C10}" presName="node" presStyleLbl="node1" presStyleIdx="3" presStyleCnt="4" custScaleX="119620" custScaleY="156369" custRadScaleRad="95350" custRadScaleInc="-973">
        <dgm:presLayoutVars>
          <dgm:bulletEnabled val="1"/>
        </dgm:presLayoutVars>
      </dgm:prSet>
      <dgm:spPr/>
      <dgm:t>
        <a:bodyPr/>
        <a:lstStyle/>
        <a:p>
          <a:endParaRPr lang="ru-RU"/>
        </a:p>
      </dgm:t>
    </dgm:pt>
  </dgm:ptLst>
  <dgm:cxnLst>
    <dgm:cxn modelId="{C611935C-BA34-4788-BA0B-CDD734134010}" srcId="{3D999782-DE86-480E-B0B9-8B77928DA6F2}" destId="{83F6DB0E-B3D7-46FD-A6A5-A7F2FD260BE5}" srcOrd="0" destOrd="0" parTransId="{355BB2C9-1E21-420E-A4B2-44512F50B36E}" sibTransId="{6E250A18-4B3D-4F3C-BEDB-4CA52EB4FA09}"/>
    <dgm:cxn modelId="{65B3FF85-EEB3-4274-9D4B-C1C8390AB623}" type="presOf" srcId="{67ADACB4-344D-449E-B432-B7057679EB9F}" destId="{77C1A16E-A33F-4328-9C30-2B8078A34CDE}" srcOrd="0" destOrd="0" presId="urn:microsoft.com/office/officeart/2005/8/layout/radial1"/>
    <dgm:cxn modelId="{B118D141-85BC-49D1-8063-57342561F717}" type="presOf" srcId="{6C9A7D58-34BA-4937-A80D-2CAF7629F584}" destId="{2A789497-3BEB-4384-8357-FDABAB12B50F}" srcOrd="0" destOrd="0" presId="urn:microsoft.com/office/officeart/2005/8/layout/radial1"/>
    <dgm:cxn modelId="{8ECFCCF7-0E62-4B0E-B171-4BAB4896C67C}" type="presOf" srcId="{3D999782-DE86-480E-B0B9-8B77928DA6F2}" destId="{BB2F3E02-B8C0-4A9D-AB14-8A7A0487887B}" srcOrd="0" destOrd="0" presId="urn:microsoft.com/office/officeart/2005/8/layout/radial1"/>
    <dgm:cxn modelId="{64B5C609-9969-4F5B-B562-768C434966E6}" type="presOf" srcId="{83F6DB0E-B3D7-46FD-A6A5-A7F2FD260BE5}" destId="{798951F6-B003-4CCA-B7AB-F3E391227FF5}" srcOrd="0" destOrd="0" presId="urn:microsoft.com/office/officeart/2005/8/layout/radial1"/>
    <dgm:cxn modelId="{EE99AC8E-1443-4B28-A72D-B5AC3BB1D0FD}" type="presOf" srcId="{7580F4DD-9578-4EC7-9706-2791BD495C10}" destId="{16F9BD58-3222-445E-9E1A-7712C08FF988}" srcOrd="0" destOrd="0" presId="urn:microsoft.com/office/officeart/2005/8/layout/radial1"/>
    <dgm:cxn modelId="{1216EA3F-FEF6-44E2-A42F-408345ED11A1}" type="presOf" srcId="{ECE7B6A4-8C85-4364-874F-823FA42C0DBC}" destId="{508F8A41-EF44-452A-91D8-17FF43EDEF07}" srcOrd="1" destOrd="0" presId="urn:microsoft.com/office/officeart/2005/8/layout/radial1"/>
    <dgm:cxn modelId="{ED2DC362-C2BB-4630-A65F-8C965677AD3C}" type="presOf" srcId="{67ADACB4-344D-449E-B432-B7057679EB9F}" destId="{3FCCDB00-1C65-4EAE-9FA0-7943AA544820}" srcOrd="1" destOrd="0" presId="urn:microsoft.com/office/officeart/2005/8/layout/radial1"/>
    <dgm:cxn modelId="{5E6B669A-D3C9-4164-8539-94296C66C06B}" type="presOf" srcId="{ECE7B6A4-8C85-4364-874F-823FA42C0DBC}" destId="{7DE1D65B-DF32-4171-9E7A-E49339917776}" srcOrd="0" destOrd="0" presId="urn:microsoft.com/office/officeart/2005/8/layout/radial1"/>
    <dgm:cxn modelId="{E7D29371-0B5C-4A96-A084-39DAB8726C72}" type="presOf" srcId="{AA24460F-8EE6-49C9-8637-E3596BA4D219}" destId="{50280417-12BA-47F1-8D97-4E38F068C1C7}" srcOrd="1" destOrd="0" presId="urn:microsoft.com/office/officeart/2005/8/layout/radial1"/>
    <dgm:cxn modelId="{6309B86C-B9AD-4DFA-A175-9F7BFF2E936C}" type="presOf" srcId="{56ACFDFE-51C8-448E-8DB5-D22428BA42CF}" destId="{47F3830A-C8E7-49D9-941E-BA30F04DA5C9}" srcOrd="0" destOrd="0" presId="urn:microsoft.com/office/officeart/2005/8/layout/radial1"/>
    <dgm:cxn modelId="{F7077301-C326-4B07-9A7B-35D476EB4C11}" type="presOf" srcId="{ED01F35C-301C-46B5-8245-CCBDFA7D7E8D}" destId="{C462C88D-6666-4CCF-8F95-B4CB183C6BD7}" srcOrd="1" destOrd="0" presId="urn:microsoft.com/office/officeart/2005/8/layout/radial1"/>
    <dgm:cxn modelId="{87A1E082-46AC-47BE-9BF8-6C42683BA1EF}" srcId="{83F6DB0E-B3D7-46FD-A6A5-A7F2FD260BE5}" destId="{7580F4DD-9578-4EC7-9706-2791BD495C10}" srcOrd="3" destOrd="0" parTransId="{AA24460F-8EE6-49C9-8637-E3596BA4D219}" sibTransId="{642D124E-C13C-4433-BA4A-42EB91D63297}"/>
    <dgm:cxn modelId="{5371006C-82BB-44F4-9D84-11AB44CCECC5}" type="presOf" srcId="{ED01F35C-301C-46B5-8245-CCBDFA7D7E8D}" destId="{CBB622AE-1EEB-4E9B-A7AB-FEB571855ABE}" srcOrd="0" destOrd="0" presId="urn:microsoft.com/office/officeart/2005/8/layout/radial1"/>
    <dgm:cxn modelId="{6C53284E-52D6-4400-BC79-DDD39271AC90}" type="presOf" srcId="{AA24460F-8EE6-49C9-8637-E3596BA4D219}" destId="{D9DFDD59-21AA-4508-A30A-27B62AD647BD}" srcOrd="0" destOrd="0" presId="urn:microsoft.com/office/officeart/2005/8/layout/radial1"/>
    <dgm:cxn modelId="{C5CA7F69-C6CB-41A5-8AE3-D5EE4955922C}" srcId="{83F6DB0E-B3D7-46FD-A6A5-A7F2FD260BE5}" destId="{56ACFDFE-51C8-448E-8DB5-D22428BA42CF}" srcOrd="1" destOrd="0" parTransId="{ED01F35C-301C-46B5-8245-CCBDFA7D7E8D}" sibTransId="{24FCA52C-15B6-4366-9EC8-34C0C7A5D3BC}"/>
    <dgm:cxn modelId="{655D890B-DC3A-408C-B36A-FB94CC6C0F0F}" type="presOf" srcId="{0E66F4CE-FBA4-470A-8111-3C9BAFDD8672}" destId="{EAFB128C-F502-47B9-B302-38D7AEAA8661}" srcOrd="0" destOrd="0" presId="urn:microsoft.com/office/officeart/2005/8/layout/radial1"/>
    <dgm:cxn modelId="{E7CB6747-1EA4-4E92-9917-6C20B8D50823}" srcId="{83F6DB0E-B3D7-46FD-A6A5-A7F2FD260BE5}" destId="{6C9A7D58-34BA-4937-A80D-2CAF7629F584}" srcOrd="2" destOrd="0" parTransId="{ECE7B6A4-8C85-4364-874F-823FA42C0DBC}" sibTransId="{5F2E717A-139B-4822-84D4-3E59321B6400}"/>
    <dgm:cxn modelId="{71DC9565-4364-4B30-BB8A-18606AEA772F}" srcId="{83F6DB0E-B3D7-46FD-A6A5-A7F2FD260BE5}" destId="{0E66F4CE-FBA4-470A-8111-3C9BAFDD8672}" srcOrd="0" destOrd="0" parTransId="{67ADACB4-344D-449E-B432-B7057679EB9F}" sibTransId="{598F9C8B-7409-4775-813A-4BC419267773}"/>
    <dgm:cxn modelId="{8B206D87-934F-4401-8E5B-02B693359429}" type="presParOf" srcId="{BB2F3E02-B8C0-4A9D-AB14-8A7A0487887B}" destId="{798951F6-B003-4CCA-B7AB-F3E391227FF5}" srcOrd="0" destOrd="0" presId="urn:microsoft.com/office/officeart/2005/8/layout/radial1"/>
    <dgm:cxn modelId="{C1FB96F4-0B82-4C5E-9DD6-A4A08A5C1CCB}" type="presParOf" srcId="{BB2F3E02-B8C0-4A9D-AB14-8A7A0487887B}" destId="{77C1A16E-A33F-4328-9C30-2B8078A34CDE}" srcOrd="1" destOrd="0" presId="urn:microsoft.com/office/officeart/2005/8/layout/radial1"/>
    <dgm:cxn modelId="{81A2A959-6F6C-4DDA-B020-2114B8C7AA61}" type="presParOf" srcId="{77C1A16E-A33F-4328-9C30-2B8078A34CDE}" destId="{3FCCDB00-1C65-4EAE-9FA0-7943AA544820}" srcOrd="0" destOrd="0" presId="urn:microsoft.com/office/officeart/2005/8/layout/radial1"/>
    <dgm:cxn modelId="{C5EB1520-7E24-46D6-AC7B-FC7CB35BA6A3}" type="presParOf" srcId="{BB2F3E02-B8C0-4A9D-AB14-8A7A0487887B}" destId="{EAFB128C-F502-47B9-B302-38D7AEAA8661}" srcOrd="2" destOrd="0" presId="urn:microsoft.com/office/officeart/2005/8/layout/radial1"/>
    <dgm:cxn modelId="{1D55C352-2AF6-4EAF-84FA-1742B95962A9}" type="presParOf" srcId="{BB2F3E02-B8C0-4A9D-AB14-8A7A0487887B}" destId="{CBB622AE-1EEB-4E9B-A7AB-FEB571855ABE}" srcOrd="3" destOrd="0" presId="urn:microsoft.com/office/officeart/2005/8/layout/radial1"/>
    <dgm:cxn modelId="{99D0E349-F8C1-4555-B618-81EA0E9D80B5}" type="presParOf" srcId="{CBB622AE-1EEB-4E9B-A7AB-FEB571855ABE}" destId="{C462C88D-6666-4CCF-8F95-B4CB183C6BD7}" srcOrd="0" destOrd="0" presId="urn:microsoft.com/office/officeart/2005/8/layout/radial1"/>
    <dgm:cxn modelId="{066A836F-BE37-46DC-B7DE-AA0FF928B961}" type="presParOf" srcId="{BB2F3E02-B8C0-4A9D-AB14-8A7A0487887B}" destId="{47F3830A-C8E7-49D9-941E-BA30F04DA5C9}" srcOrd="4" destOrd="0" presId="urn:microsoft.com/office/officeart/2005/8/layout/radial1"/>
    <dgm:cxn modelId="{438E2A0B-F6B6-44FA-9F92-070B105BA1DC}" type="presParOf" srcId="{BB2F3E02-B8C0-4A9D-AB14-8A7A0487887B}" destId="{7DE1D65B-DF32-4171-9E7A-E49339917776}" srcOrd="5" destOrd="0" presId="urn:microsoft.com/office/officeart/2005/8/layout/radial1"/>
    <dgm:cxn modelId="{2B44C534-C649-4AC9-9885-E14BE731200F}" type="presParOf" srcId="{7DE1D65B-DF32-4171-9E7A-E49339917776}" destId="{508F8A41-EF44-452A-91D8-17FF43EDEF07}" srcOrd="0" destOrd="0" presId="urn:microsoft.com/office/officeart/2005/8/layout/radial1"/>
    <dgm:cxn modelId="{A2A88CA9-E835-4B97-846B-30518993170A}" type="presParOf" srcId="{BB2F3E02-B8C0-4A9D-AB14-8A7A0487887B}" destId="{2A789497-3BEB-4384-8357-FDABAB12B50F}" srcOrd="6" destOrd="0" presId="urn:microsoft.com/office/officeart/2005/8/layout/radial1"/>
    <dgm:cxn modelId="{5098949C-0E00-4AFB-A7C6-D31113D1452C}" type="presParOf" srcId="{BB2F3E02-B8C0-4A9D-AB14-8A7A0487887B}" destId="{D9DFDD59-21AA-4508-A30A-27B62AD647BD}" srcOrd="7" destOrd="0" presId="urn:microsoft.com/office/officeart/2005/8/layout/radial1"/>
    <dgm:cxn modelId="{B88D1F5A-E10B-46A7-AB3C-994F27227103}" type="presParOf" srcId="{D9DFDD59-21AA-4508-A30A-27B62AD647BD}" destId="{50280417-12BA-47F1-8D97-4E38F068C1C7}" srcOrd="0" destOrd="0" presId="urn:microsoft.com/office/officeart/2005/8/layout/radial1"/>
    <dgm:cxn modelId="{A6BD0054-3B86-42DD-A265-E884DBAF0AAD}" type="presParOf" srcId="{BB2F3E02-B8C0-4A9D-AB14-8A7A0487887B}" destId="{16F9BD58-3222-445E-9E1A-7712C08FF988}" srcOrd="8" destOrd="0" presId="urn:microsoft.com/office/officeart/2005/8/layout/radial1"/>
  </dgm:cxnLst>
  <dgm:bg>
    <a:gradFill flip="none" rotWithShape="1">
      <a:gsLst>
        <a:gs pos="72000">
          <a:schemeClr val="bg1"/>
        </a:gs>
        <a:gs pos="63000">
          <a:schemeClr val="accent6">
            <a:lumMod val="20000"/>
            <a:lumOff val="80000"/>
          </a:schemeClr>
        </a:gs>
        <a:gs pos="22000">
          <a:schemeClr val="accent6">
            <a:lumMod val="20000"/>
            <a:lumOff val="80000"/>
          </a:schemeClr>
        </a:gs>
        <a:gs pos="32127">
          <a:srgbClr val="FFFEEB"/>
        </a:gs>
        <a:gs pos="100000">
          <a:schemeClr val="accent1">
            <a:lumMod val="20000"/>
            <a:lumOff val="80000"/>
          </a:schemeClr>
        </a:gs>
      </a:gsLst>
      <a:lin ang="5400000" scaled="1"/>
      <a:tileRect/>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951F6-B003-4CCA-B7AB-F3E391227FF5}">
      <dsp:nvSpPr>
        <dsp:cNvPr id="0" name=""/>
        <dsp:cNvSpPr/>
      </dsp:nvSpPr>
      <dsp:spPr>
        <a:xfrm>
          <a:off x="1962874" y="2043235"/>
          <a:ext cx="1901681" cy="1612436"/>
        </a:xfrm>
        <a:prstGeom prst="ellipse">
          <a:avLst/>
        </a:prstGeom>
        <a:solidFill>
          <a:schemeClr val="lt1"/>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u="none"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контроль</a:t>
          </a:r>
        </a:p>
      </dsp:txBody>
      <dsp:txXfrm>
        <a:off x="2241369" y="2279371"/>
        <a:ext cx="1344691" cy="1140164"/>
      </dsp:txXfrm>
    </dsp:sp>
    <dsp:sp modelId="{77C1A16E-A33F-4328-9C30-2B8078A34CDE}">
      <dsp:nvSpPr>
        <dsp:cNvPr id="0" name=""/>
        <dsp:cNvSpPr/>
      </dsp:nvSpPr>
      <dsp:spPr>
        <a:xfrm rot="16193168">
          <a:off x="2708242" y="1815614"/>
          <a:ext cx="406932" cy="48311"/>
        </a:xfrm>
        <a:custGeom>
          <a:avLst/>
          <a:gdLst/>
          <a:ahLst/>
          <a:cxnLst/>
          <a:rect l="0" t="0" r="0" b="0"/>
          <a:pathLst>
            <a:path>
              <a:moveTo>
                <a:pt x="0" y="24155"/>
              </a:moveTo>
              <a:lnTo>
                <a:pt x="406932" y="2415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901535" y="1829597"/>
        <a:ext cx="20346" cy="20346"/>
      </dsp:txXfrm>
    </dsp:sp>
    <dsp:sp modelId="{EAFB128C-F502-47B9-B302-38D7AEAA8661}">
      <dsp:nvSpPr>
        <dsp:cNvPr id="0" name=""/>
        <dsp:cNvSpPr/>
      </dsp:nvSpPr>
      <dsp:spPr>
        <a:xfrm>
          <a:off x="1640569" y="-85689"/>
          <a:ext cx="2538046" cy="1721994"/>
        </a:xfrm>
        <a:prstGeom prst="ellipse">
          <a:avLst/>
        </a:prstGeom>
        <a:solidFill>
          <a:schemeClr val="lt1"/>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Составление</a:t>
          </a:r>
          <a:r>
            <a:rPr lang="ru-RU" sz="16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проекта бюджета</a:t>
          </a:r>
        </a:p>
      </dsp:txBody>
      <dsp:txXfrm>
        <a:off x="2012257" y="166491"/>
        <a:ext cx="1794670" cy="1217634"/>
      </dsp:txXfrm>
    </dsp:sp>
    <dsp:sp modelId="{CBB622AE-1EEB-4E9B-A7AB-FEB571855ABE}">
      <dsp:nvSpPr>
        <dsp:cNvPr id="0" name=""/>
        <dsp:cNvSpPr/>
      </dsp:nvSpPr>
      <dsp:spPr>
        <a:xfrm rot="21540844">
          <a:off x="3864353" y="2808088"/>
          <a:ext cx="98673" cy="48311"/>
        </a:xfrm>
        <a:custGeom>
          <a:avLst/>
          <a:gdLst/>
          <a:ahLst/>
          <a:cxnLst/>
          <a:rect l="0" t="0" r="0" b="0"/>
          <a:pathLst>
            <a:path>
              <a:moveTo>
                <a:pt x="0" y="24155"/>
              </a:moveTo>
              <a:lnTo>
                <a:pt x="98673" y="2415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911223" y="2829777"/>
        <a:ext cx="4933" cy="4933"/>
      </dsp:txXfrm>
    </dsp:sp>
    <dsp:sp modelId="{47F3830A-C8E7-49D9-941E-BA30F04DA5C9}">
      <dsp:nvSpPr>
        <dsp:cNvPr id="0" name=""/>
        <dsp:cNvSpPr/>
      </dsp:nvSpPr>
      <dsp:spPr>
        <a:xfrm>
          <a:off x="3962926" y="1638528"/>
          <a:ext cx="1914046" cy="2352796"/>
        </a:xfrm>
        <a:prstGeom prst="ellipse">
          <a:avLst/>
        </a:prstGeom>
        <a:solidFill>
          <a:schemeClr val="lt1"/>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Рассмотрение</a:t>
          </a:r>
        </a:p>
        <a:p>
          <a:pPr lvl="0" algn="ctr" defTabSz="711200">
            <a:lnSpc>
              <a:spcPct val="90000"/>
            </a:lnSpc>
            <a:spcBef>
              <a:spcPct val="0"/>
            </a:spcBef>
            <a:spcAft>
              <a:spcPct val="35000"/>
            </a:spcAft>
          </a:pPr>
          <a:r>
            <a:rPr lang="ru-RU" sz="12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утверждение </a:t>
          </a:r>
        </a:p>
        <a:p>
          <a:pPr lvl="0" algn="ctr" defTabSz="711200">
            <a:lnSpc>
              <a:spcPct val="90000"/>
            </a:lnSpc>
            <a:spcBef>
              <a:spcPct val="0"/>
            </a:spcBef>
            <a:spcAft>
              <a:spcPct val="35000"/>
            </a:spcAft>
          </a:pPr>
          <a:r>
            <a:rPr lang="ru-RU" sz="12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проекта бюджета</a:t>
          </a:r>
        </a:p>
      </dsp:txBody>
      <dsp:txXfrm>
        <a:off x="4243232" y="1983087"/>
        <a:ext cx="1353434" cy="1663678"/>
      </dsp:txXfrm>
    </dsp:sp>
    <dsp:sp modelId="{7DE1D65B-DF32-4171-9E7A-E49339917776}">
      <dsp:nvSpPr>
        <dsp:cNvPr id="0" name=""/>
        <dsp:cNvSpPr/>
      </dsp:nvSpPr>
      <dsp:spPr>
        <a:xfrm rot="5407060">
          <a:off x="2770745" y="3772539"/>
          <a:ext cx="282049" cy="48311"/>
        </a:xfrm>
        <a:custGeom>
          <a:avLst/>
          <a:gdLst/>
          <a:ahLst/>
          <a:cxnLst/>
          <a:rect l="0" t="0" r="0" b="0"/>
          <a:pathLst>
            <a:path>
              <a:moveTo>
                <a:pt x="0" y="24155"/>
              </a:moveTo>
              <a:lnTo>
                <a:pt x="282049" y="2415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2904718" y="3789643"/>
        <a:ext cx="14102" cy="14102"/>
      </dsp:txXfrm>
    </dsp:sp>
    <dsp:sp modelId="{2A789497-3BEB-4384-8357-FDABAB12B50F}">
      <dsp:nvSpPr>
        <dsp:cNvPr id="0" name=""/>
        <dsp:cNvSpPr/>
      </dsp:nvSpPr>
      <dsp:spPr>
        <a:xfrm>
          <a:off x="1602128" y="3937718"/>
          <a:ext cx="2614930" cy="1837570"/>
        </a:xfrm>
        <a:prstGeom prst="ellipse">
          <a:avLst/>
        </a:prstGeom>
        <a:solidFill>
          <a:schemeClr val="lt1"/>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a:t>
          </a:r>
        </a:p>
      </dsp:txBody>
      <dsp:txXfrm>
        <a:off x="1985076" y="4206824"/>
        <a:ext cx="1849034" cy="1299358"/>
      </dsp:txXfrm>
    </dsp:sp>
    <dsp:sp modelId="{D9DFDD59-21AA-4508-A30A-27B62AD647BD}">
      <dsp:nvSpPr>
        <dsp:cNvPr id="0" name=""/>
        <dsp:cNvSpPr/>
      </dsp:nvSpPr>
      <dsp:spPr>
        <a:xfrm rot="10832932">
          <a:off x="1901214" y="2815893"/>
          <a:ext cx="61722" cy="48311"/>
        </a:xfrm>
        <a:custGeom>
          <a:avLst/>
          <a:gdLst/>
          <a:ahLst/>
          <a:cxnLst/>
          <a:rect l="0" t="0" r="0" b="0"/>
          <a:pathLst>
            <a:path>
              <a:moveTo>
                <a:pt x="0" y="24155"/>
              </a:moveTo>
              <a:lnTo>
                <a:pt x="61722" y="24155"/>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1930532" y="2838506"/>
        <a:ext cx="3086" cy="3086"/>
      </dsp:txXfrm>
    </dsp:sp>
    <dsp:sp modelId="{16F9BD58-3222-445E-9E1A-7712C08FF988}">
      <dsp:nvSpPr>
        <dsp:cNvPr id="0" name=""/>
        <dsp:cNvSpPr/>
      </dsp:nvSpPr>
      <dsp:spPr>
        <a:xfrm>
          <a:off x="26639" y="1605521"/>
          <a:ext cx="1874601" cy="2450506"/>
        </a:xfrm>
        <a:prstGeom prst="ellipse">
          <a:avLst/>
        </a:prstGeom>
        <a:solidFill>
          <a:schemeClr val="lt1"/>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Подготовка, </a:t>
          </a:r>
          <a:r>
            <a:rPr lang="ru-RU" sz="16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рассмотрение</a:t>
          </a:r>
          <a:r>
            <a:rPr lang="ru-RU" sz="12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утверждение отчета</a:t>
          </a:r>
        </a:p>
        <a:p>
          <a:pPr lvl="0" algn="ctr" defTabSz="533400">
            <a:lnSpc>
              <a:spcPct val="90000"/>
            </a:lnSpc>
            <a:spcBef>
              <a:spcPct val="0"/>
            </a:spcBef>
            <a:spcAft>
              <a:spcPct val="35000"/>
            </a:spcAft>
          </a:pPr>
          <a:r>
            <a:rPr lang="ru-RU" sz="1200" b="1" kern="12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об исполнении бюджета</a:t>
          </a:r>
        </a:p>
      </dsp:txBody>
      <dsp:txXfrm>
        <a:off x="301168" y="1964389"/>
        <a:ext cx="1325543" cy="173277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0.49618</cdr:x>
      <cdr:y>0.24783</cdr:y>
    </cdr:from>
    <cdr:to>
      <cdr:x>0.59579</cdr:x>
      <cdr:y>0.38628</cdr:y>
    </cdr:to>
    <cdr:sp macro="" textlink="">
      <cdr:nvSpPr>
        <cdr:cNvPr id="2" name="TextBox 1"/>
        <cdr:cNvSpPr txBox="1"/>
      </cdr:nvSpPr>
      <cdr:spPr>
        <a:xfrm xmlns:a="http://schemas.openxmlformats.org/drawingml/2006/main">
          <a:off x="4554578" y="16367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2" y="12"/>
            <a:ext cx="2945659" cy="498135"/>
          </a:xfrm>
          <a:prstGeom prst="rect">
            <a:avLst/>
          </a:prstGeom>
        </p:spPr>
        <p:txBody>
          <a:bodyPr vert="horz" lIns="91332" tIns="45660" rIns="91332" bIns="45660" rtlCol="0"/>
          <a:lstStyle>
            <a:lvl1pPr algn="l">
              <a:defRPr sz="1200"/>
            </a:lvl1pPr>
          </a:lstStyle>
          <a:p>
            <a:endParaRPr lang="ru-RU"/>
          </a:p>
        </p:txBody>
      </p:sp>
      <p:sp>
        <p:nvSpPr>
          <p:cNvPr id="3" name="Дата 2"/>
          <p:cNvSpPr>
            <a:spLocks noGrp="1"/>
          </p:cNvSpPr>
          <p:nvPr>
            <p:ph type="dt" idx="1"/>
          </p:nvPr>
        </p:nvSpPr>
        <p:spPr>
          <a:xfrm>
            <a:off x="3850455" y="12"/>
            <a:ext cx="2945659" cy="498135"/>
          </a:xfrm>
          <a:prstGeom prst="rect">
            <a:avLst/>
          </a:prstGeom>
        </p:spPr>
        <p:txBody>
          <a:bodyPr vert="horz" lIns="91332" tIns="45660" rIns="91332" bIns="45660" rtlCol="0"/>
          <a:lstStyle>
            <a:lvl1pPr algn="r">
              <a:defRPr sz="1200"/>
            </a:lvl1pPr>
          </a:lstStyle>
          <a:p>
            <a:fld id="{1E732BC6-9063-446C-9AD6-AEA39B8A9F69}" type="datetimeFigureOut">
              <a:rPr lang="ru-RU" smtClean="0"/>
              <a:t>пн 01.06.26</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332" tIns="45660" rIns="91332" bIns="4566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332" tIns="45660" rIns="91332" bIns="4566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2" y="9430103"/>
            <a:ext cx="2945659" cy="498134"/>
          </a:xfrm>
          <a:prstGeom prst="rect">
            <a:avLst/>
          </a:prstGeom>
        </p:spPr>
        <p:txBody>
          <a:bodyPr vert="horz" lIns="91332" tIns="45660" rIns="91332" bIns="45660" rtlCol="0" anchor="b"/>
          <a:lstStyle>
            <a:lvl1pPr algn="l">
              <a:defRPr sz="1200"/>
            </a:lvl1pPr>
          </a:lstStyle>
          <a:p>
            <a:endParaRPr lang="ru-RU"/>
          </a:p>
        </p:txBody>
      </p:sp>
      <p:sp>
        <p:nvSpPr>
          <p:cNvPr id="7" name="Номер слайда 6"/>
          <p:cNvSpPr>
            <a:spLocks noGrp="1"/>
          </p:cNvSpPr>
          <p:nvPr>
            <p:ph type="sldNum" sz="quarter" idx="5"/>
          </p:nvPr>
        </p:nvSpPr>
        <p:spPr>
          <a:xfrm>
            <a:off x="3850455" y="9430103"/>
            <a:ext cx="2945659" cy="498134"/>
          </a:xfrm>
          <a:prstGeom prst="rect">
            <a:avLst/>
          </a:prstGeom>
        </p:spPr>
        <p:txBody>
          <a:bodyPr vert="horz" lIns="91332" tIns="45660" rIns="91332" bIns="45660" rtlCol="0" anchor="b"/>
          <a:lstStyle>
            <a:lvl1pPr algn="r">
              <a:defRPr sz="1200"/>
            </a:lvl1pPr>
          </a:lstStyle>
          <a:p>
            <a:fld id="{0A8478E6-0B9E-465B-9E92-605526F466AB}" type="slidenum">
              <a:rPr lang="ru-RU" smtClean="0"/>
              <a:t>‹#›</a:t>
            </a:fld>
            <a:endParaRPr lang="ru-RU"/>
          </a:p>
        </p:txBody>
      </p:sp>
    </p:spTree>
    <p:extLst>
      <p:ext uri="{BB962C8B-B14F-4D97-AF65-F5344CB8AC3E}">
        <p14:creationId xmlns:p14="http://schemas.microsoft.com/office/powerpoint/2010/main" val="301921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a:t>
            </a:fld>
            <a:endParaRPr lang="ru-RU"/>
          </a:p>
        </p:txBody>
      </p:sp>
    </p:spTree>
    <p:extLst>
      <p:ext uri="{BB962C8B-B14F-4D97-AF65-F5344CB8AC3E}">
        <p14:creationId xmlns:p14="http://schemas.microsoft.com/office/powerpoint/2010/main" val="203011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10</a:t>
            </a:fld>
            <a:endParaRPr lang="ru-RU"/>
          </a:p>
        </p:txBody>
      </p:sp>
    </p:spTree>
    <p:extLst>
      <p:ext uri="{BB962C8B-B14F-4D97-AF65-F5344CB8AC3E}">
        <p14:creationId xmlns:p14="http://schemas.microsoft.com/office/powerpoint/2010/main" val="1104229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11</a:t>
            </a:fld>
            <a:endParaRPr lang="ru-RU"/>
          </a:p>
        </p:txBody>
      </p:sp>
    </p:spTree>
    <p:extLst>
      <p:ext uri="{BB962C8B-B14F-4D97-AF65-F5344CB8AC3E}">
        <p14:creationId xmlns:p14="http://schemas.microsoft.com/office/powerpoint/2010/main" val="88200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12</a:t>
            </a:fld>
            <a:endParaRPr lang="ru-RU"/>
          </a:p>
        </p:txBody>
      </p:sp>
    </p:spTree>
    <p:extLst>
      <p:ext uri="{BB962C8B-B14F-4D97-AF65-F5344CB8AC3E}">
        <p14:creationId xmlns:p14="http://schemas.microsoft.com/office/powerpoint/2010/main" val="416804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13</a:t>
            </a:fld>
            <a:endParaRPr lang="ru-RU"/>
          </a:p>
        </p:txBody>
      </p:sp>
    </p:spTree>
    <p:extLst>
      <p:ext uri="{BB962C8B-B14F-4D97-AF65-F5344CB8AC3E}">
        <p14:creationId xmlns:p14="http://schemas.microsoft.com/office/powerpoint/2010/main" val="316862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14</a:t>
            </a:fld>
            <a:endParaRPr lang="ru-RU"/>
          </a:p>
        </p:txBody>
      </p:sp>
    </p:spTree>
    <p:extLst>
      <p:ext uri="{BB962C8B-B14F-4D97-AF65-F5344CB8AC3E}">
        <p14:creationId xmlns:p14="http://schemas.microsoft.com/office/powerpoint/2010/main" val="724618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15</a:t>
            </a:fld>
            <a:endParaRPr lang="ru-RU"/>
          </a:p>
        </p:txBody>
      </p:sp>
    </p:spTree>
    <p:extLst>
      <p:ext uri="{BB962C8B-B14F-4D97-AF65-F5344CB8AC3E}">
        <p14:creationId xmlns:p14="http://schemas.microsoft.com/office/powerpoint/2010/main" val="1814812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16</a:t>
            </a:fld>
            <a:endParaRPr lang="ru-RU"/>
          </a:p>
        </p:txBody>
      </p:sp>
    </p:spTree>
    <p:extLst>
      <p:ext uri="{BB962C8B-B14F-4D97-AF65-F5344CB8AC3E}">
        <p14:creationId xmlns:p14="http://schemas.microsoft.com/office/powerpoint/2010/main" val="324174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17</a:t>
            </a:fld>
            <a:endParaRPr lang="ru-RU"/>
          </a:p>
        </p:txBody>
      </p:sp>
    </p:spTree>
    <p:extLst>
      <p:ext uri="{BB962C8B-B14F-4D97-AF65-F5344CB8AC3E}">
        <p14:creationId xmlns:p14="http://schemas.microsoft.com/office/powerpoint/2010/main" val="1291429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18</a:t>
            </a:fld>
            <a:endParaRPr lang="ru-RU"/>
          </a:p>
        </p:txBody>
      </p:sp>
    </p:spTree>
    <p:extLst>
      <p:ext uri="{BB962C8B-B14F-4D97-AF65-F5344CB8AC3E}">
        <p14:creationId xmlns:p14="http://schemas.microsoft.com/office/powerpoint/2010/main" val="425240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19</a:t>
            </a:fld>
            <a:endParaRPr lang="ru-RU"/>
          </a:p>
        </p:txBody>
      </p:sp>
    </p:spTree>
    <p:extLst>
      <p:ext uri="{BB962C8B-B14F-4D97-AF65-F5344CB8AC3E}">
        <p14:creationId xmlns:p14="http://schemas.microsoft.com/office/powerpoint/2010/main" val="285033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2</a:t>
            </a:fld>
            <a:endParaRPr lang="ru-RU"/>
          </a:p>
        </p:txBody>
      </p:sp>
    </p:spTree>
    <p:extLst>
      <p:ext uri="{BB962C8B-B14F-4D97-AF65-F5344CB8AC3E}">
        <p14:creationId xmlns:p14="http://schemas.microsoft.com/office/powerpoint/2010/main" val="323052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20</a:t>
            </a:fld>
            <a:endParaRPr lang="ru-RU"/>
          </a:p>
        </p:txBody>
      </p:sp>
    </p:spTree>
    <p:extLst>
      <p:ext uri="{BB962C8B-B14F-4D97-AF65-F5344CB8AC3E}">
        <p14:creationId xmlns:p14="http://schemas.microsoft.com/office/powerpoint/2010/main" val="2165128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22</a:t>
            </a:fld>
            <a:endParaRPr lang="ru-RU"/>
          </a:p>
        </p:txBody>
      </p:sp>
    </p:spTree>
    <p:extLst>
      <p:ext uri="{BB962C8B-B14F-4D97-AF65-F5344CB8AC3E}">
        <p14:creationId xmlns:p14="http://schemas.microsoft.com/office/powerpoint/2010/main" val="1080915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23</a:t>
            </a:fld>
            <a:endParaRPr lang="ru-RU"/>
          </a:p>
        </p:txBody>
      </p:sp>
    </p:spTree>
    <p:extLst>
      <p:ext uri="{BB962C8B-B14F-4D97-AF65-F5344CB8AC3E}">
        <p14:creationId xmlns:p14="http://schemas.microsoft.com/office/powerpoint/2010/main" val="119349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26</a:t>
            </a:fld>
            <a:endParaRPr lang="ru-RU"/>
          </a:p>
        </p:txBody>
      </p:sp>
    </p:spTree>
    <p:extLst>
      <p:ext uri="{BB962C8B-B14F-4D97-AF65-F5344CB8AC3E}">
        <p14:creationId xmlns:p14="http://schemas.microsoft.com/office/powerpoint/2010/main" val="2624467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27</a:t>
            </a:fld>
            <a:endParaRPr lang="ru-RU"/>
          </a:p>
        </p:txBody>
      </p:sp>
    </p:spTree>
    <p:extLst>
      <p:ext uri="{BB962C8B-B14F-4D97-AF65-F5344CB8AC3E}">
        <p14:creationId xmlns:p14="http://schemas.microsoft.com/office/powerpoint/2010/main" val="3880339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29</a:t>
            </a:fld>
            <a:endParaRPr lang="ru-RU"/>
          </a:p>
        </p:txBody>
      </p:sp>
    </p:spTree>
    <p:extLst>
      <p:ext uri="{BB962C8B-B14F-4D97-AF65-F5344CB8AC3E}">
        <p14:creationId xmlns:p14="http://schemas.microsoft.com/office/powerpoint/2010/main" val="1717471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30</a:t>
            </a:fld>
            <a:endParaRPr lang="ru-RU"/>
          </a:p>
        </p:txBody>
      </p:sp>
    </p:spTree>
    <p:extLst>
      <p:ext uri="{BB962C8B-B14F-4D97-AF65-F5344CB8AC3E}">
        <p14:creationId xmlns:p14="http://schemas.microsoft.com/office/powerpoint/2010/main" val="3648520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31</a:t>
            </a:fld>
            <a:endParaRPr lang="ru-RU"/>
          </a:p>
        </p:txBody>
      </p:sp>
    </p:spTree>
    <p:extLst>
      <p:ext uri="{BB962C8B-B14F-4D97-AF65-F5344CB8AC3E}">
        <p14:creationId xmlns:p14="http://schemas.microsoft.com/office/powerpoint/2010/main" val="410334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32</a:t>
            </a:fld>
            <a:endParaRPr lang="ru-RU"/>
          </a:p>
        </p:txBody>
      </p:sp>
    </p:spTree>
    <p:extLst>
      <p:ext uri="{BB962C8B-B14F-4D97-AF65-F5344CB8AC3E}">
        <p14:creationId xmlns:p14="http://schemas.microsoft.com/office/powerpoint/2010/main" val="317096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33</a:t>
            </a:fld>
            <a:endParaRPr lang="ru-RU"/>
          </a:p>
        </p:txBody>
      </p:sp>
    </p:spTree>
    <p:extLst>
      <p:ext uri="{BB962C8B-B14F-4D97-AF65-F5344CB8AC3E}">
        <p14:creationId xmlns:p14="http://schemas.microsoft.com/office/powerpoint/2010/main" val="205974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3</a:t>
            </a:fld>
            <a:endParaRPr lang="ru-RU"/>
          </a:p>
        </p:txBody>
      </p:sp>
    </p:spTree>
    <p:extLst>
      <p:ext uri="{BB962C8B-B14F-4D97-AF65-F5344CB8AC3E}">
        <p14:creationId xmlns:p14="http://schemas.microsoft.com/office/powerpoint/2010/main" val="2753968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34</a:t>
            </a:fld>
            <a:endParaRPr lang="ru-RU"/>
          </a:p>
        </p:txBody>
      </p:sp>
    </p:spTree>
    <p:extLst>
      <p:ext uri="{BB962C8B-B14F-4D97-AF65-F5344CB8AC3E}">
        <p14:creationId xmlns:p14="http://schemas.microsoft.com/office/powerpoint/2010/main" val="2298537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35</a:t>
            </a:fld>
            <a:endParaRPr lang="ru-RU"/>
          </a:p>
        </p:txBody>
      </p:sp>
    </p:spTree>
    <p:extLst>
      <p:ext uri="{BB962C8B-B14F-4D97-AF65-F5344CB8AC3E}">
        <p14:creationId xmlns:p14="http://schemas.microsoft.com/office/powerpoint/2010/main" val="820469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36</a:t>
            </a:fld>
            <a:endParaRPr lang="ru-RU"/>
          </a:p>
        </p:txBody>
      </p:sp>
    </p:spTree>
    <p:extLst>
      <p:ext uri="{BB962C8B-B14F-4D97-AF65-F5344CB8AC3E}">
        <p14:creationId xmlns:p14="http://schemas.microsoft.com/office/powerpoint/2010/main" val="498259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37</a:t>
            </a:fld>
            <a:endParaRPr lang="ru-RU"/>
          </a:p>
        </p:txBody>
      </p:sp>
    </p:spTree>
    <p:extLst>
      <p:ext uri="{BB962C8B-B14F-4D97-AF65-F5344CB8AC3E}">
        <p14:creationId xmlns:p14="http://schemas.microsoft.com/office/powerpoint/2010/main" val="2895528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38</a:t>
            </a:fld>
            <a:endParaRPr lang="ru-RU"/>
          </a:p>
        </p:txBody>
      </p:sp>
    </p:spTree>
    <p:extLst>
      <p:ext uri="{BB962C8B-B14F-4D97-AF65-F5344CB8AC3E}">
        <p14:creationId xmlns:p14="http://schemas.microsoft.com/office/powerpoint/2010/main" val="1744350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39</a:t>
            </a:fld>
            <a:endParaRPr lang="ru-RU"/>
          </a:p>
        </p:txBody>
      </p:sp>
    </p:spTree>
    <p:extLst>
      <p:ext uri="{BB962C8B-B14F-4D97-AF65-F5344CB8AC3E}">
        <p14:creationId xmlns:p14="http://schemas.microsoft.com/office/powerpoint/2010/main" val="727320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40</a:t>
            </a:fld>
            <a:endParaRPr lang="ru-RU"/>
          </a:p>
        </p:txBody>
      </p:sp>
    </p:spTree>
    <p:extLst>
      <p:ext uri="{BB962C8B-B14F-4D97-AF65-F5344CB8AC3E}">
        <p14:creationId xmlns:p14="http://schemas.microsoft.com/office/powerpoint/2010/main" val="1609740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41</a:t>
            </a:fld>
            <a:endParaRPr lang="ru-RU"/>
          </a:p>
        </p:txBody>
      </p:sp>
    </p:spTree>
    <p:extLst>
      <p:ext uri="{BB962C8B-B14F-4D97-AF65-F5344CB8AC3E}">
        <p14:creationId xmlns:p14="http://schemas.microsoft.com/office/powerpoint/2010/main" val="212208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42</a:t>
            </a:fld>
            <a:endParaRPr lang="ru-RU"/>
          </a:p>
        </p:txBody>
      </p:sp>
    </p:spTree>
    <p:extLst>
      <p:ext uri="{BB962C8B-B14F-4D97-AF65-F5344CB8AC3E}">
        <p14:creationId xmlns:p14="http://schemas.microsoft.com/office/powerpoint/2010/main" val="1576250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43</a:t>
            </a:fld>
            <a:endParaRPr lang="ru-RU"/>
          </a:p>
        </p:txBody>
      </p:sp>
    </p:spTree>
    <p:extLst>
      <p:ext uri="{BB962C8B-B14F-4D97-AF65-F5344CB8AC3E}">
        <p14:creationId xmlns:p14="http://schemas.microsoft.com/office/powerpoint/2010/main" val="2570723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4</a:t>
            </a:fld>
            <a:endParaRPr lang="ru-RU"/>
          </a:p>
        </p:txBody>
      </p:sp>
    </p:spTree>
    <p:extLst>
      <p:ext uri="{BB962C8B-B14F-4D97-AF65-F5344CB8AC3E}">
        <p14:creationId xmlns:p14="http://schemas.microsoft.com/office/powerpoint/2010/main" val="1716726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45</a:t>
            </a:fld>
            <a:endParaRPr lang="ru-RU"/>
          </a:p>
        </p:txBody>
      </p:sp>
    </p:spTree>
    <p:extLst>
      <p:ext uri="{BB962C8B-B14F-4D97-AF65-F5344CB8AC3E}">
        <p14:creationId xmlns:p14="http://schemas.microsoft.com/office/powerpoint/2010/main" val="219502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46</a:t>
            </a:fld>
            <a:endParaRPr lang="ru-RU"/>
          </a:p>
        </p:txBody>
      </p:sp>
    </p:spTree>
    <p:extLst>
      <p:ext uri="{BB962C8B-B14F-4D97-AF65-F5344CB8AC3E}">
        <p14:creationId xmlns:p14="http://schemas.microsoft.com/office/powerpoint/2010/main" val="4014444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47</a:t>
            </a:fld>
            <a:endParaRPr lang="ru-RU"/>
          </a:p>
        </p:txBody>
      </p:sp>
    </p:spTree>
    <p:extLst>
      <p:ext uri="{BB962C8B-B14F-4D97-AF65-F5344CB8AC3E}">
        <p14:creationId xmlns:p14="http://schemas.microsoft.com/office/powerpoint/2010/main" val="715297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48</a:t>
            </a:fld>
            <a:endParaRPr lang="ru-RU"/>
          </a:p>
        </p:txBody>
      </p:sp>
    </p:spTree>
    <p:extLst>
      <p:ext uri="{BB962C8B-B14F-4D97-AF65-F5344CB8AC3E}">
        <p14:creationId xmlns:p14="http://schemas.microsoft.com/office/powerpoint/2010/main" val="1155960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49</a:t>
            </a:fld>
            <a:endParaRPr lang="ru-RU"/>
          </a:p>
        </p:txBody>
      </p:sp>
    </p:spTree>
    <p:extLst>
      <p:ext uri="{BB962C8B-B14F-4D97-AF65-F5344CB8AC3E}">
        <p14:creationId xmlns:p14="http://schemas.microsoft.com/office/powerpoint/2010/main" val="992263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50</a:t>
            </a:fld>
            <a:endParaRPr lang="ru-RU"/>
          </a:p>
        </p:txBody>
      </p:sp>
    </p:spTree>
    <p:extLst>
      <p:ext uri="{BB962C8B-B14F-4D97-AF65-F5344CB8AC3E}">
        <p14:creationId xmlns:p14="http://schemas.microsoft.com/office/powerpoint/2010/main" val="411220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51</a:t>
            </a:fld>
            <a:endParaRPr lang="ru-RU"/>
          </a:p>
        </p:txBody>
      </p:sp>
    </p:spTree>
    <p:extLst>
      <p:ext uri="{BB962C8B-B14F-4D97-AF65-F5344CB8AC3E}">
        <p14:creationId xmlns:p14="http://schemas.microsoft.com/office/powerpoint/2010/main" val="2900881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52</a:t>
            </a:fld>
            <a:endParaRPr lang="ru-RU"/>
          </a:p>
        </p:txBody>
      </p:sp>
    </p:spTree>
    <p:extLst>
      <p:ext uri="{BB962C8B-B14F-4D97-AF65-F5344CB8AC3E}">
        <p14:creationId xmlns:p14="http://schemas.microsoft.com/office/powerpoint/2010/main" val="3680243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53</a:t>
            </a:fld>
            <a:endParaRPr lang="ru-RU"/>
          </a:p>
        </p:txBody>
      </p:sp>
    </p:spTree>
    <p:extLst>
      <p:ext uri="{BB962C8B-B14F-4D97-AF65-F5344CB8AC3E}">
        <p14:creationId xmlns:p14="http://schemas.microsoft.com/office/powerpoint/2010/main" val="1806013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54</a:t>
            </a:fld>
            <a:endParaRPr lang="ru-RU"/>
          </a:p>
        </p:txBody>
      </p:sp>
    </p:spTree>
    <p:extLst>
      <p:ext uri="{BB962C8B-B14F-4D97-AF65-F5344CB8AC3E}">
        <p14:creationId xmlns:p14="http://schemas.microsoft.com/office/powerpoint/2010/main" val="190009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a:t>
            </a:fld>
            <a:endParaRPr lang="ru-RU"/>
          </a:p>
        </p:txBody>
      </p:sp>
    </p:spTree>
    <p:extLst>
      <p:ext uri="{BB962C8B-B14F-4D97-AF65-F5344CB8AC3E}">
        <p14:creationId xmlns:p14="http://schemas.microsoft.com/office/powerpoint/2010/main" val="2641267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55</a:t>
            </a:fld>
            <a:endParaRPr lang="ru-RU"/>
          </a:p>
        </p:txBody>
      </p:sp>
    </p:spTree>
    <p:extLst>
      <p:ext uri="{BB962C8B-B14F-4D97-AF65-F5344CB8AC3E}">
        <p14:creationId xmlns:p14="http://schemas.microsoft.com/office/powerpoint/2010/main" val="4054054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56</a:t>
            </a:fld>
            <a:endParaRPr lang="ru-RU"/>
          </a:p>
        </p:txBody>
      </p:sp>
    </p:spTree>
    <p:extLst>
      <p:ext uri="{BB962C8B-B14F-4D97-AF65-F5344CB8AC3E}">
        <p14:creationId xmlns:p14="http://schemas.microsoft.com/office/powerpoint/2010/main" val="2645705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57</a:t>
            </a:fld>
            <a:endParaRPr lang="ru-RU"/>
          </a:p>
        </p:txBody>
      </p:sp>
    </p:spTree>
    <p:extLst>
      <p:ext uri="{BB962C8B-B14F-4D97-AF65-F5344CB8AC3E}">
        <p14:creationId xmlns:p14="http://schemas.microsoft.com/office/powerpoint/2010/main" val="34114323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58</a:t>
            </a:fld>
            <a:endParaRPr lang="ru-RU"/>
          </a:p>
        </p:txBody>
      </p:sp>
    </p:spTree>
    <p:extLst>
      <p:ext uri="{BB962C8B-B14F-4D97-AF65-F5344CB8AC3E}">
        <p14:creationId xmlns:p14="http://schemas.microsoft.com/office/powerpoint/2010/main" val="3244172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60</a:t>
            </a:fld>
            <a:endParaRPr lang="ru-RU"/>
          </a:p>
        </p:txBody>
      </p:sp>
    </p:spTree>
    <p:extLst>
      <p:ext uri="{BB962C8B-B14F-4D97-AF65-F5344CB8AC3E}">
        <p14:creationId xmlns:p14="http://schemas.microsoft.com/office/powerpoint/2010/main" val="3639714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61</a:t>
            </a:fld>
            <a:endParaRPr lang="ru-RU"/>
          </a:p>
        </p:txBody>
      </p:sp>
    </p:spTree>
    <p:extLst>
      <p:ext uri="{BB962C8B-B14F-4D97-AF65-F5344CB8AC3E}">
        <p14:creationId xmlns:p14="http://schemas.microsoft.com/office/powerpoint/2010/main" val="340468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62</a:t>
            </a:fld>
            <a:endParaRPr lang="ru-RU"/>
          </a:p>
        </p:txBody>
      </p:sp>
    </p:spTree>
    <p:extLst>
      <p:ext uri="{BB962C8B-B14F-4D97-AF65-F5344CB8AC3E}">
        <p14:creationId xmlns:p14="http://schemas.microsoft.com/office/powerpoint/2010/main" val="3533984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defTabSz="914213">
              <a:defRPr/>
            </a:pPr>
            <a:fld id="{0A8478E6-0B9E-465B-9E92-605526F466AB}" type="slidenum">
              <a:rPr lang="ru-RU">
                <a:solidFill>
                  <a:prstClr val="black"/>
                </a:solidFill>
                <a:latin typeface="Calibri" panose="020F0502020204030204"/>
              </a:rPr>
              <a:pPr defTabSz="914213">
                <a:defRPr/>
              </a:pPr>
              <a:t>63</a:t>
            </a:fld>
            <a:endParaRPr lang="ru-RU">
              <a:solidFill>
                <a:prstClr val="black"/>
              </a:solidFill>
              <a:latin typeface="Calibri" panose="020F0502020204030204"/>
            </a:endParaRPr>
          </a:p>
        </p:txBody>
      </p:sp>
    </p:spTree>
    <p:extLst>
      <p:ext uri="{BB962C8B-B14F-4D97-AF65-F5344CB8AC3E}">
        <p14:creationId xmlns:p14="http://schemas.microsoft.com/office/powerpoint/2010/main" val="18148770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64</a:t>
            </a:fld>
            <a:endParaRPr lang="ru-RU"/>
          </a:p>
        </p:txBody>
      </p:sp>
    </p:spTree>
    <p:extLst>
      <p:ext uri="{BB962C8B-B14F-4D97-AF65-F5344CB8AC3E}">
        <p14:creationId xmlns:p14="http://schemas.microsoft.com/office/powerpoint/2010/main" val="1436675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65</a:t>
            </a:fld>
            <a:endParaRPr lang="ru-RU"/>
          </a:p>
        </p:txBody>
      </p:sp>
    </p:spTree>
    <p:extLst>
      <p:ext uri="{BB962C8B-B14F-4D97-AF65-F5344CB8AC3E}">
        <p14:creationId xmlns:p14="http://schemas.microsoft.com/office/powerpoint/2010/main" val="59534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6</a:t>
            </a:fld>
            <a:endParaRPr lang="ru-RU"/>
          </a:p>
        </p:txBody>
      </p:sp>
    </p:spTree>
    <p:extLst>
      <p:ext uri="{BB962C8B-B14F-4D97-AF65-F5344CB8AC3E}">
        <p14:creationId xmlns:p14="http://schemas.microsoft.com/office/powerpoint/2010/main" val="2648689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66</a:t>
            </a:fld>
            <a:endParaRPr lang="ru-RU"/>
          </a:p>
        </p:txBody>
      </p:sp>
    </p:spTree>
    <p:extLst>
      <p:ext uri="{BB962C8B-B14F-4D97-AF65-F5344CB8AC3E}">
        <p14:creationId xmlns:p14="http://schemas.microsoft.com/office/powerpoint/2010/main" val="3878119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A8478E6-0B9E-465B-9E92-605526F466AB}" type="slidenum">
              <a:rPr lang="ru-RU" smtClean="0"/>
              <a:t>67</a:t>
            </a:fld>
            <a:endParaRPr lang="ru-RU"/>
          </a:p>
        </p:txBody>
      </p:sp>
    </p:spTree>
    <p:extLst>
      <p:ext uri="{BB962C8B-B14F-4D97-AF65-F5344CB8AC3E}">
        <p14:creationId xmlns:p14="http://schemas.microsoft.com/office/powerpoint/2010/main" val="2643202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A8478E6-0B9E-465B-9E92-605526F466AB}" type="slidenum">
              <a:rPr lang="ru-RU" smtClean="0"/>
              <a:t>68</a:t>
            </a:fld>
            <a:endParaRPr lang="ru-RU"/>
          </a:p>
        </p:txBody>
      </p:sp>
    </p:spTree>
    <p:extLst>
      <p:ext uri="{BB962C8B-B14F-4D97-AF65-F5344CB8AC3E}">
        <p14:creationId xmlns:p14="http://schemas.microsoft.com/office/powerpoint/2010/main" val="35335942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69</a:t>
            </a:fld>
            <a:endParaRPr lang="ru-RU"/>
          </a:p>
        </p:txBody>
      </p:sp>
    </p:spTree>
    <p:extLst>
      <p:ext uri="{BB962C8B-B14F-4D97-AF65-F5344CB8AC3E}">
        <p14:creationId xmlns:p14="http://schemas.microsoft.com/office/powerpoint/2010/main" val="2982183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71</a:t>
            </a:fld>
            <a:endParaRPr lang="ru-RU"/>
          </a:p>
        </p:txBody>
      </p:sp>
    </p:spTree>
    <p:extLst>
      <p:ext uri="{BB962C8B-B14F-4D97-AF65-F5344CB8AC3E}">
        <p14:creationId xmlns:p14="http://schemas.microsoft.com/office/powerpoint/2010/main" val="2582655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72</a:t>
            </a:fld>
            <a:endParaRPr lang="ru-RU"/>
          </a:p>
        </p:txBody>
      </p:sp>
    </p:spTree>
    <p:extLst>
      <p:ext uri="{BB962C8B-B14F-4D97-AF65-F5344CB8AC3E}">
        <p14:creationId xmlns:p14="http://schemas.microsoft.com/office/powerpoint/2010/main" val="3648012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73</a:t>
            </a:fld>
            <a:endParaRPr lang="ru-RU"/>
          </a:p>
        </p:txBody>
      </p:sp>
    </p:spTree>
    <p:extLst>
      <p:ext uri="{BB962C8B-B14F-4D97-AF65-F5344CB8AC3E}">
        <p14:creationId xmlns:p14="http://schemas.microsoft.com/office/powerpoint/2010/main" val="2032859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74</a:t>
            </a:fld>
            <a:endParaRPr lang="ru-RU"/>
          </a:p>
        </p:txBody>
      </p:sp>
    </p:spTree>
    <p:extLst>
      <p:ext uri="{BB962C8B-B14F-4D97-AF65-F5344CB8AC3E}">
        <p14:creationId xmlns:p14="http://schemas.microsoft.com/office/powerpoint/2010/main" val="39122524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75</a:t>
            </a:fld>
            <a:endParaRPr lang="ru-RU"/>
          </a:p>
        </p:txBody>
      </p:sp>
    </p:spTree>
    <p:extLst>
      <p:ext uri="{BB962C8B-B14F-4D97-AF65-F5344CB8AC3E}">
        <p14:creationId xmlns:p14="http://schemas.microsoft.com/office/powerpoint/2010/main" val="39661828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76</a:t>
            </a:fld>
            <a:endParaRPr lang="ru-RU"/>
          </a:p>
        </p:txBody>
      </p:sp>
    </p:spTree>
    <p:extLst>
      <p:ext uri="{BB962C8B-B14F-4D97-AF65-F5344CB8AC3E}">
        <p14:creationId xmlns:p14="http://schemas.microsoft.com/office/powerpoint/2010/main" val="159153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A8478E6-0B9E-465B-9E92-605526F466AB}" type="slidenum">
              <a:rPr lang="ru-RU" smtClean="0"/>
              <a:t>7</a:t>
            </a:fld>
            <a:endParaRPr lang="ru-RU"/>
          </a:p>
        </p:txBody>
      </p:sp>
    </p:spTree>
    <p:extLst>
      <p:ext uri="{BB962C8B-B14F-4D97-AF65-F5344CB8AC3E}">
        <p14:creationId xmlns:p14="http://schemas.microsoft.com/office/powerpoint/2010/main" val="15481922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77</a:t>
            </a:fld>
            <a:endParaRPr lang="ru-RU"/>
          </a:p>
        </p:txBody>
      </p:sp>
    </p:spTree>
    <p:extLst>
      <p:ext uri="{BB962C8B-B14F-4D97-AF65-F5344CB8AC3E}">
        <p14:creationId xmlns:p14="http://schemas.microsoft.com/office/powerpoint/2010/main" val="601610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78</a:t>
            </a:fld>
            <a:endParaRPr lang="ru-RU"/>
          </a:p>
        </p:txBody>
      </p:sp>
    </p:spTree>
    <p:extLst>
      <p:ext uri="{BB962C8B-B14F-4D97-AF65-F5344CB8AC3E}">
        <p14:creationId xmlns:p14="http://schemas.microsoft.com/office/powerpoint/2010/main" val="38733472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79</a:t>
            </a:fld>
            <a:endParaRPr lang="ru-RU"/>
          </a:p>
        </p:txBody>
      </p:sp>
    </p:spTree>
    <p:extLst>
      <p:ext uri="{BB962C8B-B14F-4D97-AF65-F5344CB8AC3E}">
        <p14:creationId xmlns:p14="http://schemas.microsoft.com/office/powerpoint/2010/main" val="16362121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80</a:t>
            </a:fld>
            <a:endParaRPr lang="ru-RU"/>
          </a:p>
        </p:txBody>
      </p:sp>
    </p:spTree>
    <p:extLst>
      <p:ext uri="{BB962C8B-B14F-4D97-AF65-F5344CB8AC3E}">
        <p14:creationId xmlns:p14="http://schemas.microsoft.com/office/powerpoint/2010/main" val="13201513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81</a:t>
            </a:fld>
            <a:endParaRPr lang="ru-RU"/>
          </a:p>
        </p:txBody>
      </p:sp>
    </p:spTree>
    <p:extLst>
      <p:ext uri="{BB962C8B-B14F-4D97-AF65-F5344CB8AC3E}">
        <p14:creationId xmlns:p14="http://schemas.microsoft.com/office/powerpoint/2010/main" val="790736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82</a:t>
            </a:fld>
            <a:endParaRPr lang="ru-RU"/>
          </a:p>
        </p:txBody>
      </p:sp>
    </p:spTree>
    <p:extLst>
      <p:ext uri="{BB962C8B-B14F-4D97-AF65-F5344CB8AC3E}">
        <p14:creationId xmlns:p14="http://schemas.microsoft.com/office/powerpoint/2010/main" val="24015827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A8478E6-0B9E-465B-9E92-605526F466AB}" type="slidenum">
              <a:rPr lang="ru-RU" smtClean="0"/>
              <a:t>83</a:t>
            </a:fld>
            <a:endParaRPr lang="ru-RU"/>
          </a:p>
        </p:txBody>
      </p:sp>
    </p:spTree>
    <p:extLst>
      <p:ext uri="{BB962C8B-B14F-4D97-AF65-F5344CB8AC3E}">
        <p14:creationId xmlns:p14="http://schemas.microsoft.com/office/powerpoint/2010/main" val="24964199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85</a:t>
            </a:fld>
            <a:endParaRPr lang="ru-RU"/>
          </a:p>
        </p:txBody>
      </p:sp>
    </p:spTree>
    <p:extLst>
      <p:ext uri="{BB962C8B-B14F-4D97-AF65-F5344CB8AC3E}">
        <p14:creationId xmlns:p14="http://schemas.microsoft.com/office/powerpoint/2010/main" val="1614882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86</a:t>
            </a:fld>
            <a:endParaRPr lang="ru-RU"/>
          </a:p>
        </p:txBody>
      </p:sp>
    </p:spTree>
    <p:extLst>
      <p:ext uri="{BB962C8B-B14F-4D97-AF65-F5344CB8AC3E}">
        <p14:creationId xmlns:p14="http://schemas.microsoft.com/office/powerpoint/2010/main" val="4740995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87</a:t>
            </a:fld>
            <a:endParaRPr lang="ru-RU"/>
          </a:p>
        </p:txBody>
      </p:sp>
    </p:spTree>
    <p:extLst>
      <p:ext uri="{BB962C8B-B14F-4D97-AF65-F5344CB8AC3E}">
        <p14:creationId xmlns:p14="http://schemas.microsoft.com/office/powerpoint/2010/main" val="394463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8</a:t>
            </a:fld>
            <a:endParaRPr lang="ru-RU"/>
          </a:p>
        </p:txBody>
      </p:sp>
    </p:spTree>
    <p:extLst>
      <p:ext uri="{BB962C8B-B14F-4D97-AF65-F5344CB8AC3E}">
        <p14:creationId xmlns:p14="http://schemas.microsoft.com/office/powerpoint/2010/main" val="36318035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88</a:t>
            </a:fld>
            <a:endParaRPr lang="ru-RU"/>
          </a:p>
        </p:txBody>
      </p:sp>
    </p:spTree>
    <p:extLst>
      <p:ext uri="{BB962C8B-B14F-4D97-AF65-F5344CB8AC3E}">
        <p14:creationId xmlns:p14="http://schemas.microsoft.com/office/powerpoint/2010/main" val="1513855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89</a:t>
            </a:fld>
            <a:endParaRPr lang="ru-RU"/>
          </a:p>
        </p:txBody>
      </p:sp>
    </p:spTree>
    <p:extLst>
      <p:ext uri="{BB962C8B-B14F-4D97-AF65-F5344CB8AC3E}">
        <p14:creationId xmlns:p14="http://schemas.microsoft.com/office/powerpoint/2010/main" val="2696286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90</a:t>
            </a:fld>
            <a:endParaRPr lang="ru-RU"/>
          </a:p>
        </p:txBody>
      </p:sp>
    </p:spTree>
    <p:extLst>
      <p:ext uri="{BB962C8B-B14F-4D97-AF65-F5344CB8AC3E}">
        <p14:creationId xmlns:p14="http://schemas.microsoft.com/office/powerpoint/2010/main" val="14618220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91</a:t>
            </a:fld>
            <a:endParaRPr lang="ru-RU"/>
          </a:p>
        </p:txBody>
      </p:sp>
    </p:spTree>
    <p:extLst>
      <p:ext uri="{BB962C8B-B14F-4D97-AF65-F5344CB8AC3E}">
        <p14:creationId xmlns:p14="http://schemas.microsoft.com/office/powerpoint/2010/main" val="8160239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92</a:t>
            </a:fld>
            <a:endParaRPr lang="ru-RU"/>
          </a:p>
        </p:txBody>
      </p:sp>
    </p:spTree>
    <p:extLst>
      <p:ext uri="{BB962C8B-B14F-4D97-AF65-F5344CB8AC3E}">
        <p14:creationId xmlns:p14="http://schemas.microsoft.com/office/powerpoint/2010/main" val="37770611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94</a:t>
            </a:fld>
            <a:endParaRPr lang="ru-RU"/>
          </a:p>
        </p:txBody>
      </p:sp>
    </p:spTree>
    <p:extLst>
      <p:ext uri="{BB962C8B-B14F-4D97-AF65-F5344CB8AC3E}">
        <p14:creationId xmlns:p14="http://schemas.microsoft.com/office/powerpoint/2010/main" val="42061894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95</a:t>
            </a:fld>
            <a:endParaRPr lang="ru-RU"/>
          </a:p>
        </p:txBody>
      </p:sp>
    </p:spTree>
    <p:extLst>
      <p:ext uri="{BB962C8B-B14F-4D97-AF65-F5344CB8AC3E}">
        <p14:creationId xmlns:p14="http://schemas.microsoft.com/office/powerpoint/2010/main" val="37854831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A8478E6-0B9E-465B-9E92-605526F466AB}" type="slidenum">
              <a:rPr lang="ru-RU" smtClean="0"/>
              <a:t>96</a:t>
            </a:fld>
            <a:endParaRPr lang="ru-RU"/>
          </a:p>
        </p:txBody>
      </p:sp>
    </p:spTree>
    <p:extLst>
      <p:ext uri="{BB962C8B-B14F-4D97-AF65-F5344CB8AC3E}">
        <p14:creationId xmlns:p14="http://schemas.microsoft.com/office/powerpoint/2010/main" val="26401312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97</a:t>
            </a:fld>
            <a:endParaRPr lang="ru-RU"/>
          </a:p>
        </p:txBody>
      </p:sp>
    </p:spTree>
    <p:extLst>
      <p:ext uri="{BB962C8B-B14F-4D97-AF65-F5344CB8AC3E}">
        <p14:creationId xmlns:p14="http://schemas.microsoft.com/office/powerpoint/2010/main" val="3235137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98</a:t>
            </a:fld>
            <a:endParaRPr lang="ru-RU"/>
          </a:p>
        </p:txBody>
      </p:sp>
    </p:spTree>
    <p:extLst>
      <p:ext uri="{BB962C8B-B14F-4D97-AF65-F5344CB8AC3E}">
        <p14:creationId xmlns:p14="http://schemas.microsoft.com/office/powerpoint/2010/main" val="29679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9</a:t>
            </a:fld>
            <a:endParaRPr lang="ru-RU"/>
          </a:p>
        </p:txBody>
      </p:sp>
    </p:spTree>
    <p:extLst>
      <p:ext uri="{BB962C8B-B14F-4D97-AF65-F5344CB8AC3E}">
        <p14:creationId xmlns:p14="http://schemas.microsoft.com/office/powerpoint/2010/main" val="29554710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A8478E6-0B9E-465B-9E92-605526F466AB}" type="slidenum">
              <a:rPr lang="ru-RU" smtClean="0"/>
              <a:t>99</a:t>
            </a:fld>
            <a:endParaRPr lang="ru-RU"/>
          </a:p>
        </p:txBody>
      </p:sp>
    </p:spTree>
    <p:extLst>
      <p:ext uri="{BB962C8B-B14F-4D97-AF65-F5344CB8AC3E}">
        <p14:creationId xmlns:p14="http://schemas.microsoft.com/office/powerpoint/2010/main" val="9441721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100</a:t>
            </a:fld>
            <a:endParaRPr lang="ru-RU"/>
          </a:p>
        </p:txBody>
      </p:sp>
    </p:spTree>
    <p:extLst>
      <p:ext uri="{BB962C8B-B14F-4D97-AF65-F5344CB8AC3E}">
        <p14:creationId xmlns:p14="http://schemas.microsoft.com/office/powerpoint/2010/main" val="31218347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101</a:t>
            </a:fld>
            <a:endParaRPr lang="ru-RU"/>
          </a:p>
        </p:txBody>
      </p:sp>
    </p:spTree>
    <p:extLst>
      <p:ext uri="{BB962C8B-B14F-4D97-AF65-F5344CB8AC3E}">
        <p14:creationId xmlns:p14="http://schemas.microsoft.com/office/powerpoint/2010/main" val="3179737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102</a:t>
            </a:fld>
            <a:endParaRPr lang="ru-RU"/>
          </a:p>
        </p:txBody>
      </p:sp>
    </p:spTree>
    <p:extLst>
      <p:ext uri="{BB962C8B-B14F-4D97-AF65-F5344CB8AC3E}">
        <p14:creationId xmlns:p14="http://schemas.microsoft.com/office/powerpoint/2010/main" val="1419273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103</a:t>
            </a:fld>
            <a:endParaRPr lang="ru-RU"/>
          </a:p>
        </p:txBody>
      </p:sp>
    </p:spTree>
    <p:extLst>
      <p:ext uri="{BB962C8B-B14F-4D97-AF65-F5344CB8AC3E}">
        <p14:creationId xmlns:p14="http://schemas.microsoft.com/office/powerpoint/2010/main" val="7345573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8478E6-0B9E-465B-9E92-605526F466AB}" type="slidenum">
              <a:rPr lang="ru-RU" smtClean="0"/>
              <a:t>104</a:t>
            </a:fld>
            <a:endParaRPr lang="ru-RU"/>
          </a:p>
        </p:txBody>
      </p:sp>
    </p:spTree>
    <p:extLst>
      <p:ext uri="{BB962C8B-B14F-4D97-AF65-F5344CB8AC3E}">
        <p14:creationId xmlns:p14="http://schemas.microsoft.com/office/powerpoint/2010/main" val="72097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F189EE0-DC03-44DE-8BD3-19746402EB6B}"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093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86540CC-1BE9-4887-892E-C297D3E17A9D}"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9054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E46A693-8655-4697-96F2-183264BBC46E}"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84928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D1BC5F-C2D0-4AD3-A118-77484D608DB8}"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136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2D61E4D-75DE-4BCD-A3E5-FC8523635357}"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4864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A77499B-35F5-4AA1-8BF7-8CB42B5443F1}"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489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39D8A0B-D88D-4A86-B103-3253996DF0D2}"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001132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4402663-F6CA-4C4C-92CF-C78720FB640C}"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5097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6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CAC9032-9EE5-4D76-AD6B-9733BA99BBAD}"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40745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DA27CD9-0103-46AD-BE70-3D3F5E422817}" type="datetime1">
              <a:rPr lang="en-US" smtClean="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939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461E5CA-4530-42A9-920A-1B9BDC996DC3}" type="datetime1">
              <a:rPr lang="en-US" smtClean="0"/>
              <a:t>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0575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9187C4E-79D0-4D60-9931-976F5A8E6FB0}" type="datetime1">
              <a:rPr lang="en-US" smtClean="0"/>
              <a:t>6/1/2026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E456396-F3D3-476C-9454-B7872851085C}" type="datetime1">
              <a:rPr lang="en-US" smtClean="0"/>
              <a:t>6/1/2026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344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9FA13-3051-46F9-AC40-569869B6B7AB}" type="datetime1">
              <a:rPr lang="en-US" smtClean="0"/>
              <a:t>6/1/2026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61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1184730-56C6-410A-92C9-C67AD0B27972}" type="datetime1">
              <a:rPr lang="en-US" smtClean="0"/>
              <a:t>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95232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A09CBB58-5AFC-4100-A019-D3FFB567F232}" type="datetime1">
              <a:rPr lang="en-US" smtClean="0"/>
              <a:t>6/1/2026</a:t>
            </a:fld>
            <a:endParaRPr lang="en-US" dirty="0"/>
          </a:p>
        </p:txBody>
      </p:sp>
    </p:spTree>
    <p:extLst>
      <p:ext uri="{BB962C8B-B14F-4D97-AF65-F5344CB8AC3E}">
        <p14:creationId xmlns:p14="http://schemas.microsoft.com/office/powerpoint/2010/main" val="263912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568DAB-D804-4BF8-9256-7022B38D295F}" type="datetime1">
              <a:rPr lang="en-US" smtClean="0"/>
              <a:t>6/1/2026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622981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3.xml"/><Relationship Id="rId1" Type="http://schemas.openxmlformats.org/officeDocument/2006/relationships/slideLayout" Target="../slideLayouts/slideLayout17.xml"/><Relationship Id="rId6" Type="http://schemas.microsoft.com/office/2007/relationships/hdphoto" Target="../media/hdphoto10.wdp"/><Relationship Id="rId5" Type="http://schemas.openxmlformats.org/officeDocument/2006/relationships/image" Target="../media/image37.png"/><Relationship Id="rId4" Type="http://schemas.microsoft.com/office/2007/relationships/hdphoto" Target="../media/hdphoto9.wdp"/></Relationships>
</file>

<file path=ppt/slides/_rels/slide10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4.xml"/><Relationship Id="rId1" Type="http://schemas.openxmlformats.org/officeDocument/2006/relationships/slideLayout" Target="../slideLayouts/slideLayout17.xml"/><Relationship Id="rId4" Type="http://schemas.microsoft.com/office/2007/relationships/hdphoto" Target="../media/hdphoto11.wdp"/></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7.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hyperlink" Target="http://taldom-okrug.ru/"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emf"/><Relationship Id="rId9" Type="http://schemas.microsoft.com/office/2007/relationships/hdphoto" Target="../media/hdphoto2.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4.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9.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5.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hade val="85000"/>
          </a:srgbClr>
        </a:solidFill>
        <a:effectLst/>
      </p:bgPr>
    </p:bg>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stretch>
            <a:fillRect/>
          </a:stretch>
        </p:blipFill>
        <p:spPr>
          <a:xfrm>
            <a:off x="-8648" y="703019"/>
            <a:ext cx="12200647" cy="6154981"/>
          </a:xfrm>
          <a:prstGeom prst="rect">
            <a:avLst/>
          </a:prstGeom>
        </p:spPr>
      </p:pic>
      <p:sp>
        <p:nvSpPr>
          <p:cNvPr id="2" name="Номер слайда 1"/>
          <p:cNvSpPr>
            <a:spLocks noGrp="1"/>
          </p:cNvSpPr>
          <p:nvPr>
            <p:ph type="sldNum" sz="quarter" idx="12"/>
          </p:nvPr>
        </p:nvSpPr>
        <p:spPr/>
        <p:txBody>
          <a:bodyPr/>
          <a:lstStyle/>
          <a:p>
            <a:fld id="{D57F1E4F-1CFF-5643-939E-217C01CDF565}" type="slidenum">
              <a:rPr lang="en-US" smtClean="0"/>
              <a:pPr/>
              <a:t>1</a:t>
            </a:fld>
            <a:endParaRPr lang="en-US" dirty="0"/>
          </a:p>
        </p:txBody>
      </p:sp>
      <p:sp>
        <p:nvSpPr>
          <p:cNvPr id="4" name="Прямоугольник 3"/>
          <p:cNvSpPr/>
          <p:nvPr/>
        </p:nvSpPr>
        <p:spPr>
          <a:xfrm>
            <a:off x="-28575" y="0"/>
            <a:ext cx="12192000" cy="861774"/>
          </a:xfrm>
          <a:prstGeom prst="rect">
            <a:avLst/>
          </a:prstGeom>
          <a:gradFill>
            <a:gsLst>
              <a:gs pos="0">
                <a:schemeClr val="accent1">
                  <a:lumMod val="20000"/>
                  <a:lumOff val="80000"/>
                </a:schemeClr>
              </a:gs>
              <a:gs pos="100000">
                <a:schemeClr val="bg1"/>
              </a:gs>
              <a:gs pos="56000">
                <a:schemeClr val="accent1">
                  <a:lumMod val="20000"/>
                  <a:lumOff val="80000"/>
                </a:schemeClr>
              </a:gs>
              <a:gs pos="23000">
                <a:schemeClr val="bg1"/>
              </a:gs>
            </a:gsLst>
            <a:lin ang="5400000" scaled="1"/>
          </a:gradFill>
        </p:spPr>
        <p:txBody>
          <a:bodyPr wrap="square">
            <a:spAutoFit/>
          </a:bodyPr>
          <a:lstStyle/>
          <a:p>
            <a:r>
              <a:rPr lang="ru" sz="5000" b="1" dirty="0">
                <a:ln w="19050">
                  <a:solidFill>
                    <a:schemeClr val="accent2">
                      <a:lumMod val="75000"/>
                    </a:schemeClr>
                  </a:solidFill>
                </a:ln>
                <a:solidFill>
                  <a:schemeClr val="accent1"/>
                </a:solidFill>
                <a:effectLst/>
                <a:latin typeface="Times New Roman"/>
              </a:rPr>
              <a:t>ТАЛДОМСКИЙ</a:t>
            </a:r>
            <a:r>
              <a:rPr lang="ru" sz="5000" b="1" dirty="0">
                <a:ln w="19050">
                  <a:solidFill>
                    <a:schemeClr val="accent2">
                      <a:lumMod val="75000"/>
                    </a:schemeClr>
                  </a:solidFill>
                </a:ln>
                <a:solidFill>
                  <a:schemeClr val="accent1"/>
                </a:solidFill>
                <a:effectLst>
                  <a:glow rad="127000">
                    <a:schemeClr val="accent1">
                      <a:lumMod val="50000"/>
                    </a:schemeClr>
                  </a:glow>
                </a:effectLst>
                <a:latin typeface="Times New Roman"/>
              </a:rPr>
              <a:t>  </a:t>
            </a:r>
            <a:r>
              <a:rPr lang="ru" sz="5000" b="1" dirty="0">
                <a:ln w="19050">
                  <a:solidFill>
                    <a:schemeClr val="accent2">
                      <a:lumMod val="75000"/>
                    </a:schemeClr>
                  </a:solidFill>
                </a:ln>
                <a:solidFill>
                  <a:schemeClr val="accent1"/>
                </a:solidFill>
                <a:effectLst/>
                <a:latin typeface="Times New Roman"/>
              </a:rPr>
              <a:t>ГОРОДСКОЙ ОКРУГ</a:t>
            </a:r>
            <a:endParaRPr lang="ru-RU" sz="5000" dirty="0">
              <a:ln w="19050">
                <a:solidFill>
                  <a:schemeClr val="accent2">
                    <a:lumMod val="75000"/>
                  </a:schemeClr>
                </a:solidFill>
              </a:ln>
              <a:solidFill>
                <a:schemeClr val="accent1"/>
              </a:solidFill>
              <a:effectLst/>
            </a:endParaRPr>
          </a:p>
        </p:txBody>
      </p:sp>
      <p:sp>
        <p:nvSpPr>
          <p:cNvPr id="6" name="Прямоугольник 5"/>
          <p:cNvSpPr/>
          <p:nvPr/>
        </p:nvSpPr>
        <p:spPr>
          <a:xfrm>
            <a:off x="-533672" y="648789"/>
            <a:ext cx="12296775" cy="2375074"/>
          </a:xfrm>
          <a:prstGeom prst="rect">
            <a:avLst/>
          </a:prstGeom>
          <a:noFill/>
          <a:ln w="3175">
            <a:noFill/>
          </a:ln>
          <a:scene3d>
            <a:camera prst="orthographicFront"/>
            <a:lightRig rig="morning" dir="t"/>
          </a:scene3d>
          <a:sp3d prstMaterial="plastic"/>
        </p:spPr>
        <p:txBody>
          <a:bodyPr wrap="square">
            <a:spAutoFit/>
          </a:bodyPr>
          <a:lstStyle/>
          <a:p>
            <a:pPr lvl="1">
              <a:lnSpc>
                <a:spcPct val="107000"/>
              </a:lnSpc>
              <a:spcAft>
                <a:spcPts val="800"/>
              </a:spcAft>
            </a:pPr>
            <a:endParaRPr lang="ru-RU" sz="6000" dirty="0">
              <a:ln w="12700">
                <a:solidFill>
                  <a:schemeClr val="accent1"/>
                </a:solidFill>
              </a:ln>
              <a:solidFill>
                <a:schemeClr val="bg1"/>
              </a:solidFill>
              <a:effectLst>
                <a:glow rad="127000">
                  <a:srgbClr val="002060"/>
                </a:glow>
              </a:effectLst>
              <a:latin typeface="Times New Roman" panose="02020603050405020304" pitchFamily="18" charset="0"/>
              <a:ea typeface="Calibri" panose="020F0502020204030204" pitchFamily="34" charset="0"/>
              <a:cs typeface="Times New Roman" panose="02020603050405020304" pitchFamily="18" charset="0"/>
            </a:endParaRPr>
          </a:p>
          <a:p>
            <a:pPr lvl="1">
              <a:lnSpc>
                <a:spcPct val="107000"/>
              </a:lnSpc>
              <a:spcAft>
                <a:spcPts val="800"/>
              </a:spcAft>
            </a:pPr>
            <a:r>
              <a:rPr lang="ru-RU" sz="7700" dirty="0">
                <a:ln w="19050">
                  <a:solidFill>
                    <a:schemeClr val="accent2">
                      <a:lumMod val="50000"/>
                    </a:schemeClr>
                  </a:solidFill>
                </a:ln>
                <a:solidFill>
                  <a:schemeClr val="accent1">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БЮДЖЕТ</a:t>
            </a:r>
            <a:r>
              <a:rPr lang="ru-RU" sz="7200" dirty="0">
                <a:ln w="19050">
                  <a:solidFill>
                    <a:schemeClr val="accent2">
                      <a:lumMod val="50000"/>
                    </a:schemeClr>
                  </a:solidFill>
                </a:ln>
                <a:solidFill>
                  <a:schemeClr val="accent1">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ДЛЯ   ГРАЖДАН</a:t>
            </a:r>
            <a:endParaRPr lang="ru-RU" sz="7200" dirty="0">
              <a:ln w="19050">
                <a:solidFill>
                  <a:schemeClr val="accent2">
                    <a:lumMod val="50000"/>
                  </a:schemeClr>
                </a:solidFill>
              </a:ln>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4433" y="0"/>
            <a:ext cx="657092" cy="867362"/>
          </a:xfrm>
          <a:prstGeom prst="rect">
            <a:avLst/>
          </a:prstGeom>
        </p:spPr>
      </p:pic>
      <p:sp>
        <p:nvSpPr>
          <p:cNvPr id="12" name="Прямоугольник 11"/>
          <p:cNvSpPr/>
          <p:nvPr/>
        </p:nvSpPr>
        <p:spPr>
          <a:xfrm>
            <a:off x="-200297" y="4735335"/>
            <a:ext cx="12192000" cy="2031325"/>
          </a:xfrm>
          <a:prstGeom prst="rect">
            <a:avLst/>
          </a:prstGeom>
          <a:ln>
            <a:noFill/>
          </a:ln>
        </p:spPr>
        <p:txBody>
          <a:bodyPr wrap="square">
            <a:spAutoFit/>
          </a:bodyPr>
          <a:lstStyle/>
          <a:p>
            <a:pPr algn="ctr">
              <a:lnSpc>
                <a:spcPct val="150000"/>
              </a:lnSpc>
            </a:pPr>
            <a:r>
              <a:rPr lang="ru-RU" sz="2800" i="1" dirty="0">
                <a:ln w="15875">
                  <a:solidFill>
                    <a:schemeClr val="accent2">
                      <a:lumMod val="50000"/>
                    </a:schemeClr>
                  </a:solidFill>
                </a:ln>
                <a:solidFill>
                  <a:schemeClr val="accent1">
                    <a:lumMod val="60000"/>
                    <a:lumOff val="40000"/>
                  </a:schemeClr>
                </a:solidFill>
                <a:effectLst>
                  <a:glow rad="127000">
                    <a:schemeClr val="accent1">
                      <a:lumMod val="40000"/>
                      <a:lumOff val="60000"/>
                    </a:schemeClr>
                  </a:glow>
                </a:effectLst>
                <a:latin typeface="Times New Roman"/>
              </a:rPr>
              <a:t>п</a:t>
            </a:r>
            <a:r>
              <a:rPr lang="ru-RU" sz="2800" i="1" dirty="0" smtClean="0">
                <a:ln w="15875">
                  <a:solidFill>
                    <a:schemeClr val="accent2">
                      <a:lumMod val="50000"/>
                    </a:schemeClr>
                  </a:solidFill>
                </a:ln>
                <a:solidFill>
                  <a:schemeClr val="accent1">
                    <a:lumMod val="60000"/>
                    <a:lumOff val="40000"/>
                  </a:schemeClr>
                </a:solidFill>
                <a:effectLst>
                  <a:glow rad="127000">
                    <a:schemeClr val="accent1">
                      <a:lumMod val="40000"/>
                      <a:lumOff val="60000"/>
                    </a:schemeClr>
                  </a:glow>
                </a:effectLst>
                <a:latin typeface="Times New Roman"/>
              </a:rPr>
              <a:t>о решению </a:t>
            </a:r>
            <a:r>
              <a:rPr lang="ru" sz="2800" i="1" dirty="0" smtClean="0">
                <a:ln w="15875">
                  <a:solidFill>
                    <a:schemeClr val="accent2">
                      <a:lumMod val="50000"/>
                    </a:schemeClr>
                  </a:solidFill>
                </a:ln>
                <a:solidFill>
                  <a:schemeClr val="accent1">
                    <a:lumMod val="60000"/>
                    <a:lumOff val="40000"/>
                  </a:schemeClr>
                </a:solidFill>
                <a:effectLst>
                  <a:glow rad="127000">
                    <a:schemeClr val="accent1">
                      <a:lumMod val="40000"/>
                      <a:lumOff val="60000"/>
                    </a:schemeClr>
                  </a:glow>
                </a:effectLst>
                <a:latin typeface="Times New Roman"/>
              </a:rPr>
              <a:t>  Совета  депутатов  Талдомского  городского  округа   «Об  исполнении  бюджета  Талдомского  городского  округа  за  2025  год»</a:t>
            </a:r>
          </a:p>
          <a:p>
            <a:pPr algn="ctr">
              <a:lnSpc>
                <a:spcPct val="150000"/>
              </a:lnSpc>
            </a:pPr>
            <a:r>
              <a:rPr lang="ru" sz="2800" i="1" dirty="0" smtClean="0">
                <a:ln w="15875">
                  <a:solidFill>
                    <a:schemeClr val="accent2">
                      <a:lumMod val="50000"/>
                    </a:schemeClr>
                  </a:solidFill>
                </a:ln>
                <a:solidFill>
                  <a:schemeClr val="accent1">
                    <a:lumMod val="60000"/>
                    <a:lumOff val="40000"/>
                  </a:schemeClr>
                </a:solidFill>
                <a:effectLst>
                  <a:glow rad="127000">
                    <a:schemeClr val="accent1">
                      <a:lumMod val="40000"/>
                      <a:lumOff val="60000"/>
                    </a:schemeClr>
                  </a:glow>
                </a:effectLst>
                <a:latin typeface="Times New Roman"/>
              </a:rPr>
              <a:t> № </a:t>
            </a:r>
            <a:r>
              <a:rPr lang="ru" sz="2800" i="1" dirty="0" smtClean="0">
                <a:ln w="15875">
                  <a:solidFill>
                    <a:schemeClr val="accent2">
                      <a:lumMod val="50000"/>
                    </a:schemeClr>
                  </a:solidFill>
                </a:ln>
                <a:solidFill>
                  <a:schemeClr val="accent1">
                    <a:lumMod val="60000"/>
                    <a:lumOff val="40000"/>
                  </a:schemeClr>
                </a:solidFill>
                <a:effectLst>
                  <a:glow rad="127000">
                    <a:schemeClr val="accent1">
                      <a:lumMod val="40000"/>
                      <a:lumOff val="60000"/>
                    </a:schemeClr>
                  </a:glow>
                </a:effectLst>
                <a:latin typeface="Times New Roman"/>
              </a:rPr>
              <a:t>40  ОТ   28.05.2026</a:t>
            </a:r>
            <a:endParaRPr lang="ru" sz="2800" i="1" dirty="0" smtClean="0">
              <a:ln w="15875">
                <a:solidFill>
                  <a:schemeClr val="accent2">
                    <a:lumMod val="50000"/>
                  </a:schemeClr>
                </a:solidFill>
              </a:ln>
              <a:solidFill>
                <a:schemeClr val="accent1">
                  <a:lumMod val="60000"/>
                  <a:lumOff val="40000"/>
                </a:schemeClr>
              </a:solidFill>
              <a:effectLst>
                <a:glow rad="127000">
                  <a:schemeClr val="accent1">
                    <a:lumMod val="40000"/>
                    <a:lumOff val="60000"/>
                  </a:schemeClr>
                </a:glow>
              </a:effectLst>
              <a:latin typeface="Times New Roman"/>
            </a:endParaRPr>
          </a:p>
        </p:txBody>
      </p:sp>
    </p:spTree>
    <p:extLst>
      <p:ext uri="{BB962C8B-B14F-4D97-AF65-F5344CB8AC3E}">
        <p14:creationId xmlns:p14="http://schemas.microsoft.com/office/powerpoint/2010/main" val="415028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37000">
              <a:srgbClr val="ECF7DA"/>
            </a:gs>
            <a:gs pos="100000">
              <a:schemeClr val="accent1">
                <a:lumMod val="20000"/>
                <a:lumOff val="80000"/>
              </a:schemeClr>
            </a:gs>
            <a:gs pos="62767">
              <a:schemeClr val="bg1"/>
            </a:gs>
            <a:gs pos="23000">
              <a:schemeClr val="accent6">
                <a:lumMod val="20000"/>
                <a:lumOff val="80000"/>
              </a:schemeClr>
            </a:gs>
            <a:gs pos="0">
              <a:srgbClr val="FDFFE7"/>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10</a:t>
            </a:fld>
            <a:endParaRPr lang="en-US" dirty="0"/>
          </a:p>
        </p:txBody>
      </p:sp>
      <p:sp>
        <p:nvSpPr>
          <p:cNvPr id="3" name="Скругленный прямоугольник 2"/>
          <p:cNvSpPr/>
          <p:nvPr/>
        </p:nvSpPr>
        <p:spPr>
          <a:xfrm>
            <a:off x="1" y="0"/>
            <a:ext cx="12192000" cy="849449"/>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ru-RU" sz="6600" dirty="0">
                <a:ln>
                  <a:solidFill>
                    <a:schemeClr val="accent2">
                      <a:lumMod val="75000"/>
                    </a:schemeClr>
                  </a:solidFill>
                </a:ln>
                <a:solidFill>
                  <a:schemeClr val="accent1">
                    <a:lumMod val="60000"/>
                    <a:lumOff val="40000"/>
                  </a:schemeClr>
                </a:solidFill>
                <a:effectLst>
                  <a:glow rad="127000">
                    <a:schemeClr val="bg1"/>
                  </a:glow>
                </a:effectLst>
                <a:latin typeface="Times New Roman" panose="02020603050405020304" pitchFamily="18" charset="0"/>
                <a:cs typeface="Times New Roman" panose="02020603050405020304" pitchFamily="18" charset="0"/>
              </a:rPr>
              <a:t>Этапы бюджетного процесса</a:t>
            </a:r>
          </a:p>
        </p:txBody>
      </p:sp>
      <p:sp>
        <p:nvSpPr>
          <p:cNvPr id="7" name="Прямоугольник 6"/>
          <p:cNvSpPr/>
          <p:nvPr/>
        </p:nvSpPr>
        <p:spPr>
          <a:xfrm>
            <a:off x="8060266" y="933254"/>
            <a:ext cx="4131733" cy="15622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ru-RU"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Проводится подготовка и составление отчетности об исполнении бюджета. Готовиться проект решения Совета депутатов об исполнении бюджета, направляемый для проверки в контрольно-счетную палату, назначаются публичные слушания и по итогу выносится на утверждение Советом депутатов городского округа</a:t>
            </a:r>
          </a:p>
        </p:txBody>
      </p:sp>
      <p:sp>
        <p:nvSpPr>
          <p:cNvPr id="8" name="Прямоугольник 7"/>
          <p:cNvSpPr/>
          <p:nvPr/>
        </p:nvSpPr>
        <p:spPr>
          <a:xfrm>
            <a:off x="8060877" y="2478265"/>
            <a:ext cx="4131123" cy="202529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ru-RU"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Исполнение бюджета организуется Финансовым управлением Администрации Талдомского городского округа на основе сводной бюджетной росписи и кассового плана. Бюджет исполняется по </a:t>
            </a:r>
            <a:r>
              <a:rPr lang="ru-RU" sz="1400" dirty="0">
                <a:ln w="34925">
                  <a:noFill/>
                </a:ln>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доходам</a:t>
            </a:r>
            <a:r>
              <a:rPr lang="ru-RU"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расходам и источникам финансирования дефицита бюджета на основе принципов единства кассы и подведомственности расходов</a:t>
            </a:r>
          </a:p>
        </p:txBody>
      </p:sp>
      <p:sp>
        <p:nvSpPr>
          <p:cNvPr id="9" name="Прямоугольник 8"/>
          <p:cNvSpPr/>
          <p:nvPr/>
        </p:nvSpPr>
        <p:spPr>
          <a:xfrm>
            <a:off x="8060879" y="4486277"/>
            <a:ext cx="4131121" cy="141922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ru-RU"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Составляется прогноз социально-экономического развития, определяются основные характеристики бюджета на очередной финансовый год и плановый период, налоговая, бюджетная и долговая политика на предстоящий трехлетний период </a:t>
            </a:r>
          </a:p>
        </p:txBody>
      </p:sp>
      <p:sp>
        <p:nvSpPr>
          <p:cNvPr id="10" name="Прямоугольник 9"/>
          <p:cNvSpPr/>
          <p:nvPr/>
        </p:nvSpPr>
        <p:spPr>
          <a:xfrm>
            <a:off x="8060876" y="5876926"/>
            <a:ext cx="4131124" cy="98107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ru-RU"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Подготовленный проект бюджета вносится в Совет депутатов  Талдомского городского округа, рассматривается и утверждается до начала очередного финансового года</a:t>
            </a:r>
          </a:p>
        </p:txBody>
      </p:sp>
      <p:graphicFrame>
        <p:nvGraphicFramePr>
          <p:cNvPr id="11" name="Схема 10"/>
          <p:cNvGraphicFramePr/>
          <p:nvPr>
            <p:extLst>
              <p:ext uri="{D42A27DB-BD31-4B8C-83A1-F6EECF244321}">
                <p14:modId xmlns:p14="http://schemas.microsoft.com/office/powerpoint/2010/main" val="922912898"/>
              </p:ext>
            </p:extLst>
          </p:nvPr>
        </p:nvGraphicFramePr>
        <p:xfrm>
          <a:off x="0" y="970845"/>
          <a:ext cx="5838909"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Стрелка вниз 11"/>
          <p:cNvSpPr/>
          <p:nvPr/>
        </p:nvSpPr>
        <p:spPr>
          <a:xfrm rot="8309214">
            <a:off x="735527" y="5301270"/>
            <a:ext cx="610812" cy="825042"/>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3" name="Стрелка вниз 12"/>
          <p:cNvSpPr/>
          <p:nvPr/>
        </p:nvSpPr>
        <p:spPr>
          <a:xfrm rot="2700785">
            <a:off x="4480398" y="5191848"/>
            <a:ext cx="557034" cy="782182"/>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4" name="Стрелка вниз 13"/>
          <p:cNvSpPr/>
          <p:nvPr/>
        </p:nvSpPr>
        <p:spPr>
          <a:xfrm rot="19618890">
            <a:off x="4349865" y="1655416"/>
            <a:ext cx="566483" cy="784010"/>
          </a:xfrm>
          <a:prstGeom prst="downArrow">
            <a:avLst>
              <a:gd name="adj1" fmla="val 49734"/>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15" name="Овал 14"/>
          <p:cNvSpPr/>
          <p:nvPr/>
        </p:nvSpPr>
        <p:spPr>
          <a:xfrm>
            <a:off x="5938887" y="903111"/>
            <a:ext cx="2064470" cy="1133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50000"/>
                  </a:schemeClr>
                </a:solidFill>
                <a:latin typeface="Times New Roman" panose="02020603050405020304" pitchFamily="18" charset="0"/>
                <a:cs typeface="Times New Roman" panose="02020603050405020304" pitchFamily="18" charset="0"/>
              </a:rPr>
              <a:t>непрерывно</a:t>
            </a:r>
          </a:p>
        </p:txBody>
      </p:sp>
      <p:sp>
        <p:nvSpPr>
          <p:cNvPr id="16" name="Овал 15"/>
          <p:cNvSpPr/>
          <p:nvPr/>
        </p:nvSpPr>
        <p:spPr>
          <a:xfrm>
            <a:off x="5967167" y="2130458"/>
            <a:ext cx="2040635" cy="108377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b="1" dirty="0">
                <a:solidFill>
                  <a:schemeClr val="accent2">
                    <a:lumMod val="50000"/>
                  </a:schemeClr>
                </a:solidFill>
                <a:latin typeface="Times New Roman" panose="02020603050405020304" pitchFamily="18" charset="0"/>
                <a:cs typeface="Times New Roman" panose="02020603050405020304" pitchFamily="18" charset="0"/>
              </a:rPr>
              <a:t>январь-май</a:t>
            </a:r>
          </a:p>
        </p:txBody>
      </p:sp>
      <p:sp>
        <p:nvSpPr>
          <p:cNvPr id="17" name="Овал 16"/>
          <p:cNvSpPr/>
          <p:nvPr/>
        </p:nvSpPr>
        <p:spPr>
          <a:xfrm>
            <a:off x="5948313" y="3244692"/>
            <a:ext cx="2059489" cy="1213008"/>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ru-RU" b="1" dirty="0">
                <a:solidFill>
                  <a:schemeClr val="accent2">
                    <a:lumMod val="50000"/>
                  </a:schemeClr>
                </a:solidFill>
                <a:latin typeface="Times New Roman" panose="02020603050405020304" pitchFamily="18" charset="0"/>
                <a:cs typeface="Times New Roman" panose="02020603050405020304" pitchFamily="18" charset="0"/>
              </a:rPr>
              <a:t>январь-декабрь</a:t>
            </a:r>
          </a:p>
        </p:txBody>
      </p:sp>
      <p:sp>
        <p:nvSpPr>
          <p:cNvPr id="18" name="Овал 17"/>
          <p:cNvSpPr/>
          <p:nvPr/>
        </p:nvSpPr>
        <p:spPr>
          <a:xfrm>
            <a:off x="5965722" y="4516738"/>
            <a:ext cx="2042080" cy="1215468"/>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a:solidFill>
                  <a:schemeClr val="accent2">
                    <a:lumMod val="50000"/>
                  </a:schemeClr>
                </a:solidFill>
                <a:latin typeface="Times New Roman" panose="02020603050405020304" pitchFamily="18" charset="0"/>
                <a:cs typeface="Times New Roman" panose="02020603050405020304" pitchFamily="18" charset="0"/>
              </a:rPr>
              <a:t>август-ноябрь</a:t>
            </a:r>
          </a:p>
        </p:txBody>
      </p:sp>
      <p:sp>
        <p:nvSpPr>
          <p:cNvPr id="19" name="Овал 18"/>
          <p:cNvSpPr/>
          <p:nvPr/>
        </p:nvSpPr>
        <p:spPr>
          <a:xfrm>
            <a:off x="5965723" y="5791246"/>
            <a:ext cx="2042080" cy="982088"/>
          </a:xfrm>
          <a:prstGeom prst="ellipse">
            <a:avLst/>
          </a:prstGeom>
          <a:gradFill>
            <a:gsLst>
              <a:gs pos="19000">
                <a:srgbClr val="FFFEEB"/>
              </a:gs>
              <a:gs pos="88000">
                <a:srgbClr val="FDD3F7"/>
              </a:gs>
            </a:gsLst>
          </a:gra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ru-RU" b="1" dirty="0">
                <a:solidFill>
                  <a:schemeClr val="accent2">
                    <a:lumMod val="50000"/>
                  </a:schemeClr>
                </a:solidFill>
                <a:latin typeface="Times New Roman" panose="02020603050405020304" pitchFamily="18" charset="0"/>
                <a:cs typeface="Times New Roman" panose="02020603050405020304" pitchFamily="18" charset="0"/>
              </a:rPr>
              <a:t>ноябрь-декабрь</a:t>
            </a:r>
          </a:p>
        </p:txBody>
      </p:sp>
    </p:spTree>
    <p:extLst>
      <p:ext uri="{BB962C8B-B14F-4D97-AF65-F5344CB8AC3E}">
        <p14:creationId xmlns:p14="http://schemas.microsoft.com/office/powerpoint/2010/main" val="5837287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0" y="0"/>
            <a:ext cx="12192000" cy="1184470"/>
          </a:xfrm>
          <a:prstGeom prst="rect">
            <a:avLst/>
          </a:prstGeom>
        </p:spPr>
        <p:style>
          <a:lnRef idx="2">
            <a:schemeClr val="accent2"/>
          </a:lnRef>
          <a:fillRef idx="1">
            <a:schemeClr val="lt1"/>
          </a:fillRef>
          <a:effectRef idx="0">
            <a:schemeClr val="accent2"/>
          </a:effectRef>
          <a:fontRef idx="minor">
            <a:schemeClr val="dk1"/>
          </a:fontRef>
        </p:style>
        <p:txBody>
          <a:bodyPr wrap="none" lIns="0" tIns="0" rIns="0" bIns="0" anchor="ctr">
            <a:noAutofit/>
          </a:bodyPr>
          <a:lstStyle/>
          <a:p>
            <a:pPr algn="ctr">
              <a:lnSpc>
                <a:spcPct val="60000"/>
              </a:lnSpc>
              <a:spcAft>
                <a:spcPts val="1050"/>
              </a:spcAft>
            </a:pP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распределении ассигнований по разделам и подразделам</a:t>
            </a:r>
          </a:p>
          <a:p>
            <a:pPr>
              <a:lnSpc>
                <a:spcPct val="60000"/>
              </a:lnSpc>
              <a:spcAft>
                <a:spcPts val="1050"/>
              </a:spcAft>
            </a:pP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         классификации  расходов бюджета Талдомского городского округа за  </a:t>
            </a:r>
            <a:r>
              <a:rPr lang="ru" sz="24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sp>
        <p:nvSpPr>
          <p:cNvPr id="7" name="Прямоугольник 6"/>
          <p:cNvSpPr/>
          <p:nvPr/>
        </p:nvSpPr>
        <p:spPr>
          <a:xfrm>
            <a:off x="11042029" y="859020"/>
            <a:ext cx="1021977" cy="258183"/>
          </a:xfrm>
          <a:prstGeom prst="rect">
            <a:avLst/>
          </a:prstGeom>
        </p:spPr>
        <p:txBody>
          <a:bodyPr wrap="none" lIns="0" tIns="0" rIns="0" bIns="0">
            <a:noAutofit/>
          </a:bodyPr>
          <a:lstStyle/>
          <a:p>
            <a:pPr algn="r"/>
            <a:r>
              <a:rPr lang="ru" sz="1200" dirty="0">
                <a:latin typeface="Times New Roman"/>
              </a:rPr>
              <a:t>(тыс. руб.)</a:t>
            </a:r>
          </a:p>
        </p:txBody>
      </p:sp>
      <p:graphicFrame>
        <p:nvGraphicFramePr>
          <p:cNvPr id="2" name="Таблица 1"/>
          <p:cNvGraphicFramePr>
            <a:graphicFrameLocks noGrp="1"/>
          </p:cNvGraphicFramePr>
          <p:nvPr>
            <p:extLst>
              <p:ext uri="{D42A27DB-BD31-4B8C-83A1-F6EECF244321}">
                <p14:modId xmlns:p14="http://schemas.microsoft.com/office/powerpoint/2010/main" val="943817348"/>
              </p:ext>
            </p:extLst>
          </p:nvPr>
        </p:nvGraphicFramePr>
        <p:xfrm>
          <a:off x="0" y="1083732"/>
          <a:ext cx="12192000" cy="5774267"/>
        </p:xfrm>
        <a:graphic>
          <a:graphicData uri="http://schemas.openxmlformats.org/drawingml/2006/table">
            <a:tbl>
              <a:tblPr>
                <a:tableStyleId>{8A107856-5554-42FB-B03E-39F5DBC370BA}</a:tableStyleId>
              </a:tblPr>
              <a:tblGrid>
                <a:gridCol w="6504512">
                  <a:extLst>
                    <a:ext uri="{9D8B030D-6E8A-4147-A177-3AD203B41FA5}">
                      <a16:colId xmlns:a16="http://schemas.microsoft.com/office/drawing/2014/main" val="2873364885"/>
                    </a:ext>
                  </a:extLst>
                </a:gridCol>
                <a:gridCol w="623169">
                  <a:extLst>
                    <a:ext uri="{9D8B030D-6E8A-4147-A177-3AD203B41FA5}">
                      <a16:colId xmlns:a16="http://schemas.microsoft.com/office/drawing/2014/main" val="2290232714"/>
                    </a:ext>
                  </a:extLst>
                </a:gridCol>
                <a:gridCol w="911298">
                  <a:extLst>
                    <a:ext uri="{9D8B030D-6E8A-4147-A177-3AD203B41FA5}">
                      <a16:colId xmlns:a16="http://schemas.microsoft.com/office/drawing/2014/main" val="159135446"/>
                    </a:ext>
                  </a:extLst>
                </a:gridCol>
                <a:gridCol w="1697420">
                  <a:extLst>
                    <a:ext uri="{9D8B030D-6E8A-4147-A177-3AD203B41FA5}">
                      <a16:colId xmlns:a16="http://schemas.microsoft.com/office/drawing/2014/main" val="3325010429"/>
                    </a:ext>
                  </a:extLst>
                </a:gridCol>
                <a:gridCol w="1480149">
                  <a:extLst>
                    <a:ext uri="{9D8B030D-6E8A-4147-A177-3AD203B41FA5}">
                      <a16:colId xmlns:a16="http://schemas.microsoft.com/office/drawing/2014/main" val="4283207111"/>
                    </a:ext>
                  </a:extLst>
                </a:gridCol>
                <a:gridCol w="975452">
                  <a:extLst>
                    <a:ext uri="{9D8B030D-6E8A-4147-A177-3AD203B41FA5}">
                      <a16:colId xmlns:a16="http://schemas.microsoft.com/office/drawing/2014/main" val="1436979168"/>
                    </a:ext>
                  </a:extLst>
                </a:gridCol>
              </a:tblGrid>
              <a:tr h="407307">
                <a:tc>
                  <a:txBody>
                    <a:bodyPr/>
                    <a:lstStyle/>
                    <a:p>
                      <a:pPr algn="ctr" fontAlgn="ctr"/>
                      <a:r>
                        <a:rPr lang="ru-RU" sz="1200" u="none" strike="noStrike" dirty="0">
                          <a:effectLst/>
                        </a:rPr>
                        <a:t>Наименование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nchor="ctr"/>
                </a:tc>
                <a:tc>
                  <a:txBody>
                    <a:bodyPr/>
                    <a:lstStyle/>
                    <a:p>
                      <a:pPr algn="ctr" fontAlgn="ctr"/>
                      <a:r>
                        <a:rPr lang="ru-RU" sz="1200" u="none" strike="noStrike" dirty="0">
                          <a:effectLst/>
                        </a:rPr>
                        <a:t>Раздел</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nchor="ctr"/>
                </a:tc>
                <a:tc>
                  <a:txBody>
                    <a:bodyPr/>
                    <a:lstStyle/>
                    <a:p>
                      <a:pPr algn="ctr" fontAlgn="ctr"/>
                      <a:r>
                        <a:rPr lang="ru-RU" sz="1200" u="none" strike="noStrike" baseline="0" dirty="0">
                          <a:effectLst/>
                        </a:rPr>
                        <a:t>Подраздел</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nchor="ctr"/>
                </a:tc>
                <a:tc>
                  <a:txBody>
                    <a:bodyPr/>
                    <a:lstStyle/>
                    <a:p>
                      <a:pPr algn="ctr" fontAlgn="ctr"/>
                      <a:r>
                        <a:rPr lang="ru-RU" sz="1200" u="none" strike="noStrike" dirty="0">
                          <a:effectLst/>
                        </a:rPr>
                        <a:t>План </a:t>
                      </a:r>
                      <a:r>
                        <a:rPr lang="ru-RU" sz="1200" u="none" strike="noStrike" baseline="0" dirty="0">
                          <a:effectLst/>
                        </a:rPr>
                        <a:t>уточненный</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nchor="ctr"/>
                </a:tc>
                <a:tc>
                  <a:txBody>
                    <a:bodyPr/>
                    <a:lstStyle/>
                    <a:p>
                      <a:pPr algn="ctr" fontAlgn="ctr"/>
                      <a:r>
                        <a:rPr lang="ru-RU" sz="1200" u="none" strike="noStrike" dirty="0">
                          <a:effectLst/>
                        </a:rPr>
                        <a:t>Исполнено</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nchor="ctr"/>
                </a:tc>
                <a:tc>
                  <a:txBody>
                    <a:bodyPr/>
                    <a:lstStyle/>
                    <a:p>
                      <a:pPr algn="ctr" fontAlgn="ctr"/>
                      <a:r>
                        <a:rPr lang="ru-RU" sz="1200" u="none" strike="noStrike" dirty="0">
                          <a:effectLst/>
                        </a:rPr>
                        <a:t>% исполнения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nchor="ctr"/>
                </a:tc>
                <a:extLst>
                  <a:ext uri="{0D108BD9-81ED-4DB2-BD59-A6C34878D82A}">
                    <a16:rowId xmlns:a16="http://schemas.microsoft.com/office/drawing/2014/main" val="1278979915"/>
                  </a:ext>
                </a:extLst>
              </a:tr>
              <a:tr h="205258">
                <a:tc>
                  <a:txBody>
                    <a:bodyPr/>
                    <a:lstStyle/>
                    <a:p>
                      <a:pPr lvl="1" algn="l" fontAlgn="ctr"/>
                      <a:r>
                        <a:rPr lang="ru-RU" sz="1200" u="none" strike="noStrike" dirty="0">
                          <a:effectLst/>
                        </a:rPr>
                        <a:t>Охрана окружающей среды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06</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18 658,79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12 968,20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69,51</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15191918"/>
                  </a:ext>
                </a:extLst>
              </a:tr>
              <a:tr h="205258">
                <a:tc>
                  <a:txBody>
                    <a:bodyPr/>
                    <a:lstStyle/>
                    <a:p>
                      <a:pPr lvl="1" algn="l" fontAlgn="ctr"/>
                      <a:r>
                        <a:rPr lang="ru-RU" sz="1200" u="none" strike="noStrike" dirty="0">
                          <a:effectLst/>
                        </a:rPr>
                        <a:t>Охрана объектов растительного и животного мира и среды их обитания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06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300,00	</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97,20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32,40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54368622"/>
                  </a:ext>
                </a:extLst>
              </a:tr>
              <a:tr h="205258">
                <a:tc>
                  <a:txBody>
                    <a:bodyPr/>
                    <a:lstStyle/>
                    <a:p>
                      <a:pPr lvl="1" algn="l" fontAlgn="ctr"/>
                      <a:r>
                        <a:rPr lang="ru-RU" sz="1200" u="none" strike="noStrike" dirty="0">
                          <a:effectLst/>
                        </a:rPr>
                        <a:t>Другие вопросы в области охраны окружающей среды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06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05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17 358,79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12 871</a:t>
                      </a:r>
                      <a:r>
                        <a:rPr lang="ru-RU" sz="1200" b="1" baseline="0" dirty="0" smtClean="0">
                          <a:latin typeface="Times New Roman" panose="02020603050405020304" pitchFamily="18" charset="0"/>
                          <a:cs typeface="Times New Roman" panose="02020603050405020304" pitchFamily="18" charset="0"/>
                        </a:rPr>
                        <a:t>,00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74,15</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10452883"/>
                  </a:ext>
                </a:extLst>
              </a:tr>
              <a:tr h="205258">
                <a:tc>
                  <a:txBody>
                    <a:bodyPr/>
                    <a:lstStyle/>
                    <a:p>
                      <a:pPr lvl="1" algn="l" fontAlgn="ctr"/>
                      <a:r>
                        <a:rPr lang="ru-RU" sz="1200" u="none" strike="noStrike" dirty="0">
                          <a:effectLst/>
                        </a:rPr>
                        <a:t>  Образование</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1 617 565,84</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1 591 516 ,61</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98,39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89643537"/>
                  </a:ext>
                </a:extLst>
              </a:tr>
              <a:tr h="205258">
                <a:tc>
                  <a:txBody>
                    <a:bodyPr/>
                    <a:lstStyle/>
                    <a:p>
                      <a:pPr lvl="1" algn="l" fontAlgn="ctr"/>
                      <a:r>
                        <a:rPr lang="ru-RU" sz="1200" u="none" strike="noStrike" baseline="0" dirty="0">
                          <a:effectLst/>
                        </a:rPr>
                        <a:t>  </a:t>
                      </a:r>
                      <a:r>
                        <a:rPr lang="ru-RU" sz="1200" u="none" strike="noStrike" dirty="0">
                          <a:effectLst/>
                        </a:rPr>
                        <a:t>Дошкольное образование</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467 371,26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462 902,56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99,04</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35713938"/>
                  </a:ext>
                </a:extLst>
              </a:tr>
              <a:tr h="205258">
                <a:tc>
                  <a:txBody>
                    <a:bodyPr/>
                    <a:lstStyle/>
                    <a:p>
                      <a:pPr lvl="1" algn="l" fontAlgn="ctr"/>
                      <a:r>
                        <a:rPr lang="ru-RU" sz="1200" u="none" strike="noStrike" baseline="0" dirty="0">
                          <a:effectLst/>
                        </a:rPr>
                        <a:t>  </a:t>
                      </a:r>
                      <a:r>
                        <a:rPr lang="ru-RU" sz="1200" u="none" strike="noStrike" dirty="0">
                          <a:effectLst/>
                        </a:rPr>
                        <a:t>Общее образование</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916 682,30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900 722,03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98,26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27034833"/>
                  </a:ext>
                </a:extLst>
              </a:tr>
              <a:tr h="205258">
                <a:tc>
                  <a:txBody>
                    <a:bodyPr/>
                    <a:lstStyle/>
                    <a:p>
                      <a:pPr lvl="1" algn="l" fontAlgn="ctr"/>
                      <a:r>
                        <a:rPr lang="ru-RU" sz="1200" u="none" strike="noStrike" baseline="0" dirty="0">
                          <a:effectLst/>
                        </a:rPr>
                        <a:t>  </a:t>
                      </a:r>
                      <a:r>
                        <a:rPr lang="ru-RU" sz="1200" u="none" strike="noStrike" dirty="0">
                          <a:effectLst/>
                        </a:rPr>
                        <a:t>Дополнительное образование детей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153 056,04</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149 331,46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98,57</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25081995"/>
                  </a:ext>
                </a:extLst>
              </a:tr>
              <a:tr h="205258">
                <a:tc>
                  <a:txBody>
                    <a:bodyPr/>
                    <a:lstStyle/>
                    <a:p>
                      <a:pPr lvl="1" algn="l" fontAlgn="ctr"/>
                      <a:r>
                        <a:rPr lang="ru-RU" sz="1200" u="none" strike="noStrike" baseline="0" dirty="0">
                          <a:effectLst/>
                        </a:rPr>
                        <a:t>  </a:t>
                      </a:r>
                      <a:r>
                        <a:rPr lang="ru-RU" sz="1200" u="none" strike="noStrike" dirty="0">
                          <a:effectLst/>
                        </a:rPr>
                        <a:t>Молодежная политика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22 523,95</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22 346,50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99,21</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1222720"/>
                  </a:ext>
                </a:extLst>
              </a:tr>
              <a:tr h="205258">
                <a:tc>
                  <a:txBody>
                    <a:bodyPr/>
                    <a:lstStyle/>
                    <a:p>
                      <a:pPr lvl="1" algn="l" fontAlgn="ctr"/>
                      <a:r>
                        <a:rPr lang="ru-RU" sz="1200" u="none" strike="noStrike" baseline="0" dirty="0">
                          <a:effectLst/>
                        </a:rPr>
                        <a:t> </a:t>
                      </a:r>
                      <a:r>
                        <a:rPr lang="ru-RU" sz="1200" u="none" strike="noStrike" dirty="0">
                          <a:effectLst/>
                        </a:rPr>
                        <a:t>Другие вопросы в области образования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09</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57 932 ,29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56 214,06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97,03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62779309"/>
                  </a:ext>
                </a:extLst>
              </a:tr>
              <a:tr h="205258">
                <a:tc>
                  <a:txBody>
                    <a:bodyPr/>
                    <a:lstStyle/>
                    <a:p>
                      <a:pPr lvl="1" algn="l" fontAlgn="ctr"/>
                      <a:r>
                        <a:rPr lang="ru-RU" sz="1200" u="none" strike="noStrike" baseline="0" dirty="0">
                          <a:effectLst/>
                        </a:rPr>
                        <a:t>  </a:t>
                      </a:r>
                      <a:r>
                        <a:rPr lang="ru-RU" sz="1200" u="none" strike="noStrike" dirty="0">
                          <a:effectLst/>
                        </a:rPr>
                        <a:t>Культура, кинематография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08</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375 305 ,94</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371 289,41</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98,93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915145909"/>
                  </a:ext>
                </a:extLst>
              </a:tr>
              <a:tr h="205258">
                <a:tc>
                  <a:txBody>
                    <a:bodyPr/>
                    <a:lstStyle/>
                    <a:p>
                      <a:pPr lvl="1" algn="l" fontAlgn="ctr"/>
                      <a:r>
                        <a:rPr lang="ru-RU" sz="1200" u="none" strike="noStrike" baseline="0" dirty="0">
                          <a:effectLst/>
                        </a:rPr>
                        <a:t>  </a:t>
                      </a:r>
                      <a:r>
                        <a:rPr lang="ru-RU" sz="1200" u="none" strike="noStrike" dirty="0">
                          <a:effectLst/>
                        </a:rPr>
                        <a:t>Культура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334 758, 89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331 676,95</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99,08</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79937994"/>
                  </a:ext>
                </a:extLst>
              </a:tr>
              <a:tr h="205258">
                <a:tc>
                  <a:txBody>
                    <a:bodyPr/>
                    <a:lstStyle/>
                    <a:p>
                      <a:pPr lvl="1" algn="l" fontAlgn="ctr"/>
                      <a:r>
                        <a:rPr lang="ru-RU" sz="1200" u="none" strike="noStrike" baseline="0" dirty="0">
                          <a:effectLst/>
                        </a:rPr>
                        <a:t>  </a:t>
                      </a:r>
                      <a:r>
                        <a:rPr lang="ru-RU" sz="1200" u="none" strike="noStrike" dirty="0">
                          <a:effectLst/>
                        </a:rPr>
                        <a:t>Другие вопросы в области культуры, кинематографии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40 547 ,06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39 612,46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97,70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403780537"/>
                  </a:ext>
                </a:extLst>
              </a:tr>
              <a:tr h="205258">
                <a:tc>
                  <a:txBody>
                    <a:bodyPr/>
                    <a:lstStyle/>
                    <a:p>
                      <a:pPr lvl="1" algn="l" fontAlgn="ctr"/>
                      <a:r>
                        <a:rPr lang="ru-RU" sz="1200" u="none" strike="noStrike" baseline="0" dirty="0">
                          <a:effectLst/>
                        </a:rPr>
                        <a:t>  </a:t>
                      </a:r>
                      <a:r>
                        <a:rPr lang="ru-RU" sz="1200" u="none" strike="noStrike" dirty="0">
                          <a:effectLst/>
                        </a:rPr>
                        <a:t>Социальная политика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118 437,91</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114 225,09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96,44</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91054754"/>
                  </a:ext>
                </a:extLst>
              </a:tr>
              <a:tr h="205258">
                <a:tc>
                  <a:txBody>
                    <a:bodyPr/>
                    <a:lstStyle/>
                    <a:p>
                      <a:pPr lvl="1" algn="l" fontAlgn="ctr"/>
                      <a:r>
                        <a:rPr lang="ru-RU" sz="1200" u="none" strike="noStrike" baseline="0" dirty="0">
                          <a:effectLst/>
                        </a:rPr>
                        <a:t>  </a:t>
                      </a:r>
                      <a:r>
                        <a:rPr lang="ru-RU" sz="1200" u="none" strike="noStrike" dirty="0">
                          <a:effectLst/>
                        </a:rPr>
                        <a:t>Пенсионное обеспечение</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13 145 ,00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13 071,09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99,44</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90464701"/>
                  </a:ext>
                </a:extLst>
              </a:tr>
              <a:tr h="205258">
                <a:tc>
                  <a:txBody>
                    <a:bodyPr/>
                    <a:lstStyle/>
                    <a:p>
                      <a:pPr lvl="1" algn="l" fontAlgn="ctr"/>
                      <a:r>
                        <a:rPr lang="ru-RU" sz="1200" u="none" strike="noStrike" baseline="0" dirty="0">
                          <a:effectLst/>
                        </a:rPr>
                        <a:t>  </a:t>
                      </a:r>
                      <a:r>
                        <a:rPr lang="ru-RU" sz="1200" u="none" strike="noStrike" dirty="0">
                          <a:effectLst/>
                        </a:rPr>
                        <a:t>Социальное обеспечение населения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77 302,89</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73 166,62</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100,00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13412964"/>
                  </a:ext>
                </a:extLst>
              </a:tr>
              <a:tr h="205258">
                <a:tc>
                  <a:txBody>
                    <a:bodyPr/>
                    <a:lstStyle/>
                    <a:p>
                      <a:pPr lvl="1" algn="l" fontAlgn="ctr"/>
                      <a:r>
                        <a:rPr lang="ru-RU" sz="1200" u="none" strike="noStrike" baseline="0" dirty="0">
                          <a:effectLst/>
                        </a:rPr>
                        <a:t>  </a:t>
                      </a:r>
                      <a:r>
                        <a:rPr lang="ru-RU" sz="1200" u="none" strike="noStrike" dirty="0">
                          <a:effectLst/>
                        </a:rPr>
                        <a:t>Охрана семьи и детства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27 390,02</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27 387,38</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100,00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90807353"/>
                  </a:ext>
                </a:extLst>
              </a:tr>
              <a:tr h="205258">
                <a:tc>
                  <a:txBody>
                    <a:bodyPr/>
                    <a:lstStyle/>
                    <a:p>
                      <a:pPr lvl="1" algn="l" fontAlgn="ctr"/>
                      <a:r>
                        <a:rPr lang="ru-RU" sz="1200" u="none" strike="noStrike" baseline="0" dirty="0">
                          <a:effectLst/>
                        </a:rPr>
                        <a:t>  </a:t>
                      </a:r>
                      <a:r>
                        <a:rPr lang="ru-RU" sz="1200" u="none" strike="noStrike" dirty="0">
                          <a:effectLst/>
                        </a:rPr>
                        <a:t>Другие вопросы в области социальной политики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600,00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600,00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99,03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610352918"/>
                  </a:ext>
                </a:extLst>
              </a:tr>
              <a:tr h="205258">
                <a:tc>
                  <a:txBody>
                    <a:bodyPr/>
                    <a:lstStyle/>
                    <a:p>
                      <a:pPr lvl="1" algn="l" fontAlgn="ctr"/>
                      <a:r>
                        <a:rPr lang="ru-RU" sz="1200" u="none" strike="noStrike" baseline="0" dirty="0">
                          <a:effectLst/>
                        </a:rPr>
                        <a:t>  </a:t>
                      </a:r>
                      <a:r>
                        <a:rPr lang="ru-RU" sz="1200" u="none" strike="noStrike" dirty="0">
                          <a:effectLst/>
                        </a:rPr>
                        <a:t>Физическая культура и спорт</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149 590,61</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148 135,37</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99,57</a:t>
                      </a:r>
                    </a:p>
                  </a:txBody>
                  <a:tcPr marL="9525" marR="9525" marT="9525" marB="0" anchor="ctr"/>
                </a:tc>
                <a:extLst>
                  <a:ext uri="{0D108BD9-81ED-4DB2-BD59-A6C34878D82A}">
                    <a16:rowId xmlns:a16="http://schemas.microsoft.com/office/drawing/2014/main" val="2228183804"/>
                  </a:ext>
                </a:extLst>
              </a:tr>
              <a:tr h="223209">
                <a:tc>
                  <a:txBody>
                    <a:bodyPr/>
                    <a:lstStyle/>
                    <a:p>
                      <a:pPr lvl="1" algn="l" fontAlgn="ctr"/>
                      <a:r>
                        <a:rPr lang="ru-RU" sz="1200" u="none" strike="noStrike" baseline="0" dirty="0">
                          <a:effectLst/>
                        </a:rPr>
                        <a:t>  </a:t>
                      </a:r>
                      <a:r>
                        <a:rPr lang="ru-RU" sz="1200" u="none" strike="noStrike" dirty="0">
                          <a:effectLst/>
                        </a:rPr>
                        <a:t>Физическая культура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103 628,61</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103 186,26</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98,79</a:t>
                      </a:r>
                    </a:p>
                  </a:txBody>
                  <a:tcPr marL="9525" marR="9525" marT="9525" marB="0" anchor="ctr"/>
                </a:tc>
                <a:extLst>
                  <a:ext uri="{0D108BD9-81ED-4DB2-BD59-A6C34878D82A}">
                    <a16:rowId xmlns:a16="http://schemas.microsoft.com/office/drawing/2014/main" val="1319205684"/>
                  </a:ext>
                </a:extLst>
              </a:tr>
              <a:tr h="205258">
                <a:tc>
                  <a:txBody>
                    <a:bodyPr/>
                    <a:lstStyle/>
                    <a:p>
                      <a:pPr lvl="1" algn="l" fontAlgn="ctr"/>
                      <a:r>
                        <a:rPr lang="ru-RU" sz="1200" u="none" strike="noStrike" baseline="0" dirty="0">
                          <a:effectLst/>
                        </a:rPr>
                        <a:t>  </a:t>
                      </a:r>
                      <a:r>
                        <a:rPr lang="ru-RU" sz="1200" u="none" strike="noStrike" dirty="0">
                          <a:effectLst/>
                        </a:rPr>
                        <a:t>Массовый спорт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4 240,00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4 188,67</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97,70</a:t>
                      </a:r>
                    </a:p>
                  </a:txBody>
                  <a:tcPr marL="9525" marR="9525" marT="9525" marB="0" anchor="ctr"/>
                </a:tc>
                <a:extLst>
                  <a:ext uri="{0D108BD9-81ED-4DB2-BD59-A6C34878D82A}">
                    <a16:rowId xmlns:a16="http://schemas.microsoft.com/office/drawing/2014/main" val="2504207325"/>
                  </a:ext>
                </a:extLst>
              </a:tr>
              <a:tr h="205258">
                <a:tc>
                  <a:txBody>
                    <a:bodyPr/>
                    <a:lstStyle/>
                    <a:p>
                      <a:pPr lvl="1" algn="l" fontAlgn="ctr"/>
                      <a:r>
                        <a:rPr lang="ru-RU" sz="1200" u="none" strike="noStrike" baseline="0" dirty="0">
                          <a:effectLst/>
                        </a:rPr>
                        <a:t>  </a:t>
                      </a:r>
                      <a:r>
                        <a:rPr lang="ru-RU" sz="1200" u="none" strike="noStrike" dirty="0">
                          <a:effectLst/>
                        </a:rPr>
                        <a:t>Спорт высших достижений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41 722,00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40 760,43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200" b="1" dirty="0" smtClean="0">
                          <a:latin typeface="Times New Roman" panose="02020603050405020304" pitchFamily="18" charset="0"/>
                          <a:cs typeface="Times New Roman" panose="02020603050405020304" pitchFamily="18" charset="0"/>
                        </a:rPr>
                        <a:t>89,97</a:t>
                      </a:r>
                    </a:p>
                  </a:txBody>
                  <a:tcPr marL="9525" marR="9525" marT="9525" marB="0" anchor="ctr"/>
                </a:tc>
                <a:extLst>
                  <a:ext uri="{0D108BD9-81ED-4DB2-BD59-A6C34878D82A}">
                    <a16:rowId xmlns:a16="http://schemas.microsoft.com/office/drawing/2014/main" val="1850844105"/>
                  </a:ext>
                </a:extLst>
              </a:tr>
              <a:tr h="205258">
                <a:tc>
                  <a:txBody>
                    <a:bodyPr/>
                    <a:lstStyle/>
                    <a:p>
                      <a:pPr lvl="1" algn="l" fontAlgn="ctr"/>
                      <a:r>
                        <a:rPr lang="ru-RU" sz="1200" u="none" strike="noStrike" baseline="0" dirty="0">
                          <a:effectLst/>
                        </a:rPr>
                        <a:t>  </a:t>
                      </a:r>
                      <a:r>
                        <a:rPr lang="ru-RU" sz="1200" u="none" strike="noStrike" dirty="0">
                          <a:effectLst/>
                        </a:rPr>
                        <a:t>Средства массовой информации</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28 021,43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25 211,43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98,65</a:t>
                      </a:r>
                    </a:p>
                  </a:txBody>
                  <a:tcPr marL="9525" marR="9525" marT="9525" marB="0" anchor="ctr"/>
                </a:tc>
                <a:extLst>
                  <a:ext uri="{0D108BD9-81ED-4DB2-BD59-A6C34878D82A}">
                    <a16:rowId xmlns:a16="http://schemas.microsoft.com/office/drawing/2014/main" val="878261129"/>
                  </a:ext>
                </a:extLst>
              </a:tr>
              <a:tr h="205258">
                <a:tc>
                  <a:txBody>
                    <a:bodyPr/>
                    <a:lstStyle/>
                    <a:p>
                      <a:pPr lvl="1" algn="l" fontAlgn="ctr"/>
                      <a:r>
                        <a:rPr lang="ru-RU" sz="1200" u="none" strike="noStrike" baseline="0" dirty="0">
                          <a:effectLst/>
                        </a:rPr>
                        <a:t>  </a:t>
                      </a:r>
                      <a:r>
                        <a:rPr lang="ru-RU" sz="1200" u="none" strike="noStrike" dirty="0">
                          <a:effectLst/>
                        </a:rPr>
                        <a:t>Периодическая печать и издательства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11 961,43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11 799,43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98,65</a:t>
                      </a:r>
                    </a:p>
                  </a:txBody>
                  <a:tcPr marL="9525" marR="9525" marT="9525" marB="0" anchor="ctr"/>
                </a:tc>
                <a:extLst>
                  <a:ext uri="{0D108BD9-81ED-4DB2-BD59-A6C34878D82A}">
                    <a16:rowId xmlns:a16="http://schemas.microsoft.com/office/drawing/2014/main" val="1954482098"/>
                  </a:ext>
                </a:extLst>
              </a:tr>
              <a:tr h="205258">
                <a:tc>
                  <a:txBody>
                    <a:bodyPr/>
                    <a:lstStyle/>
                    <a:p>
                      <a:pPr lvl="1" algn="l" fontAlgn="ctr"/>
                      <a:r>
                        <a:rPr lang="ru-RU" sz="1200" u="none" strike="noStrike" baseline="0" dirty="0">
                          <a:effectLst/>
                        </a:rPr>
                        <a:t>  </a:t>
                      </a:r>
                      <a:r>
                        <a:rPr lang="ru-RU" sz="1200" u="none" strike="noStrike" dirty="0">
                          <a:effectLst/>
                        </a:rPr>
                        <a:t>Другие вопросы в области средств массовой информации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12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fontAlgn="ctr"/>
                      <a:r>
                        <a:rPr lang="ru-RU" sz="1200" u="none" strike="noStrike" dirty="0">
                          <a:effectLst/>
                        </a:rPr>
                        <a:t>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a:txBody>
                    <a:bodyPr/>
                    <a:lstStyle/>
                    <a:p>
                      <a:pPr algn="ctr"/>
                      <a:r>
                        <a:rPr lang="ru-RU" sz="1200" b="1" dirty="0" smtClean="0">
                          <a:latin typeface="Times New Roman" panose="02020603050405020304" pitchFamily="18" charset="0"/>
                          <a:cs typeface="Times New Roman" panose="02020603050405020304" pitchFamily="18" charset="0"/>
                        </a:rPr>
                        <a:t>16 060,00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13 412,00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83,51</a:t>
                      </a:r>
                    </a:p>
                  </a:txBody>
                  <a:tcPr marL="9525" marR="9525" marT="9525" marB="0" anchor="ctr"/>
                </a:tc>
                <a:extLst>
                  <a:ext uri="{0D108BD9-81ED-4DB2-BD59-A6C34878D82A}">
                    <a16:rowId xmlns:a16="http://schemas.microsoft.com/office/drawing/2014/main" val="861233420"/>
                  </a:ext>
                </a:extLst>
              </a:tr>
              <a:tr h="422817">
                <a:tc gridSpan="3">
                  <a:txBody>
                    <a:bodyPr/>
                    <a:lstStyle/>
                    <a:p>
                      <a:pPr algn="l" fontAlgn="ctr"/>
                      <a:r>
                        <a:rPr lang="ru-RU" sz="1200" u="none" strike="noStrike" baseline="0" dirty="0">
                          <a:effectLst/>
                        </a:rPr>
                        <a:t>   </a:t>
                      </a:r>
                      <a:r>
                        <a:rPr lang="ru-RU" sz="1200" u="none" strike="noStrike" dirty="0">
                          <a:effectLst/>
                        </a:rPr>
                        <a:t>Итого</a:t>
                      </a:r>
                      <a:r>
                        <a:rPr lang="ru-RU" sz="1200" u="none" strike="noStrike" baseline="0" dirty="0">
                          <a:effectLst/>
                        </a:rPr>
                        <a:t>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35" marR="1435" marT="1435" marB="0" anchor="ctr"/>
                </a:tc>
                <a:tc hMerge="1">
                  <a:txBody>
                    <a:bodyPr/>
                    <a:lstStyle/>
                    <a:p>
                      <a:endParaRPr lang="ru-RU"/>
                    </a:p>
                  </a:txBody>
                  <a:tcPr/>
                </a:tc>
                <a:tc hMerge="1">
                  <a:txBody>
                    <a:bodyPr/>
                    <a:lstStyle/>
                    <a:p>
                      <a:endParaRPr lang="ru-RU"/>
                    </a:p>
                  </a:txBody>
                  <a:tcPr/>
                </a:tc>
                <a:tc>
                  <a:txBody>
                    <a:bodyPr/>
                    <a:lstStyle/>
                    <a:p>
                      <a:pPr algn="ctr"/>
                      <a:r>
                        <a:rPr lang="ru-RU" sz="1200" b="1" dirty="0" smtClean="0">
                          <a:latin typeface="Times New Roman" panose="02020603050405020304" pitchFamily="18" charset="0"/>
                          <a:cs typeface="Times New Roman" panose="02020603050405020304" pitchFamily="18" charset="0"/>
                        </a:rPr>
                        <a:t>5 774 864,63</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5 175 262,10</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89,62</a:t>
                      </a:r>
                      <a:endParaRPr lang="ru-RU" sz="12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04473402"/>
                  </a:ext>
                </a:extLst>
              </a:tr>
            </a:tbl>
          </a:graphicData>
        </a:graphic>
      </p:graphicFrame>
    </p:spTree>
    <p:extLst>
      <p:ext uri="{BB962C8B-B14F-4D97-AF65-F5344CB8AC3E}">
        <p14:creationId xmlns:p14="http://schemas.microsoft.com/office/powerpoint/2010/main" val="6890920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0"/>
            <a:ext cx="12192000" cy="143885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630"/>
              </a:spcAft>
            </a:pPr>
            <a:r>
              <a:rPr lang="ru" sz="26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расходах бюджета Талдомского городского округа за </a:t>
            </a:r>
            <a:r>
              <a:rPr lang="ru" sz="26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6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a:p>
            <a:pPr algn="r">
              <a:spcAft>
                <a:spcPts val="630"/>
              </a:spcAft>
            </a:pPr>
            <a:r>
              <a:rPr lang="ru" sz="1050" dirty="0">
                <a:effectLst>
                  <a:glow rad="127000">
                    <a:schemeClr val="bg1"/>
                  </a:glow>
                </a:effectLst>
                <a:latin typeface="Times New Roman"/>
              </a:rPr>
              <a:t>                                                                                                                                                                                                                                 (</a:t>
            </a:r>
            <a:r>
              <a:rPr lang="ru-RU" sz="1050" dirty="0">
                <a:effectLst>
                  <a:glow rad="127000">
                    <a:schemeClr val="bg1"/>
                  </a:glow>
                </a:effectLst>
                <a:latin typeface="Times New Roman"/>
              </a:rPr>
              <a:t>доля расходов </a:t>
            </a:r>
            <a:r>
              <a:rPr lang="ru" sz="1050" dirty="0">
                <a:effectLst>
                  <a:glow rad="127000">
                    <a:schemeClr val="bg1"/>
                  </a:glow>
                </a:effectLst>
                <a:latin typeface="Times New Roman"/>
              </a:rPr>
              <a:t>в общей структуре  расходов,в %)</a:t>
            </a:r>
          </a:p>
          <a:p>
            <a:pPr algn="ctr">
              <a:spcAft>
                <a:spcPts val="630"/>
              </a:spcAft>
            </a:pPr>
            <a:endParaRPr lang="ru" sz="2400" b="1" dirty="0">
              <a:effectLst>
                <a:glow rad="127000">
                  <a:schemeClr val="bg1"/>
                </a:glow>
              </a:effectLst>
              <a:latin typeface="Times New Roman"/>
            </a:endParaRPr>
          </a:p>
          <a:p>
            <a:pPr algn="ctr">
              <a:spcAft>
                <a:spcPts val="630"/>
              </a:spcAft>
            </a:pPr>
            <a:endParaRPr lang="ru" sz="1200" b="1" dirty="0">
              <a:effectLst>
                <a:glow rad="127000">
                  <a:schemeClr val="bg1"/>
                </a:glow>
              </a:effectLst>
              <a:latin typeface="Times New Roman"/>
            </a:endParaRPr>
          </a:p>
        </p:txBody>
      </p:sp>
      <p:graphicFrame>
        <p:nvGraphicFramePr>
          <p:cNvPr id="6" name="Диаграмма 5"/>
          <p:cNvGraphicFramePr/>
          <p:nvPr>
            <p:extLst>
              <p:ext uri="{D42A27DB-BD31-4B8C-83A1-F6EECF244321}">
                <p14:modId xmlns:p14="http://schemas.microsoft.com/office/powerpoint/2010/main" val="585794616"/>
              </p:ext>
            </p:extLst>
          </p:nvPr>
        </p:nvGraphicFramePr>
        <p:xfrm>
          <a:off x="0" y="914400"/>
          <a:ext cx="121920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73559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gradFill>
          <a:gsLst>
            <a:gs pos="10219">
              <a:srgbClr val="FDFFE7"/>
            </a:gs>
            <a:gs pos="47000">
              <a:srgbClr val="FDFFE7"/>
            </a:gs>
            <a:gs pos="71000">
              <a:schemeClr val="accent1">
                <a:lumMod val="20000"/>
                <a:lumOff val="8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1"/>
            <a:ext cx="12192000" cy="234597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t">
            <a:noAutofit/>
          </a:bodyPr>
          <a:lstStyle/>
          <a:p>
            <a:pPr algn="ctr">
              <a:lnSpc>
                <a:spcPct val="200000"/>
              </a:lnSpc>
              <a:spcAft>
                <a:spcPts val="630"/>
              </a:spcAft>
            </a:pPr>
            <a:r>
              <a:rPr lang="ru" sz="2600" b="1" dirty="0">
                <a:ln>
                  <a:solidFill>
                    <a:schemeClr val="accent2">
                      <a:lumMod val="50000"/>
                    </a:schemeClr>
                  </a:solidFill>
                </a:ln>
                <a:solidFill>
                  <a:schemeClr val="tx2">
                    <a:lumMod val="50000"/>
                  </a:schemeClr>
                </a:solidFill>
                <a:effectLst>
                  <a:glow rad="127000">
                    <a:schemeClr val="bg1"/>
                  </a:glow>
                </a:effectLst>
                <a:latin typeface="Times New Roman"/>
              </a:rPr>
              <a:t>Сведения о фактическом расходовании средств резервного фонда администрации Талдомского городского округа за </a:t>
            </a:r>
            <a:r>
              <a:rPr lang="ru" sz="2600" b="1" dirty="0" smtClean="0">
                <a:ln>
                  <a:solidFill>
                    <a:schemeClr val="accent2">
                      <a:lumMod val="50000"/>
                    </a:schemeClr>
                  </a:solidFill>
                </a:ln>
                <a:solidFill>
                  <a:schemeClr val="tx2">
                    <a:lumMod val="50000"/>
                  </a:schemeClr>
                </a:solidFill>
                <a:effectLst>
                  <a:glow rad="127000">
                    <a:schemeClr val="bg1"/>
                  </a:glow>
                </a:effectLst>
                <a:latin typeface="Times New Roman"/>
              </a:rPr>
              <a:t>2025 </a:t>
            </a:r>
            <a:r>
              <a:rPr lang="ru" sz="2600" b="1" dirty="0">
                <a:ln>
                  <a:solidFill>
                    <a:schemeClr val="accent2">
                      <a:lumMod val="50000"/>
                    </a:schemeClr>
                  </a:solidFill>
                </a:ln>
                <a:solidFill>
                  <a:schemeClr val="tx2">
                    <a:lumMod val="50000"/>
                  </a:schemeClr>
                </a:solidFill>
                <a:effectLst>
                  <a:glow rad="127000">
                    <a:schemeClr val="bg1"/>
                  </a:glow>
                </a:effectLst>
                <a:latin typeface="Times New Roman"/>
              </a:rPr>
              <a:t>год</a:t>
            </a:r>
          </a:p>
        </p:txBody>
      </p:sp>
      <p:sp>
        <p:nvSpPr>
          <p:cNvPr id="5" name="Прямоугольник 4"/>
          <p:cNvSpPr/>
          <p:nvPr/>
        </p:nvSpPr>
        <p:spPr>
          <a:xfrm rot="10800000" flipV="1">
            <a:off x="9595196" y="1460514"/>
            <a:ext cx="1363352" cy="576592"/>
          </a:xfrm>
          <a:prstGeom prst="rect">
            <a:avLst/>
          </a:prstGeom>
          <a:noFill/>
        </p:spPr>
        <p:txBody>
          <a:bodyPr wrap="none" lIns="0" tIns="0" rIns="0" bIns="0">
            <a:noAutofit/>
          </a:bodyPr>
          <a:lstStyle/>
          <a:p>
            <a:pPr algn="r"/>
            <a:r>
              <a:rPr lang="ru" sz="1200" dirty="0">
                <a:latin typeface="Times New Roman"/>
              </a:rPr>
              <a:t>(тыс. руб.)</a:t>
            </a:r>
          </a:p>
        </p:txBody>
      </p:sp>
      <p:graphicFrame>
        <p:nvGraphicFramePr>
          <p:cNvPr id="6" name="Таблица 5"/>
          <p:cNvGraphicFramePr>
            <a:graphicFrameLocks noGrp="1"/>
          </p:cNvGraphicFramePr>
          <p:nvPr>
            <p:extLst>
              <p:ext uri="{D42A27DB-BD31-4B8C-83A1-F6EECF244321}">
                <p14:modId xmlns:p14="http://schemas.microsoft.com/office/powerpoint/2010/main" val="2473111398"/>
              </p:ext>
            </p:extLst>
          </p:nvPr>
        </p:nvGraphicFramePr>
        <p:xfrm>
          <a:off x="0" y="1678192"/>
          <a:ext cx="12192000" cy="3006697"/>
        </p:xfrm>
        <a:graphic>
          <a:graphicData uri="http://schemas.openxmlformats.org/drawingml/2006/table">
            <a:tbl>
              <a:tblPr>
                <a:tableStyleId>{8A107856-5554-42FB-B03E-39F5DBC370BA}</a:tableStyleId>
              </a:tblPr>
              <a:tblGrid>
                <a:gridCol w="1179166">
                  <a:extLst>
                    <a:ext uri="{9D8B030D-6E8A-4147-A177-3AD203B41FA5}">
                      <a16:colId xmlns:a16="http://schemas.microsoft.com/office/drawing/2014/main" val="20000"/>
                    </a:ext>
                  </a:extLst>
                </a:gridCol>
                <a:gridCol w="8188500">
                  <a:extLst>
                    <a:ext uri="{9D8B030D-6E8A-4147-A177-3AD203B41FA5}">
                      <a16:colId xmlns:a16="http://schemas.microsoft.com/office/drawing/2014/main" val="20001"/>
                    </a:ext>
                  </a:extLst>
                </a:gridCol>
                <a:gridCol w="2824334">
                  <a:extLst>
                    <a:ext uri="{9D8B030D-6E8A-4147-A177-3AD203B41FA5}">
                      <a16:colId xmlns:a16="http://schemas.microsoft.com/office/drawing/2014/main" val="20002"/>
                    </a:ext>
                  </a:extLst>
                </a:gridCol>
              </a:tblGrid>
              <a:tr h="234410">
                <a:tc>
                  <a:txBody>
                    <a:bodyPr/>
                    <a:lstStyle/>
                    <a:p>
                      <a:pPr indent="0" algn="ctr"/>
                      <a:r>
                        <a:rPr lang="ru" sz="1200" dirty="0"/>
                        <a:t>№</a:t>
                      </a:r>
                      <a:endParaRPr lang="ru" sz="1200" b="1" dirty="0">
                        <a:latin typeface="Times New Roman"/>
                      </a:endParaRPr>
                    </a:p>
                  </a:txBody>
                  <a:tcPr marL="0" marR="0" marT="0" marB="0" anchor="ctr"/>
                </a:tc>
                <a:tc>
                  <a:txBody>
                    <a:bodyPr/>
                    <a:lstStyle/>
                    <a:p>
                      <a:pPr marL="114300" indent="0" algn="ctr"/>
                      <a:r>
                        <a:rPr lang="ru" sz="1200" dirty="0"/>
                        <a:t>Направление средств</a:t>
                      </a:r>
                      <a:endParaRPr lang="ru" sz="1200" b="1" dirty="0">
                        <a:latin typeface="Times New Roman"/>
                      </a:endParaRPr>
                    </a:p>
                  </a:txBody>
                  <a:tcPr marL="0" marR="0" marT="0" marB="0" anchor="ctr"/>
                </a:tc>
                <a:tc>
                  <a:txBody>
                    <a:bodyPr/>
                    <a:lstStyle/>
                    <a:p>
                      <a:pPr indent="0" algn="ctr"/>
                      <a:r>
                        <a:rPr lang="ru" sz="1200" dirty="0"/>
                        <a:t>Сумма</a:t>
                      </a:r>
                      <a:endParaRPr lang="ru" sz="1200" b="1" dirty="0">
                        <a:latin typeface="Times New Roman"/>
                      </a:endParaRPr>
                    </a:p>
                  </a:txBody>
                  <a:tcPr marL="0" marR="0" marT="0" marB="0" anchor="ctr"/>
                </a:tc>
                <a:extLst>
                  <a:ext uri="{0D108BD9-81ED-4DB2-BD59-A6C34878D82A}">
                    <a16:rowId xmlns:a16="http://schemas.microsoft.com/office/drawing/2014/main" val="10000"/>
                  </a:ext>
                </a:extLst>
              </a:tr>
              <a:tr h="2069056">
                <a:tc>
                  <a:txBody>
                    <a:bodyPr/>
                    <a:lstStyle/>
                    <a:p>
                      <a:pPr indent="0" algn="ctr"/>
                      <a:r>
                        <a:rPr lang="ru" sz="1400" dirty="0"/>
                        <a:t>1</a:t>
                      </a:r>
                      <a:endParaRPr lang="ru" sz="1400" b="0" dirty="0">
                        <a:latin typeface="Times New Roman"/>
                      </a:endParaRPr>
                    </a:p>
                  </a:txBody>
                  <a:tcPr marL="0" marR="0" marT="0" marB="0"/>
                </a:tc>
                <a:tc>
                  <a:txBody>
                    <a:bodyPr/>
                    <a:lstStyle/>
                    <a:p>
                      <a:pPr indent="0" algn="l"/>
                      <a:r>
                        <a:rPr lang="ru" sz="1400" b="0" baseline="0" dirty="0" smtClean="0">
                          <a:solidFill>
                            <a:schemeClr val="tx1"/>
                          </a:solidFill>
                          <a:latin typeface="+mn-lt"/>
                        </a:rPr>
                        <a:t>    </a:t>
                      </a:r>
                    </a:p>
                    <a:p>
                      <a:pPr indent="0" algn="l"/>
                      <a:endParaRPr lang="ru" sz="1400" b="0" baseline="0" dirty="0" smtClean="0">
                        <a:solidFill>
                          <a:schemeClr val="tx1"/>
                        </a:solidFill>
                        <a:latin typeface="+mn-lt"/>
                      </a:endParaRPr>
                    </a:p>
                    <a:p>
                      <a:pPr indent="0" algn="l"/>
                      <a:r>
                        <a:rPr lang="ru" sz="1400" b="0" baseline="0" dirty="0" smtClean="0">
                          <a:solidFill>
                            <a:schemeClr val="tx1"/>
                          </a:solidFill>
                          <a:latin typeface="+mn-lt"/>
                        </a:rPr>
                        <a:t>   - социальные выплаты гражданам село Ново-никольское (2 чел.), в связи с пожаром</a:t>
                      </a:r>
                    </a:p>
                    <a:p>
                      <a:pPr indent="0" algn="l"/>
                      <a:r>
                        <a:rPr lang="ru" sz="1400" b="0" baseline="0" dirty="0" smtClean="0">
                          <a:solidFill>
                            <a:schemeClr val="tx1"/>
                          </a:solidFill>
                          <a:latin typeface="+mn-lt"/>
                        </a:rPr>
                        <a:t>   </a:t>
                      </a:r>
                    </a:p>
                    <a:p>
                      <a:pPr indent="0" algn="l"/>
                      <a:endParaRPr lang="ru" sz="1400" b="0" baseline="0" dirty="0" smtClean="0">
                        <a:solidFill>
                          <a:schemeClr val="tx1"/>
                        </a:solidFill>
                        <a:latin typeface="+mn-lt"/>
                      </a:endParaRPr>
                    </a:p>
                    <a:p>
                      <a:pPr indent="0" algn="l"/>
                      <a:r>
                        <a:rPr lang="ru" sz="1400" b="0" baseline="0" dirty="0" smtClean="0">
                          <a:solidFill>
                            <a:schemeClr val="tx1"/>
                          </a:solidFill>
                          <a:latin typeface="+mn-lt"/>
                        </a:rPr>
                        <a:t>     - оказание материальной помощи родственникам погибших и участникам СВО </a:t>
                      </a:r>
                    </a:p>
                    <a:p>
                      <a:pPr indent="0" algn="l"/>
                      <a:endParaRPr lang="ru" sz="1400" b="0" baseline="0" dirty="0">
                        <a:solidFill>
                          <a:schemeClr val="tx1"/>
                        </a:solidFill>
                        <a:latin typeface="+mn-lt"/>
                      </a:endParaRPr>
                    </a:p>
                  </a:txBody>
                  <a:tcPr marL="0" marR="0" marT="0" marB="0"/>
                </a:tc>
                <a:tc>
                  <a:txBody>
                    <a:bodyPr/>
                    <a:lstStyle/>
                    <a:p>
                      <a:pPr indent="0" algn="ctr"/>
                      <a:endParaRPr lang="ru" sz="1400" dirty="0">
                        <a:latin typeface="+mn-lt"/>
                      </a:endParaRPr>
                    </a:p>
                    <a:p>
                      <a:pPr indent="0" algn="ctr"/>
                      <a:endParaRPr lang="ru" sz="1400" dirty="0" smtClean="0">
                        <a:latin typeface="+mn-lt"/>
                      </a:endParaRPr>
                    </a:p>
                    <a:p>
                      <a:pPr indent="0" algn="ctr"/>
                      <a:r>
                        <a:rPr lang="ru" sz="1400" dirty="0" smtClean="0">
                          <a:latin typeface="+mn-lt"/>
                        </a:rPr>
                        <a:t>20,0</a:t>
                      </a:r>
                    </a:p>
                    <a:p>
                      <a:pPr indent="0" algn="ctr"/>
                      <a:endParaRPr lang="ru" sz="1400" dirty="0" smtClean="0">
                        <a:latin typeface="+mn-lt"/>
                      </a:endParaRPr>
                    </a:p>
                    <a:p>
                      <a:pPr indent="0" algn="ctr"/>
                      <a:endParaRPr lang="ru" sz="1400" dirty="0" smtClean="0">
                        <a:latin typeface="+mn-lt"/>
                      </a:endParaRPr>
                    </a:p>
                    <a:p>
                      <a:pPr indent="0" algn="ctr"/>
                      <a:r>
                        <a:rPr lang="ru" sz="1400" dirty="0" smtClean="0">
                          <a:latin typeface="+mn-lt"/>
                        </a:rPr>
                        <a:t>1 345,6</a:t>
                      </a:r>
                      <a:endParaRPr lang="ru" sz="1400" dirty="0">
                        <a:latin typeface="+mn-lt"/>
                      </a:endParaRPr>
                    </a:p>
                  </a:txBody>
                  <a:tcPr marL="0" marR="0" marT="0" marB="0"/>
                </a:tc>
                <a:extLst>
                  <a:ext uri="{0D108BD9-81ED-4DB2-BD59-A6C34878D82A}">
                    <a16:rowId xmlns:a16="http://schemas.microsoft.com/office/drawing/2014/main" val="10001"/>
                  </a:ext>
                </a:extLst>
              </a:tr>
              <a:tr h="468821">
                <a:tc>
                  <a:txBody>
                    <a:bodyPr/>
                    <a:lstStyle/>
                    <a:p>
                      <a:pPr indent="0" algn="ctr"/>
                      <a:r>
                        <a:rPr lang="ru" sz="1400" dirty="0"/>
                        <a:t>2</a:t>
                      </a:r>
                      <a:endParaRPr lang="ru" sz="1400" b="0" dirty="0">
                        <a:latin typeface="Times New Roman"/>
                      </a:endParaRPr>
                    </a:p>
                  </a:txBody>
                  <a:tcPr marL="0" marR="0" marT="0" marB="0"/>
                </a:tc>
                <a:tc>
                  <a:txBody>
                    <a:bodyPr/>
                    <a:lstStyle/>
                    <a:p>
                      <a:pPr indent="0" algn="l"/>
                      <a:r>
                        <a:rPr lang="ru" sz="1400" b="0" i="1" baseline="0" dirty="0" smtClean="0">
                          <a:solidFill>
                            <a:schemeClr val="tx1"/>
                          </a:solidFill>
                          <a:latin typeface="+mn-lt"/>
                        </a:rPr>
                        <a:t>  </a:t>
                      </a:r>
                      <a:r>
                        <a:rPr lang="ru" sz="1400" b="0" i="0" baseline="0" dirty="0" smtClean="0">
                          <a:solidFill>
                            <a:schemeClr val="tx1"/>
                          </a:solidFill>
                          <a:latin typeface="+mn-lt"/>
                        </a:rPr>
                        <a:t>Закупка имущества и оборудования для осуществления мероприятий по ликвидации последствий аварий</a:t>
                      </a:r>
                      <a:endParaRPr lang="ru" sz="1400" b="0" i="0" baseline="0" dirty="0">
                        <a:solidFill>
                          <a:schemeClr val="tx1"/>
                        </a:solidFill>
                        <a:latin typeface="+mn-lt"/>
                      </a:endParaRPr>
                    </a:p>
                  </a:txBody>
                  <a:tcPr marL="0" marR="0" marT="0" marB="0" anchor="ctr"/>
                </a:tc>
                <a:tc>
                  <a:txBody>
                    <a:bodyPr/>
                    <a:lstStyle/>
                    <a:p>
                      <a:pPr indent="0" algn="ctr"/>
                      <a:r>
                        <a:rPr lang="ru" sz="1400" b="0" dirty="0" smtClean="0">
                          <a:solidFill>
                            <a:schemeClr val="tx1"/>
                          </a:solidFill>
                          <a:latin typeface="+mn-lt"/>
                        </a:rPr>
                        <a:t>274,5</a:t>
                      </a:r>
                      <a:endParaRPr lang="ru" sz="1400" b="0" dirty="0">
                        <a:solidFill>
                          <a:schemeClr val="tx1"/>
                        </a:solidFill>
                        <a:latin typeface="+mn-lt"/>
                      </a:endParaRPr>
                    </a:p>
                  </a:txBody>
                  <a:tcPr marL="0" marR="0" marT="0" marB="0" anchor="ctr"/>
                </a:tc>
                <a:extLst>
                  <a:ext uri="{0D108BD9-81ED-4DB2-BD59-A6C34878D82A}">
                    <a16:rowId xmlns:a16="http://schemas.microsoft.com/office/drawing/2014/main" val="3119562923"/>
                  </a:ext>
                </a:extLst>
              </a:tr>
              <a:tr h="234410">
                <a:tc gridSpan="2">
                  <a:txBody>
                    <a:bodyPr/>
                    <a:lstStyle/>
                    <a:p>
                      <a:pPr indent="0" algn="l"/>
                      <a:r>
                        <a:rPr lang="ru" sz="1400" dirty="0"/>
                        <a:t>                                   Всего расходов</a:t>
                      </a:r>
                      <a:endParaRPr lang="ru" sz="1400" b="1" dirty="0">
                        <a:latin typeface="Times New Roman"/>
                      </a:endParaRPr>
                    </a:p>
                  </a:txBody>
                  <a:tcPr marL="0" marR="0" marT="0" marB="0" anchor="ctr"/>
                </a:tc>
                <a:tc hMerge="1">
                  <a:txBody>
                    <a:bodyPr/>
                    <a:lstStyle/>
                    <a:p>
                      <a:pPr indent="0" algn="ctr"/>
                      <a:endParaRPr lang="ru" sz="1100" b="1" dirty="0">
                        <a:latin typeface="Times New Roman"/>
                      </a:endParaRPr>
                    </a:p>
                  </a:txBody>
                  <a:tcPr marL="0" marR="0" marT="0" marB="0" anchor="ctr"/>
                </a:tc>
                <a:tc>
                  <a:txBody>
                    <a:bodyPr/>
                    <a:lstStyle/>
                    <a:p>
                      <a:pPr indent="0" algn="ctr"/>
                      <a:r>
                        <a:rPr lang="ru" sz="1400" b="1" dirty="0" smtClean="0">
                          <a:latin typeface="Times New Roman"/>
                        </a:rPr>
                        <a:t>1 640,1</a:t>
                      </a:r>
                      <a:endParaRPr lang="ru" sz="1400" b="1" dirty="0">
                        <a:latin typeface="Times New Roman"/>
                      </a:endParaRPr>
                    </a:p>
                  </a:txBody>
                  <a:tcPr marL="0" marR="0" marT="0" marB="0" anchor="ctr"/>
                </a:tc>
                <a:extLst>
                  <a:ext uri="{0D108BD9-81ED-4DB2-BD59-A6C34878D82A}">
                    <a16:rowId xmlns:a16="http://schemas.microsoft.com/office/drawing/2014/main" val="10002"/>
                  </a:ext>
                </a:extLst>
              </a:tr>
            </a:tbl>
          </a:graphicData>
        </a:graphic>
      </p:graphicFrame>
      <p:pic>
        <p:nvPicPr>
          <p:cNvPr id="2" name="Рисунок 1"/>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49702" y="4696178"/>
            <a:ext cx="5842298" cy="2161822"/>
          </a:xfrm>
          <a:prstGeom prst="rect">
            <a:avLst/>
          </a:prstGeom>
          <a:solidFill>
            <a:srgbClr val="FDFFE7"/>
          </a:solidFill>
        </p:spPr>
      </p:pic>
      <p:sp>
        <p:nvSpPr>
          <p:cNvPr id="8" name="AutoShape 2" descr="C:\Users\User\Desktop\i.webp"/>
          <p:cNvSpPr>
            <a:spLocks noChangeAspect="1" noChangeArrowheads="1"/>
          </p:cNvSpPr>
          <p:nvPr/>
        </p:nvSpPr>
        <p:spPr bwMode="auto">
          <a:xfrm>
            <a:off x="1298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0" y="4684889"/>
            <a:ext cx="6306671" cy="2173111"/>
          </a:xfrm>
          <a:prstGeom prst="rect">
            <a:avLst/>
          </a:prstGeom>
        </p:spPr>
      </p:pic>
    </p:spTree>
    <p:extLst>
      <p:ext uri="{BB962C8B-B14F-4D97-AF65-F5344CB8AC3E}">
        <p14:creationId xmlns:p14="http://schemas.microsoft.com/office/powerpoint/2010/main" val="29291201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 y="0"/>
            <a:ext cx="12191999" cy="172164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600" b="1" dirty="0">
                <a:ln>
                  <a:solidFill>
                    <a:schemeClr val="accent2">
                      <a:lumMod val="50000"/>
                    </a:schemeClr>
                  </a:solidFill>
                </a:ln>
                <a:solidFill>
                  <a:schemeClr val="accent2">
                    <a:lumMod val="75000"/>
                  </a:schemeClr>
                </a:solidFill>
                <a:effectLst>
                  <a:glow rad="127000">
                    <a:schemeClr val="bg1"/>
                  </a:glow>
                </a:effectLst>
                <a:latin typeface="Times New Roman"/>
              </a:rPr>
              <a:t>Сведения о фактическом расходовании средств дорожного </a:t>
            </a:r>
            <a:r>
              <a:rPr lang="ru" sz="2600" b="1" dirty="0" smtClean="0">
                <a:ln>
                  <a:solidFill>
                    <a:schemeClr val="accent2">
                      <a:lumMod val="50000"/>
                    </a:schemeClr>
                  </a:solidFill>
                </a:ln>
                <a:solidFill>
                  <a:schemeClr val="accent2">
                    <a:lumMod val="75000"/>
                  </a:schemeClr>
                </a:solidFill>
                <a:effectLst>
                  <a:glow rad="127000">
                    <a:schemeClr val="bg1"/>
                  </a:glow>
                </a:effectLst>
                <a:latin typeface="Times New Roman"/>
              </a:rPr>
              <a:t>хозяйства  </a:t>
            </a:r>
            <a:endParaRPr lang="ru" sz="2600" b="1" dirty="0">
              <a:ln>
                <a:solidFill>
                  <a:schemeClr val="accent2">
                    <a:lumMod val="50000"/>
                  </a:schemeClr>
                </a:solidFill>
              </a:ln>
              <a:solidFill>
                <a:schemeClr val="accent2">
                  <a:lumMod val="75000"/>
                </a:schemeClr>
              </a:solidFill>
              <a:effectLst>
                <a:glow rad="127000">
                  <a:schemeClr val="bg1"/>
                </a:glow>
              </a:effectLst>
              <a:latin typeface="Times New Roman"/>
            </a:endParaRPr>
          </a:p>
          <a:p>
            <a:pPr algn="ctr">
              <a:spcAft>
                <a:spcPts val="630"/>
              </a:spcAft>
            </a:pPr>
            <a:r>
              <a:rPr lang="ru" sz="2600" b="1" dirty="0">
                <a:ln>
                  <a:solidFill>
                    <a:schemeClr val="accent2">
                      <a:lumMod val="50000"/>
                    </a:schemeClr>
                  </a:solidFill>
                </a:ln>
                <a:solidFill>
                  <a:schemeClr val="accent2">
                    <a:lumMod val="75000"/>
                  </a:schemeClr>
                </a:solidFill>
                <a:effectLst>
                  <a:glow rad="127000">
                    <a:schemeClr val="bg1"/>
                  </a:glow>
                </a:effectLst>
                <a:latin typeface="Times New Roman"/>
              </a:rPr>
              <a:t>Талдомского городского округа за </a:t>
            </a:r>
            <a:r>
              <a:rPr lang="ru" sz="26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6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sp>
        <p:nvSpPr>
          <p:cNvPr id="5" name="Прямоугольник 4"/>
          <p:cNvSpPr/>
          <p:nvPr/>
        </p:nvSpPr>
        <p:spPr>
          <a:xfrm flipH="1">
            <a:off x="13150645" y="1370592"/>
            <a:ext cx="727588" cy="277905"/>
          </a:xfrm>
          <a:prstGeom prst="rect">
            <a:avLst/>
          </a:prstGeom>
          <a:noFill/>
        </p:spPr>
        <p:txBody>
          <a:bodyPr wrap="none" lIns="0" tIns="0" rIns="0" bIns="0">
            <a:noAutofit/>
          </a:bodyPr>
          <a:lstStyle/>
          <a:p>
            <a:endParaRPr lang="ru" sz="1200" dirty="0">
              <a:latin typeface="Times New Roman"/>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92211797"/>
              </p:ext>
            </p:extLst>
          </p:nvPr>
        </p:nvGraphicFramePr>
        <p:xfrm>
          <a:off x="0" y="1355464"/>
          <a:ext cx="7947378" cy="5875690"/>
        </p:xfrm>
        <a:graphic>
          <a:graphicData uri="http://schemas.openxmlformats.org/drawingml/2006/table">
            <a:tbl>
              <a:tblPr>
                <a:tableStyleId>{8A107856-5554-42FB-B03E-39F5DBC370BA}</a:tableStyleId>
              </a:tblPr>
              <a:tblGrid>
                <a:gridCol w="3961105">
                  <a:extLst>
                    <a:ext uri="{9D8B030D-6E8A-4147-A177-3AD203B41FA5}">
                      <a16:colId xmlns:a16="http://schemas.microsoft.com/office/drawing/2014/main" val="20000"/>
                    </a:ext>
                  </a:extLst>
                </a:gridCol>
                <a:gridCol w="1283520">
                  <a:extLst>
                    <a:ext uri="{9D8B030D-6E8A-4147-A177-3AD203B41FA5}">
                      <a16:colId xmlns:a16="http://schemas.microsoft.com/office/drawing/2014/main" val="20001"/>
                    </a:ext>
                  </a:extLst>
                </a:gridCol>
                <a:gridCol w="1256958">
                  <a:extLst>
                    <a:ext uri="{9D8B030D-6E8A-4147-A177-3AD203B41FA5}">
                      <a16:colId xmlns:a16="http://schemas.microsoft.com/office/drawing/2014/main" val="20002"/>
                    </a:ext>
                  </a:extLst>
                </a:gridCol>
                <a:gridCol w="1445795">
                  <a:extLst>
                    <a:ext uri="{9D8B030D-6E8A-4147-A177-3AD203B41FA5}">
                      <a16:colId xmlns:a16="http://schemas.microsoft.com/office/drawing/2014/main" val="986905971"/>
                    </a:ext>
                  </a:extLst>
                </a:gridCol>
              </a:tblGrid>
              <a:tr h="975134">
                <a:tc>
                  <a:txBody>
                    <a:bodyPr/>
                    <a:lstStyle/>
                    <a:p>
                      <a:pPr indent="0" algn="ctr"/>
                      <a:r>
                        <a:rPr lang="ru" sz="1200" dirty="0"/>
                        <a:t>Наименование  </a:t>
                      </a:r>
                      <a:endParaRPr lang="ru" sz="1200" b="1" dirty="0">
                        <a:latin typeface="Times New Roman"/>
                      </a:endParaRPr>
                    </a:p>
                  </a:txBody>
                  <a:tcPr marL="0" marR="0" marT="0" marB="0" anchor="ctr"/>
                </a:tc>
                <a:tc>
                  <a:txBody>
                    <a:bodyPr/>
                    <a:lstStyle/>
                    <a:p>
                      <a:pPr marL="114300" indent="0" algn="ctr"/>
                      <a:r>
                        <a:rPr lang="ru" sz="1200" dirty="0"/>
                        <a:t>План по решению </a:t>
                      </a:r>
                    </a:p>
                    <a:p>
                      <a:pPr marL="114300" indent="0" algn="ctr"/>
                      <a:r>
                        <a:rPr lang="ru" sz="1200" dirty="0"/>
                        <a:t>о бюджете, уточненный</a:t>
                      </a:r>
                    </a:p>
                    <a:p>
                      <a:pPr marL="114300" indent="0" algn="ctr"/>
                      <a:r>
                        <a:rPr lang="ru-RU" sz="1200" dirty="0"/>
                        <a:t>(т</a:t>
                      </a:r>
                      <a:r>
                        <a:rPr lang="ru" sz="1200" dirty="0"/>
                        <a:t>ыс. руб.)</a:t>
                      </a:r>
                      <a:endParaRPr lang="ru" sz="1200" b="1" dirty="0">
                        <a:latin typeface="Times New Roman"/>
                      </a:endParaRPr>
                    </a:p>
                  </a:txBody>
                  <a:tcPr marL="0" marR="0" marT="0" marB="0"/>
                </a:tc>
                <a:tc>
                  <a:txBody>
                    <a:bodyPr/>
                    <a:lstStyle/>
                    <a:p>
                      <a:pPr indent="0" algn="ctr"/>
                      <a:r>
                        <a:rPr lang="ru" sz="1200" dirty="0"/>
                        <a:t>Фактическое исполнение</a:t>
                      </a:r>
                    </a:p>
                    <a:p>
                      <a:pPr indent="0" algn="ctr"/>
                      <a:r>
                        <a:rPr lang="ru" sz="1200" dirty="0"/>
                        <a:t>(тыс. </a:t>
                      </a:r>
                      <a:r>
                        <a:rPr lang="ru-RU" sz="1200" dirty="0"/>
                        <a:t>р</a:t>
                      </a:r>
                      <a:r>
                        <a:rPr lang="ru" sz="1200" dirty="0"/>
                        <a:t>уб.)</a:t>
                      </a:r>
                      <a:endParaRPr lang="ru" sz="1200" b="1" dirty="0">
                        <a:latin typeface="Times New Roman"/>
                      </a:endParaRPr>
                    </a:p>
                  </a:txBody>
                  <a:tcPr marL="0" marR="0" marT="0" marB="0"/>
                </a:tc>
                <a:tc>
                  <a:txBody>
                    <a:bodyPr/>
                    <a:lstStyle/>
                    <a:p>
                      <a:pPr indent="0" algn="ctr"/>
                      <a:r>
                        <a:rPr lang="ru" sz="1200" dirty="0"/>
                        <a:t>% исполнения уточненного плана</a:t>
                      </a:r>
                      <a:endParaRPr lang="ru" sz="1200" b="1" dirty="0">
                        <a:latin typeface="Times New Roman"/>
                      </a:endParaRPr>
                    </a:p>
                  </a:txBody>
                  <a:tcPr marL="0" marR="0" marT="0" marB="0"/>
                </a:tc>
                <a:extLst>
                  <a:ext uri="{0D108BD9-81ED-4DB2-BD59-A6C34878D82A}">
                    <a16:rowId xmlns:a16="http://schemas.microsoft.com/office/drawing/2014/main" val="10000"/>
                  </a:ext>
                </a:extLst>
              </a:tr>
              <a:tr h="413996">
                <a:tc>
                  <a:txBody>
                    <a:bodyPr/>
                    <a:lstStyle/>
                    <a:p>
                      <a:pPr indent="0" algn="ctr"/>
                      <a:r>
                        <a:rPr lang="ru" sz="1300" baseline="0" dirty="0"/>
                        <a:t>   </a:t>
                      </a:r>
                      <a:r>
                        <a:rPr lang="ru" sz="1300" dirty="0"/>
                        <a:t>Содержание автомобильный дорог</a:t>
                      </a:r>
                    </a:p>
                    <a:p>
                      <a:pPr indent="0" algn="ctr"/>
                      <a:r>
                        <a:rPr lang="ru" sz="1300" dirty="0"/>
                        <a:t> общего </a:t>
                      </a:r>
                      <a:r>
                        <a:rPr lang="ru" sz="1300" baseline="0" dirty="0"/>
                        <a:t>  </a:t>
                      </a:r>
                      <a:r>
                        <a:rPr lang="ru" sz="1300" dirty="0"/>
                        <a:t>пользования</a:t>
                      </a:r>
                      <a:endParaRPr lang="ru" sz="1300" b="0" dirty="0">
                        <a:latin typeface="Times New Roman"/>
                      </a:endParaRPr>
                    </a:p>
                  </a:txBody>
                  <a:tcPr marL="0" marR="0" marT="0" marB="0" anchor="ctr"/>
                </a:tc>
                <a:tc>
                  <a:txBody>
                    <a:bodyPr/>
                    <a:lstStyle/>
                    <a:p>
                      <a:pPr indent="0" algn="ctr"/>
                      <a:r>
                        <a:rPr lang="ru" sz="1300" b="0" dirty="0" smtClean="0">
                          <a:solidFill>
                            <a:schemeClr val="tx1"/>
                          </a:solidFill>
                          <a:latin typeface="Times New Roman"/>
                        </a:rPr>
                        <a:t>158 587,1</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136 632,1</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88,2</a:t>
                      </a:r>
                      <a:endParaRPr lang="ru" sz="1300" b="0" dirty="0">
                        <a:solidFill>
                          <a:schemeClr val="tx1"/>
                        </a:solidFill>
                        <a:latin typeface="Times New Roman"/>
                      </a:endParaRPr>
                    </a:p>
                  </a:txBody>
                  <a:tcPr marL="0" marR="0" marT="0" marB="0" anchor="ctr"/>
                </a:tc>
                <a:extLst>
                  <a:ext uri="{0D108BD9-81ED-4DB2-BD59-A6C34878D82A}">
                    <a16:rowId xmlns:a16="http://schemas.microsoft.com/office/drawing/2014/main" val="10001"/>
                  </a:ext>
                </a:extLst>
              </a:tr>
              <a:tr h="413996">
                <a:tc>
                  <a:txBody>
                    <a:bodyPr/>
                    <a:lstStyle/>
                    <a:p>
                      <a:pPr indent="0" algn="ctr"/>
                      <a:r>
                        <a:rPr lang="ru" sz="1300" baseline="0" dirty="0"/>
                        <a:t>   </a:t>
                      </a:r>
                      <a:r>
                        <a:rPr lang="ru" sz="1300" dirty="0"/>
                        <a:t>Ремонт автомобильных дорог </a:t>
                      </a:r>
                    </a:p>
                    <a:p>
                      <a:pPr indent="0" algn="ctr"/>
                      <a:r>
                        <a:rPr lang="ru" sz="1300" dirty="0"/>
                        <a:t>общего пользования</a:t>
                      </a:r>
                      <a:endParaRPr lang="ru" sz="1300" b="0" dirty="0">
                        <a:latin typeface="Times New Roman"/>
                      </a:endParaRPr>
                    </a:p>
                  </a:txBody>
                  <a:tcPr marL="0" marR="0" marT="0" marB="0" anchor="ctr"/>
                </a:tc>
                <a:tc>
                  <a:txBody>
                    <a:bodyPr/>
                    <a:lstStyle/>
                    <a:p>
                      <a:pPr indent="0" algn="ctr"/>
                      <a:r>
                        <a:rPr lang="ru" sz="1300" b="0" dirty="0" smtClean="0">
                          <a:solidFill>
                            <a:schemeClr val="tx1"/>
                          </a:solidFill>
                          <a:latin typeface="Times New Roman"/>
                        </a:rPr>
                        <a:t>238 669,0</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238 197,8</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99,8</a:t>
                      </a:r>
                      <a:endParaRPr lang="ru" sz="1300" b="0" dirty="0">
                        <a:solidFill>
                          <a:schemeClr val="tx1"/>
                        </a:solidFill>
                        <a:latin typeface="Times New Roman"/>
                      </a:endParaRPr>
                    </a:p>
                  </a:txBody>
                  <a:tcPr marL="0" marR="0" marT="0" marB="0" anchor="ctr"/>
                </a:tc>
                <a:extLst>
                  <a:ext uri="{0D108BD9-81ED-4DB2-BD59-A6C34878D82A}">
                    <a16:rowId xmlns:a16="http://schemas.microsoft.com/office/drawing/2014/main" val="2523503124"/>
                  </a:ext>
                </a:extLst>
              </a:tr>
              <a:tr h="413996">
                <a:tc>
                  <a:txBody>
                    <a:bodyPr/>
                    <a:lstStyle/>
                    <a:p>
                      <a:pPr indent="0" algn="ctr"/>
                      <a:r>
                        <a:rPr lang="ru" sz="1300" baseline="0" dirty="0"/>
                        <a:t>   </a:t>
                      </a:r>
                      <a:r>
                        <a:rPr lang="ru" sz="1300" dirty="0"/>
                        <a:t>Мероприятия по обеспечению безопасности дорожного</a:t>
                      </a:r>
                      <a:r>
                        <a:rPr lang="ru" sz="1300" baseline="0" dirty="0"/>
                        <a:t> движения</a:t>
                      </a:r>
                      <a:endParaRPr lang="ru" sz="1300" b="0" dirty="0">
                        <a:latin typeface="Times New Roman"/>
                      </a:endParaRPr>
                    </a:p>
                  </a:txBody>
                  <a:tcPr marL="0" marR="0" marT="0" marB="0" anchor="ctr"/>
                </a:tc>
                <a:tc>
                  <a:txBody>
                    <a:bodyPr/>
                    <a:lstStyle/>
                    <a:p>
                      <a:pPr indent="0" algn="ctr"/>
                      <a:r>
                        <a:rPr lang="ru" sz="1300" b="0" dirty="0" smtClean="0">
                          <a:solidFill>
                            <a:schemeClr val="tx1"/>
                          </a:solidFill>
                          <a:latin typeface="Times New Roman"/>
                        </a:rPr>
                        <a:t>10 788,4</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10 056,1</a:t>
                      </a:r>
                      <a:endParaRPr lang="ru" sz="1300" b="0" dirty="0">
                        <a:solidFill>
                          <a:schemeClr val="tx1"/>
                        </a:solidFill>
                        <a:latin typeface="Times New Roman"/>
                      </a:endParaRPr>
                    </a:p>
                  </a:txBody>
                  <a:tcPr marL="0" marR="0" marT="0" marB="0" anchor="ctr"/>
                </a:tc>
                <a:tc>
                  <a:txBody>
                    <a:bodyPr/>
                    <a:lstStyle/>
                    <a:p>
                      <a:pPr marL="0" indent="0" algn="ctr">
                        <a:buNone/>
                      </a:pPr>
                      <a:r>
                        <a:rPr lang="ru" sz="1300" b="0" dirty="0" smtClean="0">
                          <a:solidFill>
                            <a:schemeClr val="tx1"/>
                          </a:solidFill>
                          <a:latin typeface="Times New Roman"/>
                        </a:rPr>
                        <a:t>93,2</a:t>
                      </a:r>
                      <a:endParaRPr lang="ru" sz="1300" b="0" dirty="0">
                        <a:solidFill>
                          <a:schemeClr val="tx1"/>
                        </a:solidFill>
                        <a:latin typeface="Times New Roman"/>
                      </a:endParaRPr>
                    </a:p>
                  </a:txBody>
                  <a:tcPr marL="0" marR="0" marT="0" marB="0" anchor="ctr"/>
                </a:tc>
                <a:extLst>
                  <a:ext uri="{0D108BD9-81ED-4DB2-BD59-A6C34878D82A}">
                    <a16:rowId xmlns:a16="http://schemas.microsoft.com/office/drawing/2014/main" val="2972271085"/>
                  </a:ext>
                </a:extLst>
              </a:tr>
              <a:tr h="1083008">
                <a:tc>
                  <a:txBody>
                    <a:bodyPr/>
                    <a:lstStyle/>
                    <a:p>
                      <a:pPr indent="0" algn="ctr"/>
                      <a:r>
                        <a:rPr lang="ru" sz="1300" baseline="0" dirty="0"/>
                        <a:t>   </a:t>
                      </a:r>
                      <a:r>
                        <a:rPr lang="ru" sz="1300" dirty="0"/>
                        <a:t>Софинансирование работ по капитальному ремонту и ремонту автомобильных дорог общего пользования местного значения</a:t>
                      </a:r>
                    </a:p>
                    <a:p>
                      <a:pPr indent="0" algn="ctr"/>
                      <a:r>
                        <a:rPr lang="ru" sz="1300" dirty="0"/>
                        <a:t> (дороги и подъезды к</a:t>
                      </a:r>
                      <a:r>
                        <a:rPr lang="ru-RU" sz="1300" dirty="0"/>
                        <a:t>сельским </a:t>
                      </a:r>
                      <a:r>
                        <a:rPr lang="ru-RU" sz="1300"/>
                        <a:t>населенным пунктам</a:t>
                      </a:r>
                      <a:r>
                        <a:rPr lang="ru" sz="1300"/>
                        <a:t>)</a:t>
                      </a:r>
                      <a:endParaRPr lang="ru" sz="1300" b="0" dirty="0">
                        <a:latin typeface="Times New Roman"/>
                      </a:endParaRPr>
                    </a:p>
                  </a:txBody>
                  <a:tcPr marL="0" marR="0" marT="0" marB="0" anchor="ctr"/>
                </a:tc>
                <a:tc>
                  <a:txBody>
                    <a:bodyPr/>
                    <a:lstStyle/>
                    <a:p>
                      <a:pPr indent="0" algn="ctr"/>
                      <a:r>
                        <a:rPr lang="ru" sz="1300" b="0" dirty="0" smtClean="0">
                          <a:solidFill>
                            <a:schemeClr val="tx1"/>
                          </a:solidFill>
                          <a:latin typeface="Times New Roman"/>
                        </a:rPr>
                        <a:t>0</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0</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0</a:t>
                      </a:r>
                      <a:endParaRPr lang="ru" sz="1300" b="0" dirty="0">
                        <a:solidFill>
                          <a:schemeClr val="tx1"/>
                        </a:solidFill>
                        <a:latin typeface="Times New Roman"/>
                      </a:endParaRPr>
                    </a:p>
                  </a:txBody>
                  <a:tcPr marL="0" marR="0" marT="0" marB="0" anchor="ctr"/>
                </a:tc>
                <a:extLst>
                  <a:ext uri="{0D108BD9-81ED-4DB2-BD59-A6C34878D82A}">
                    <a16:rowId xmlns:a16="http://schemas.microsoft.com/office/drawing/2014/main" val="3824252182"/>
                  </a:ext>
                </a:extLst>
              </a:tr>
              <a:tr h="1401530">
                <a:tc>
                  <a:txBody>
                    <a:bodyPr/>
                    <a:lstStyle/>
                    <a:p>
                      <a:pPr indent="0" algn="ctr"/>
                      <a:r>
                        <a:rPr lang="ru" sz="1300" baseline="0" dirty="0"/>
                        <a:t>  </a:t>
                      </a:r>
                      <a:r>
                        <a:rPr lang="ru" sz="1300" dirty="0"/>
                        <a:t>Ремонт</a:t>
                      </a:r>
                      <a:r>
                        <a:rPr lang="ru" sz="1300" baseline="0" dirty="0"/>
                        <a:t> дворовых территорий (в части работ по ямочному ремонту асфальтного покрытия дворовых территорий, в том числе пешеходных дорожек, тротуаров, парковок, проездов, в т.ч. </a:t>
                      </a:r>
                      <a:r>
                        <a:rPr lang="ru-RU" sz="1300" baseline="0" dirty="0"/>
                        <a:t>п</a:t>
                      </a:r>
                      <a:r>
                        <a:rPr lang="ru" sz="1300" baseline="0" dirty="0"/>
                        <a:t>роездов на дворовые  территории, в том числе внутриквартальных проездов, нуждающихся в ямочном ремонте асфальтового покрытия дворовых территорий)</a:t>
                      </a:r>
                      <a:endParaRPr lang="ru" sz="1300" b="0" dirty="0">
                        <a:latin typeface="Times New Roman"/>
                      </a:endParaRPr>
                    </a:p>
                  </a:txBody>
                  <a:tcPr marL="0" marR="0" marT="0" marB="0" anchor="ctr"/>
                </a:tc>
                <a:tc>
                  <a:txBody>
                    <a:bodyPr/>
                    <a:lstStyle/>
                    <a:p>
                      <a:pPr indent="0" algn="ctr"/>
                      <a:r>
                        <a:rPr lang="ru" sz="1300" b="0" dirty="0" smtClean="0">
                          <a:solidFill>
                            <a:schemeClr val="tx1"/>
                          </a:solidFill>
                          <a:latin typeface="Times New Roman"/>
                        </a:rPr>
                        <a:t>14 490,9</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14 182,9</a:t>
                      </a:r>
                      <a:endParaRPr lang="ru" sz="1300" b="0" dirty="0">
                        <a:solidFill>
                          <a:schemeClr val="tx1"/>
                        </a:solidFill>
                        <a:latin typeface="Times New Roman"/>
                      </a:endParaRPr>
                    </a:p>
                  </a:txBody>
                  <a:tcPr marL="0" marR="0" marT="0" marB="0" anchor="ctr"/>
                </a:tc>
                <a:tc>
                  <a:txBody>
                    <a:bodyPr/>
                    <a:lstStyle/>
                    <a:p>
                      <a:pPr indent="0" algn="ctr"/>
                      <a:r>
                        <a:rPr lang="ru" sz="1300" b="0" dirty="0" smtClean="0">
                          <a:solidFill>
                            <a:schemeClr val="tx1"/>
                          </a:solidFill>
                          <a:latin typeface="Times New Roman"/>
                        </a:rPr>
                        <a:t>97,8</a:t>
                      </a:r>
                      <a:endParaRPr lang="ru" sz="1300" b="0" dirty="0">
                        <a:solidFill>
                          <a:schemeClr val="tx1"/>
                        </a:solidFill>
                        <a:latin typeface="Times New Roman"/>
                      </a:endParaRPr>
                    </a:p>
                  </a:txBody>
                  <a:tcPr marL="0" marR="0" marT="0" marB="0" anchor="ctr"/>
                </a:tc>
                <a:extLst>
                  <a:ext uri="{0D108BD9-81ED-4DB2-BD59-A6C34878D82A}">
                    <a16:rowId xmlns:a16="http://schemas.microsoft.com/office/drawing/2014/main" val="2978708222"/>
                  </a:ext>
                </a:extLst>
              </a:tr>
              <a:tr h="800874">
                <a:tc>
                  <a:txBody>
                    <a:bodyPr/>
                    <a:lstStyle/>
                    <a:p>
                      <a:pPr indent="0" algn="ctr"/>
                      <a:endParaRPr lang="ru" sz="1300" dirty="0"/>
                    </a:p>
                    <a:p>
                      <a:pPr indent="0" algn="ctr"/>
                      <a:r>
                        <a:rPr lang="ru" sz="1300" dirty="0"/>
                        <a:t>ВСЕГО</a:t>
                      </a:r>
                      <a:r>
                        <a:rPr lang="ru" sz="1300" baseline="0" dirty="0"/>
                        <a:t> ДОРОЖНЫЙ </a:t>
                      </a:r>
                      <a:r>
                        <a:rPr lang="ru" sz="1300" baseline="0" dirty="0" smtClean="0"/>
                        <a:t>ФОНД и </a:t>
                      </a:r>
                    </a:p>
                    <a:p>
                      <a:pPr indent="0" algn="ctr"/>
                      <a:r>
                        <a:rPr lang="ru" sz="1300" baseline="0" dirty="0" smtClean="0"/>
                        <a:t>средства бюджета городского округа</a:t>
                      </a:r>
                      <a:endParaRPr lang="ru" sz="1300" baseline="0" dirty="0"/>
                    </a:p>
                    <a:p>
                      <a:pPr indent="0" algn="ctr"/>
                      <a:endParaRPr lang="ru" sz="1300" baseline="0" dirty="0"/>
                    </a:p>
                    <a:p>
                      <a:pPr indent="0" algn="ctr"/>
                      <a:endParaRPr lang="ru" sz="1300" b="1" dirty="0">
                        <a:latin typeface="Times New Roman"/>
                      </a:endParaRPr>
                    </a:p>
                  </a:txBody>
                  <a:tcPr marL="0" marR="0" marT="0" marB="0" anchor="ctr"/>
                </a:tc>
                <a:tc>
                  <a:txBody>
                    <a:bodyPr/>
                    <a:lstStyle/>
                    <a:p>
                      <a:pPr indent="0" algn="ctr"/>
                      <a:r>
                        <a:rPr lang="ru" sz="1300" b="1" dirty="0" smtClean="0">
                          <a:solidFill>
                            <a:schemeClr val="tx1"/>
                          </a:solidFill>
                          <a:latin typeface="Times New Roman"/>
                        </a:rPr>
                        <a:t>422 535,4</a:t>
                      </a:r>
                      <a:endParaRPr lang="ru" sz="1300" b="1" dirty="0">
                        <a:solidFill>
                          <a:schemeClr val="tx1"/>
                        </a:solidFill>
                        <a:latin typeface="Times New Roman"/>
                      </a:endParaRPr>
                    </a:p>
                  </a:txBody>
                  <a:tcPr marL="0" marR="0" marT="0" marB="0" anchor="ctr"/>
                </a:tc>
                <a:tc>
                  <a:txBody>
                    <a:bodyPr/>
                    <a:lstStyle/>
                    <a:p>
                      <a:pPr indent="0" algn="ctr"/>
                      <a:r>
                        <a:rPr lang="ru" sz="1300" b="1" dirty="0" smtClean="0">
                          <a:solidFill>
                            <a:schemeClr val="tx1"/>
                          </a:solidFill>
                          <a:latin typeface="Times New Roman"/>
                        </a:rPr>
                        <a:t>399 068,9</a:t>
                      </a:r>
                      <a:endParaRPr lang="ru" sz="1300" b="1" dirty="0">
                        <a:solidFill>
                          <a:schemeClr val="tx1"/>
                        </a:solidFill>
                        <a:latin typeface="Times New Roman"/>
                      </a:endParaRPr>
                    </a:p>
                  </a:txBody>
                  <a:tcPr marL="0" marR="0" marT="0" marB="0" anchor="ctr"/>
                </a:tc>
                <a:tc>
                  <a:txBody>
                    <a:bodyPr/>
                    <a:lstStyle/>
                    <a:p>
                      <a:pPr indent="0" algn="ctr"/>
                      <a:r>
                        <a:rPr lang="ru" sz="1300" b="1" dirty="0" smtClean="0">
                          <a:solidFill>
                            <a:schemeClr val="tx1"/>
                          </a:solidFill>
                          <a:latin typeface="Times New Roman"/>
                        </a:rPr>
                        <a:t>94,4</a:t>
                      </a:r>
                      <a:endParaRPr lang="ru" sz="1300" b="1" dirty="0">
                        <a:solidFill>
                          <a:schemeClr val="tx1"/>
                        </a:solidFill>
                        <a:latin typeface="Times New Roman"/>
                      </a:endParaRPr>
                    </a:p>
                  </a:txBody>
                  <a:tcPr marL="0" marR="0" marT="0" marB="0" anchor="ctr"/>
                </a:tc>
                <a:extLst>
                  <a:ext uri="{0D108BD9-81ED-4DB2-BD59-A6C34878D82A}">
                    <a16:rowId xmlns:a16="http://schemas.microsoft.com/office/drawing/2014/main" val="3969896805"/>
                  </a:ext>
                </a:extLst>
              </a:tr>
            </a:tbl>
          </a:graphicData>
        </a:graphic>
      </p:graphicFrame>
      <p:sp>
        <p:nvSpPr>
          <p:cNvPr id="4" name="AutoShape 2" descr="C:\Users\User\Desktop\%D0%BA%D0%BE%D0%BD%D1%86%D0%B5%D0%BF%D1%86%D0%B8%D1%8F-%D1%81%D1%82%D1%80%D0%BE%D0%B8%D1%82%D0%B5-%D1%8C%D1%81%D1%82%D0%B2%D0%B0-%D0%BE%D1%80%D0%BE%D0%B3-%D0%B2%D0%B5%D0%BA%D1%82%D0%BE%D1%80%D0%B0-%D1%81-%D0%B7%D0%BD%D0%B0%D0%BA%D0%BE%D0%BC-61181083.webp"/>
          <p:cNvSpPr>
            <a:spLocks noChangeAspect="1" noChangeArrowheads="1"/>
          </p:cNvSpPr>
          <p:nvPr/>
        </p:nvSpPr>
        <p:spPr bwMode="auto">
          <a:xfrm>
            <a:off x="1298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4" descr="C:\Users\User\Desktop\%D0%BA%D0%BE%D0%BD%D1%86%D0%B5%D0%BF%D1%86%D0%B8%D1%8F-%D1%81%D1%82%D1%80%D0%BE%D0%B8%D1%82%D0%B5-%D1%8C%D1%81%D1%82%D0%B2%D0%B0-%D0%BE%D1%80%D0%BE%D0%B3-%D0%B2%D0%B5%D0%BA%D1%82%D0%BE%D1%80%D0%B0-%D1%81-%D0%B7%D0%BD%D0%B0%D0%BA%D0%BE%D0%BC-61181083.webp"/>
          <p:cNvSpPr>
            <a:spLocks noChangeAspect="1" noChangeArrowheads="1"/>
          </p:cNvSpPr>
          <p:nvPr/>
        </p:nvSpPr>
        <p:spPr bwMode="auto">
          <a:xfrm>
            <a:off x="1450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Lst>
          </a:blip>
          <a:stretch>
            <a:fillRect/>
          </a:stretch>
        </p:blipFill>
        <p:spPr>
          <a:xfrm>
            <a:off x="8036170" y="1343379"/>
            <a:ext cx="4155830" cy="5514622"/>
          </a:xfrm>
          <a:prstGeom prst="rect">
            <a:avLst/>
          </a:prstGeom>
        </p:spPr>
      </p:pic>
    </p:spTree>
    <p:extLst>
      <p:ext uri="{BB962C8B-B14F-4D97-AF65-F5344CB8AC3E}">
        <p14:creationId xmlns:p14="http://schemas.microsoft.com/office/powerpoint/2010/main" val="14757660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Прямоугольник 3"/>
          <p:cNvSpPr/>
          <p:nvPr/>
        </p:nvSpPr>
        <p:spPr>
          <a:xfrm>
            <a:off x="0" y="0"/>
            <a:ext cx="12191999" cy="6940296"/>
          </a:xfrm>
          <a:prstGeom prst="rect">
            <a:avLst/>
          </a:prstGeom>
        </p:spPr>
        <p:style>
          <a:lnRef idx="2">
            <a:schemeClr val="accent2"/>
          </a:lnRef>
          <a:fillRef idx="1">
            <a:schemeClr val="lt1"/>
          </a:fillRef>
          <a:effectRef idx="0">
            <a:schemeClr val="accent2"/>
          </a:effectRef>
          <a:fontRef idx="minor">
            <a:schemeClr val="dk1"/>
          </a:fontRef>
        </p:style>
        <p:txBody>
          <a:bodyPr lIns="0" tIns="0" rIns="0" bIns="0">
            <a:noAutofit/>
          </a:bodyPr>
          <a:lstStyle/>
          <a:p>
            <a:pPr algn="ctr">
              <a:lnSpc>
                <a:spcPts val="2160"/>
              </a:lnSpc>
              <a:spcAft>
                <a:spcPts val="1260"/>
              </a:spcAft>
            </a:pPr>
            <a:endParaRPr lang="ru-RU" sz="2000" b="1" dirty="0">
              <a:latin typeface="Times New Roman" panose="02020603050405020304" pitchFamily="18" charset="0"/>
              <a:cs typeface="Times New Roman" panose="02020603050405020304" pitchFamily="18" charset="0"/>
            </a:endParaRPr>
          </a:p>
          <a:p>
            <a:pPr algn="ctr">
              <a:lnSpc>
                <a:spcPts val="2160"/>
              </a:lnSpc>
              <a:spcAft>
                <a:spcPts val="1260"/>
              </a:spcAft>
            </a:pPr>
            <a:r>
              <a:rPr lang="ru-RU" sz="4000" b="1" i="1" dirty="0">
                <a:ln>
                  <a:solidFill>
                    <a:schemeClr val="accent2">
                      <a:lumMod val="50000"/>
                    </a:schemeClr>
                  </a:solidFill>
                </a:ln>
                <a:solidFill>
                  <a:schemeClr val="accent2">
                    <a:lumMod val="60000"/>
                    <a:lumOff val="40000"/>
                  </a:schemeClr>
                </a:solidFill>
                <a:effectLst>
                  <a:glow rad="127000">
                    <a:schemeClr val="bg1"/>
                  </a:glow>
                </a:effectLst>
                <a:latin typeface="Times New Roman" panose="02020603050405020304" pitchFamily="18" charset="0"/>
                <a:cs typeface="Times New Roman" panose="02020603050405020304" pitchFamily="18" charset="0"/>
              </a:rPr>
              <a:t>КОНТАКТНАЯ  ИНФОРМАЦИЯ  ДЛЯ  ГРАЖДАН</a:t>
            </a:r>
          </a:p>
          <a:p>
            <a:pPr algn="ctr">
              <a:lnSpc>
                <a:spcPts val="2160"/>
              </a:lnSpc>
              <a:spcAft>
                <a:spcPts val="1260"/>
              </a:spcAft>
            </a:pPr>
            <a:endParaRPr lang="ru-RU" sz="3200" i="1" dirty="0">
              <a:solidFill>
                <a:schemeClr val="accent2">
                  <a:lumMod val="50000"/>
                </a:schemeClr>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lvl="1" algn="just">
              <a:lnSpc>
                <a:spcPts val="2160"/>
              </a:lnSpc>
              <a:spcAft>
                <a:spcPts val="1260"/>
              </a:spcAft>
            </a:pPr>
            <a:r>
              <a:rPr lang="ru-RU" sz="2200" i="1" dirty="0">
                <a:latin typeface="Times New Roman" panose="02020603050405020304" pitchFamily="18" charset="0"/>
                <a:cs typeface="Times New Roman" panose="02020603050405020304" pitchFamily="18" charset="0"/>
              </a:rPr>
              <a:t>        </a:t>
            </a:r>
            <a:r>
              <a:rPr lang="ru-RU" sz="2200" i="1" dirty="0" smtClean="0">
                <a:latin typeface="Times New Roman" panose="02020603050405020304" pitchFamily="18" charset="0"/>
                <a:cs typeface="Times New Roman" panose="02020603050405020304" pitchFamily="18" charset="0"/>
              </a:rPr>
              <a:t>                                                     </a:t>
            </a:r>
            <a:r>
              <a:rPr lang="ru-RU" sz="2600" i="1" dirty="0" smtClean="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Местонахождение:</a:t>
            </a:r>
          </a:p>
          <a:p>
            <a:pPr lvl="1" algn="just">
              <a:lnSpc>
                <a:spcPts val="2160"/>
              </a:lnSpc>
              <a:spcAft>
                <a:spcPts val="1260"/>
              </a:spcAft>
            </a:pPr>
            <a:endPar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endParaRP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141900, Московская </a:t>
            </a:r>
            <a:r>
              <a:rPr lang="ru-RU" sz="2600" i="1" dirty="0" smtClean="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область, г</a:t>
            </a: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Талдом,  пл. К. Маркса, д.12</a:t>
            </a: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Контактный телефон: </a:t>
            </a:r>
            <a:r>
              <a:rPr lang="ru-RU" sz="2600" i="1" u="sng"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8(49620)6-08-27</a:t>
            </a: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Электронная почта: </a:t>
            </a:r>
            <a:r>
              <a:rPr lang="ru-RU" sz="2600" b="1"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taldom_budget@mail.ru</a:t>
            </a: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График работы: понедельник - четверг</a:t>
            </a: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a:t>
            </a:r>
            <a:r>
              <a:rPr lang="ru-RU" sz="2600" i="1" u="sng"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с 8.30-18.00, обед с 12.45 до 14.00</a:t>
            </a:r>
            <a:endPar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endParaRP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a:t>
            </a:r>
            <a:r>
              <a:rPr lang="ru-RU" sz="2600" i="1" dirty="0" smtClean="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пятница  - </a:t>
            </a:r>
            <a:r>
              <a:rPr lang="ru-RU" sz="2600" i="1" u="sng" dirty="0" smtClean="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с </a:t>
            </a:r>
            <a:r>
              <a:rPr lang="ru-RU" sz="2600" i="1" u="sng"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8.30-16.45, обед с 12.45 до 14.00</a:t>
            </a: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Выходной: суббота, воскресенье</a:t>
            </a:r>
          </a:p>
          <a:p>
            <a:pPr lvl="1" algn="just">
              <a:lnSpc>
                <a:spcPts val="2160"/>
              </a:lnSpc>
              <a:spcAft>
                <a:spcPts val="1260"/>
              </a:spcAft>
            </a:pPr>
            <a:r>
              <a:rPr lang="ru-RU" sz="2600" i="1"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  </a:t>
            </a:r>
            <a:r>
              <a:rPr lang="ru-RU" sz="2600" b="1" i="1" u="sng"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Приемный день- </a:t>
            </a:r>
            <a:r>
              <a:rPr lang="ru-RU" sz="2600" b="1" i="1" u="sng" dirty="0" smtClean="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среда  с </a:t>
            </a:r>
            <a:r>
              <a:rPr lang="ru-RU" sz="2600" b="1" i="1" u="sng" dirty="0">
                <a:ln>
                  <a:solidFill>
                    <a:schemeClr val="accent2">
                      <a:lumMod val="50000"/>
                    </a:schemeClr>
                  </a:solidFill>
                </a:ln>
                <a:solidFill>
                  <a:schemeClr val="accent5">
                    <a:lumMod val="50000"/>
                  </a:schemeClr>
                </a:solidFill>
                <a:latin typeface="Segoe UI Light" panose="020B0502040204020203" pitchFamily="34" charset="0"/>
                <a:cs typeface="Times New Roman" panose="02020603050405020304" pitchFamily="18" charset="0"/>
              </a:rPr>
              <a:t>9.00-17.00 (перерыв 12.45-14.00)</a:t>
            </a:r>
          </a:p>
          <a:p>
            <a:pPr algn="ctr">
              <a:lnSpc>
                <a:spcPts val="2160"/>
              </a:lnSpc>
              <a:spcBef>
                <a:spcPts val="2520"/>
              </a:spcBef>
              <a:spcAft>
                <a:spcPts val="1260"/>
              </a:spcAft>
            </a:pPr>
            <a:endParaRPr lang="ru" sz="1100" b="1" dirty="0">
              <a:latin typeface="Courier New"/>
            </a:endParaRPr>
          </a:p>
        </p:txBody>
      </p:sp>
      <p:sp>
        <p:nvSpPr>
          <p:cNvPr id="5" name="Прямоугольник 4"/>
          <p:cNvSpPr/>
          <p:nvPr/>
        </p:nvSpPr>
        <p:spPr>
          <a:xfrm>
            <a:off x="1600200" y="3968496"/>
            <a:ext cx="7997952" cy="1322832"/>
          </a:xfrm>
          <a:prstGeom prst="rect">
            <a:avLst/>
          </a:prstGeom>
        </p:spPr>
        <p:txBody>
          <a:bodyPr lIns="0" tIns="0" rIns="0" bIns="0">
            <a:noAutofit/>
          </a:bodyPr>
          <a:lstStyle/>
          <a:p>
            <a:pPr>
              <a:lnSpc>
                <a:spcPts val="2136"/>
              </a:lnSpc>
              <a:spcBef>
                <a:spcPts val="1260"/>
              </a:spcBef>
            </a:pPr>
            <a:endParaRPr lang="en-US" sz="1100" b="1" u="sng" dirty="0">
              <a:solidFill>
                <a:srgbClr val="0563C1"/>
              </a:solidFill>
              <a:latin typeface="Courier New"/>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25414">
              <a:schemeClr val="accent6">
                <a:lumMod val="20000"/>
                <a:lumOff val="80000"/>
              </a:schemeClr>
            </a:gs>
            <a:gs pos="61762">
              <a:schemeClr val="accent6">
                <a:lumMod val="20000"/>
                <a:lumOff val="80000"/>
              </a:schemeClr>
            </a:gs>
            <a:gs pos="16940">
              <a:srgbClr val="FDFFE7"/>
            </a:gs>
            <a:gs pos="79000">
              <a:schemeClr val="accent1">
                <a:lumMod val="20000"/>
                <a:lumOff val="80000"/>
              </a:schemeClr>
            </a:gs>
            <a:gs pos="45000">
              <a:srgbClr val="FDFFE7"/>
            </a:gs>
            <a:gs pos="9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10640962" y="6567950"/>
            <a:ext cx="334296" cy="206477"/>
          </a:xfrm>
        </p:spPr>
        <p:txBody>
          <a:bodyPr/>
          <a:lstStyle/>
          <a:p>
            <a:fld id="{D57F1E4F-1CFF-5643-939E-217C01CDF565}" type="slidenum">
              <a:rPr lang="en-US" smtClean="0"/>
              <a:pPr/>
              <a:t>11</a:t>
            </a:fld>
            <a:endParaRPr lang="en-US" dirty="0"/>
          </a:p>
        </p:txBody>
      </p:sp>
      <p:sp>
        <p:nvSpPr>
          <p:cNvPr id="16" name="Прямоугольник 15"/>
          <p:cNvSpPr/>
          <p:nvPr/>
        </p:nvSpPr>
        <p:spPr>
          <a:xfrm rot="10800000" flipV="1">
            <a:off x="9426" y="0"/>
            <a:ext cx="12237156" cy="752513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75000"/>
              </a:lnSpc>
            </a:pPr>
            <a:endParaRPr lang="ru-RU" sz="2800" b="1" dirty="0">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r>
              <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ОСНОВНЫЕ  ЗАДАЧИ  И  ПРИОРИТЕТЫ  БЮДЖЕТНОЙ ПОЛИТИКИ </a:t>
            </a: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r>
              <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ТАЛДОМСКОГО  ГОРОДСКОГО  ОКРУГА  В  </a:t>
            </a:r>
            <a:r>
              <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ГОДУ</a:t>
            </a: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lnSpc>
                <a:spcPct val="75000"/>
              </a:lnSpc>
            </a:pPr>
            <a:endParaRPr lang="ru-RU" sz="28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619500" y="2828836"/>
            <a:ext cx="4953000" cy="369332"/>
          </a:xfrm>
          <a:prstGeom prst="rect">
            <a:avLst/>
          </a:prstGeom>
        </p:spPr>
        <p:txBody>
          <a:bodyPr>
            <a:spAutoFit/>
          </a:bodyPr>
          <a:lstStyle/>
          <a:p>
            <a:endParaRPr lang="ru-RU" dirty="0"/>
          </a:p>
        </p:txBody>
      </p:sp>
      <p:sp>
        <p:nvSpPr>
          <p:cNvPr id="12" name="Прямоугольник 11"/>
          <p:cNvSpPr/>
          <p:nvPr/>
        </p:nvSpPr>
        <p:spPr>
          <a:xfrm>
            <a:off x="3691467" y="4278664"/>
            <a:ext cx="2359377" cy="2807936"/>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dirty="0">
                <a:latin typeface="Times New Roman" panose="02020603050405020304" pitchFamily="18" charset="0"/>
                <a:cs typeface="Times New Roman" panose="02020603050405020304" pitchFamily="18" charset="0"/>
              </a:rPr>
              <a:t>Предоставление населению Талдомского городского округа качественных муниципальных услуг на основе муниципального задания</a:t>
            </a:r>
            <a:endParaRPr lang="ru-RU" dirty="0"/>
          </a:p>
        </p:txBody>
      </p:sp>
      <p:sp>
        <p:nvSpPr>
          <p:cNvPr id="13" name="Прямоугольник 12"/>
          <p:cNvSpPr/>
          <p:nvPr/>
        </p:nvSpPr>
        <p:spPr>
          <a:xfrm rot="10800000" flipH="1" flipV="1">
            <a:off x="6208889" y="4253372"/>
            <a:ext cx="2336799" cy="2833228"/>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dirty="0">
                <a:latin typeface="Times New Roman" panose="02020603050405020304" pitchFamily="18" charset="0"/>
                <a:cs typeface="Times New Roman" panose="02020603050405020304" pitchFamily="18" charset="0"/>
              </a:rPr>
              <a:t>Совершенствование системы управления бюджетными расходами за счет оптимизации их структуры по всем отраслям социально-культурной сферы</a:t>
            </a:r>
            <a:endParaRPr lang="ru-RU" dirty="0"/>
          </a:p>
        </p:txBody>
      </p:sp>
      <p:sp>
        <p:nvSpPr>
          <p:cNvPr id="14" name="Прямоугольник 13"/>
          <p:cNvSpPr/>
          <p:nvPr/>
        </p:nvSpPr>
        <p:spPr>
          <a:xfrm>
            <a:off x="652296" y="1557866"/>
            <a:ext cx="2858547" cy="2114757"/>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dirty="0">
                <a:latin typeface="Times New Roman" panose="02020603050405020304" pitchFamily="18" charset="0"/>
                <a:cs typeface="Times New Roman" panose="02020603050405020304" pitchFamily="18" charset="0"/>
              </a:rPr>
              <a:t>Создание благоприятных условий для социально-экономического развития Талдомского городского округа и привлечения инвестиций</a:t>
            </a:r>
            <a:endParaRPr lang="ru-RU" dirty="0">
              <a:ln/>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163857" y="4278664"/>
            <a:ext cx="3346987" cy="2807936"/>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ru-RU" sz="1600" dirty="0">
                <a:latin typeface="Times New Roman" panose="02020603050405020304" pitchFamily="18" charset="0"/>
                <a:cs typeface="Times New Roman" panose="02020603050405020304" pitchFamily="18" charset="0"/>
              </a:rPr>
              <a:t>Совершенствование бюджетного процесса,</a:t>
            </a:r>
          </a:p>
          <a:p>
            <a:r>
              <a:rPr lang="ru-RU" sz="1600" dirty="0">
                <a:latin typeface="Times New Roman" panose="02020603050405020304" pitchFamily="18" charset="0"/>
                <a:cs typeface="Times New Roman" panose="02020603050405020304" pitchFamily="18" charset="0"/>
              </a:rPr>
              <a:t> в том числе программного подхода в бюджетном процессе, внедрение типового бюджета,</a:t>
            </a:r>
          </a:p>
          <a:p>
            <a:r>
              <a:rPr lang="ru-RU" sz="1600" dirty="0">
                <a:latin typeface="Times New Roman" panose="02020603050405020304" pitchFamily="18" charset="0"/>
                <a:cs typeface="Times New Roman" panose="02020603050405020304" pitchFamily="18" charset="0"/>
              </a:rPr>
              <a:t>работа в ГИС  РЭБ (Государственной информационной системе регионального электронного бюджета)</a:t>
            </a:r>
            <a:endParaRPr lang="ru-RU" sz="1600" b="1" dirty="0">
              <a:ln/>
              <a:latin typeface="Times New Roman" panose="02020603050405020304" pitchFamily="18" charset="0"/>
              <a:cs typeface="Times New Roman" panose="02020603050405020304" pitchFamily="18" charset="0"/>
            </a:endParaRPr>
          </a:p>
        </p:txBody>
      </p:sp>
      <p:sp>
        <p:nvSpPr>
          <p:cNvPr id="23" name="Прямоугольник 22"/>
          <p:cNvSpPr/>
          <p:nvPr/>
        </p:nvSpPr>
        <p:spPr>
          <a:xfrm>
            <a:off x="8432800" y="1580444"/>
            <a:ext cx="2946400" cy="2092178"/>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dirty="0">
                <a:latin typeface="Times New Roman" panose="02020603050405020304" pitchFamily="18" charset="0"/>
                <a:cs typeface="Times New Roman" panose="02020603050405020304" pitchFamily="18" charset="0"/>
              </a:rPr>
              <a:t>Повышение эффективности управления муниципальным имуществом </a:t>
            </a:r>
          </a:p>
          <a:p>
            <a:pPr algn="ctr"/>
            <a:r>
              <a:rPr lang="ru-RU" dirty="0">
                <a:latin typeface="Times New Roman" panose="02020603050405020304" pitchFamily="18" charset="0"/>
                <a:cs typeface="Times New Roman" panose="02020603050405020304" pitchFamily="18" charset="0"/>
              </a:rPr>
              <a:t>Талдомского городского округа</a:t>
            </a:r>
            <a:endParaRPr lang="ru-RU" b="1" dirty="0">
              <a:ln/>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4718756" y="1580443"/>
            <a:ext cx="2686440" cy="2092179"/>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dirty="0">
                <a:latin typeface="Times New Roman" panose="02020603050405020304" pitchFamily="18" charset="0"/>
                <a:cs typeface="Times New Roman" panose="02020603050405020304" pitchFamily="18" charset="0"/>
              </a:rPr>
              <a:t>Реализация мер, направленных на увеличение налоговых</a:t>
            </a:r>
          </a:p>
          <a:p>
            <a:pPr algn="ctr"/>
            <a:r>
              <a:rPr lang="ru-RU" dirty="0">
                <a:latin typeface="Times New Roman" panose="02020603050405020304" pitchFamily="18" charset="0"/>
                <a:cs typeface="Times New Roman" panose="02020603050405020304" pitchFamily="18" charset="0"/>
              </a:rPr>
              <a:t> и неналоговых доходов бюджета Талдомского городского округа</a:t>
            </a:r>
            <a:endParaRPr lang="ru-RU" b="1" dirty="0">
              <a:ln/>
              <a:latin typeface="Times New Roman" panose="02020603050405020304" pitchFamily="18" charset="0"/>
              <a:cs typeface="Times New Roman" panose="02020603050405020304" pitchFamily="18" charset="0"/>
            </a:endParaRPr>
          </a:p>
        </p:txBody>
      </p:sp>
      <p:sp>
        <p:nvSpPr>
          <p:cNvPr id="27" name="Прямоугольник 26"/>
          <p:cNvSpPr/>
          <p:nvPr/>
        </p:nvSpPr>
        <p:spPr>
          <a:xfrm flipH="1">
            <a:off x="8790397" y="4253372"/>
            <a:ext cx="3027860" cy="2833228"/>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dirty="0">
                <a:latin typeface="Times New Roman" panose="02020603050405020304" pitchFamily="18" charset="0"/>
                <a:cs typeface="Times New Roman" panose="02020603050405020304" pitchFamily="18" charset="0"/>
              </a:rPr>
              <a:t>Проведение умеренной политики в сфере заимствований и управления муниципальным долгом Талдомского городского округа</a:t>
            </a:r>
            <a:endParaRPr lang="ru-RU" dirty="0"/>
          </a:p>
        </p:txBody>
      </p:sp>
      <p:sp>
        <p:nvSpPr>
          <p:cNvPr id="3" name="Стрелка вправо 2"/>
          <p:cNvSpPr/>
          <p:nvPr/>
        </p:nvSpPr>
        <p:spPr>
          <a:xfrm rot="5400000">
            <a:off x="1886859" y="1303738"/>
            <a:ext cx="523080"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7" name="Стрелка вправо 16"/>
          <p:cNvSpPr/>
          <p:nvPr/>
        </p:nvSpPr>
        <p:spPr>
          <a:xfrm rot="5400000">
            <a:off x="5896091" y="1274111"/>
            <a:ext cx="463826"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8" name="Стрелка вправо 17"/>
          <p:cNvSpPr/>
          <p:nvPr/>
        </p:nvSpPr>
        <p:spPr>
          <a:xfrm rot="5400000">
            <a:off x="9752850" y="1303738"/>
            <a:ext cx="448056"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9" name="Стрелка вправо 18"/>
          <p:cNvSpPr/>
          <p:nvPr/>
        </p:nvSpPr>
        <p:spPr>
          <a:xfrm rot="5400000">
            <a:off x="1622895" y="3765526"/>
            <a:ext cx="670438"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0" name="Стрелка вправо 19"/>
          <p:cNvSpPr/>
          <p:nvPr/>
        </p:nvSpPr>
        <p:spPr>
          <a:xfrm rot="5400000">
            <a:off x="4652606" y="3765076"/>
            <a:ext cx="669537"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1" name="Стрелка вправо 20"/>
          <p:cNvSpPr/>
          <p:nvPr/>
        </p:nvSpPr>
        <p:spPr>
          <a:xfrm rot="5400000">
            <a:off x="7086321" y="3767051"/>
            <a:ext cx="673487"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2" name="Стрелка вправо 21"/>
          <p:cNvSpPr/>
          <p:nvPr/>
        </p:nvSpPr>
        <p:spPr>
          <a:xfrm rot="5400000">
            <a:off x="9929426" y="3777888"/>
            <a:ext cx="695165"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740713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77000">
              <a:srgbClr val="FDFFE7"/>
            </a:gs>
            <a:gs pos="46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12</a:t>
            </a:fld>
            <a:endParaRPr lang="en-US" dirty="0"/>
          </a:p>
        </p:txBody>
      </p:sp>
      <p:sp>
        <p:nvSpPr>
          <p:cNvPr id="4" name="Прямоугольник 3"/>
          <p:cNvSpPr/>
          <p:nvPr/>
        </p:nvSpPr>
        <p:spPr>
          <a:xfrm>
            <a:off x="130087" y="37548"/>
            <a:ext cx="12192000" cy="20758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800"/>
              </a:spcAft>
            </a:pPr>
            <a:r>
              <a:rPr lang="ru-RU" sz="3600" b="1" dirty="0">
                <a:solidFill>
                  <a:srgbClr val="002060"/>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     </a:t>
            </a:r>
            <a:endParaRPr lang="ru-RU" sz="3600" b="1" dirty="0" smtClean="0">
              <a:solidFill>
                <a:srgbClr val="002060"/>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3600" b="1" dirty="0" smtClean="0">
                <a:ln w="19050">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ОСНОВНЫЕ  </a:t>
            </a:r>
            <a:r>
              <a:rPr lang="ru-RU" sz="3600" b="1" dirty="0">
                <a:ln w="19050">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ЦЕЛИ  БЮДЖЕТНОЙ  </a:t>
            </a:r>
            <a:r>
              <a:rPr lang="ru-RU" sz="3600" b="1" dirty="0" smtClean="0">
                <a:ln w="19050">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ПОЛИТИКИ</a:t>
            </a:r>
          </a:p>
          <a:p>
            <a:pPr>
              <a:lnSpc>
                <a:spcPct val="107000"/>
              </a:lnSpc>
              <a:spcAft>
                <a:spcPts val="800"/>
              </a:spcAft>
            </a:pPr>
            <a:endParaRPr lang="ru-RU" sz="3600" b="1" dirty="0">
              <a:ln w="19050">
                <a:solidFill>
                  <a:schemeClr val="accent2">
                    <a:lumMod val="50000"/>
                  </a:schemeClr>
                </a:solidFill>
              </a:ln>
              <a:solidFill>
                <a:schemeClr val="accent2">
                  <a:lumMod val="75000"/>
                </a:schemeClr>
              </a:solidFill>
              <a:effectLst>
                <a:glow rad="127000">
                  <a:schemeClr val="bg1"/>
                </a:glo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Табличка 5"/>
          <p:cNvSpPr/>
          <p:nvPr/>
        </p:nvSpPr>
        <p:spPr>
          <a:xfrm>
            <a:off x="783771" y="2034540"/>
            <a:ext cx="3487973" cy="3370818"/>
          </a:xfrm>
          <a:prstGeom prst="plaqu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700" dirty="0">
                <a:solidFill>
                  <a:srgbClr val="002060"/>
                </a:solidFill>
                <a:effectLst>
                  <a:glow rad="127000">
                    <a:schemeClr val="bg1"/>
                  </a:glow>
                </a:effectLst>
                <a:latin typeface="Times New Roman" panose="02020603050405020304" pitchFamily="18" charset="0"/>
                <a:cs typeface="Times New Roman" panose="02020603050405020304" pitchFamily="18" charset="0"/>
              </a:rPr>
              <a:t>ОБЕСПЕЧЕНИЕ СБАЛАНСИРОВАННОСТИ  БЮДЖЕТА</a:t>
            </a:r>
          </a:p>
        </p:txBody>
      </p:sp>
      <p:sp>
        <p:nvSpPr>
          <p:cNvPr id="7" name="Табличка 6"/>
          <p:cNvSpPr/>
          <p:nvPr/>
        </p:nvSpPr>
        <p:spPr>
          <a:xfrm flipH="1">
            <a:off x="4602672" y="2007107"/>
            <a:ext cx="3374378" cy="3405339"/>
          </a:xfrm>
          <a:prstGeom prst="plaqu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700" dirty="0">
                <a:solidFill>
                  <a:srgbClr val="002060"/>
                </a:solidFill>
                <a:effectLst>
                  <a:glow rad="127000">
                    <a:schemeClr val="bg1"/>
                  </a:glow>
                </a:effectLst>
                <a:latin typeface="Times New Roman" panose="02020603050405020304" pitchFamily="18" charset="0"/>
                <a:cs typeface="Times New Roman" panose="02020603050405020304" pitchFamily="18" charset="0"/>
              </a:rPr>
              <a:t>ПОВЫШЕНИЕ ЭФФЕКТИВНОСТИ БЮДЖЕТНЫХ РАСХОДОВ</a:t>
            </a:r>
          </a:p>
        </p:txBody>
      </p:sp>
      <p:sp>
        <p:nvSpPr>
          <p:cNvPr id="8" name="Табличка 7"/>
          <p:cNvSpPr/>
          <p:nvPr/>
        </p:nvSpPr>
        <p:spPr>
          <a:xfrm>
            <a:off x="8220891" y="2174544"/>
            <a:ext cx="3492138" cy="3237902"/>
          </a:xfrm>
          <a:prstGeom prst="plaqu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700" dirty="0">
                <a:solidFill>
                  <a:srgbClr val="002060"/>
                </a:solidFill>
                <a:effectLst>
                  <a:glow rad="127000">
                    <a:schemeClr val="bg1"/>
                  </a:glow>
                </a:effectLst>
                <a:latin typeface="Times New Roman" panose="02020603050405020304" pitchFamily="18" charset="0"/>
                <a:cs typeface="Times New Roman" panose="02020603050405020304" pitchFamily="18" charset="0"/>
              </a:rPr>
              <a:t>ОБЕСПЕЧЕНИЕ ПРОЗРАЧНОСТИ </a:t>
            </a:r>
          </a:p>
          <a:p>
            <a:pPr algn="ctr"/>
            <a:r>
              <a:rPr lang="ru-RU" sz="1700" dirty="0">
                <a:solidFill>
                  <a:srgbClr val="002060"/>
                </a:solidFill>
                <a:effectLst>
                  <a:glow rad="127000">
                    <a:schemeClr val="bg1"/>
                  </a:glow>
                </a:effectLst>
                <a:latin typeface="Times New Roman" panose="02020603050405020304" pitchFamily="18" charset="0"/>
                <a:cs typeface="Times New Roman" panose="02020603050405020304" pitchFamily="18" charset="0"/>
              </a:rPr>
              <a:t>И ОТКРЫТОСТИ БЮДЖЕТА</a:t>
            </a:r>
          </a:p>
        </p:txBody>
      </p:sp>
      <p:sp>
        <p:nvSpPr>
          <p:cNvPr id="9" name="Прямоугольник 8"/>
          <p:cNvSpPr/>
          <p:nvPr/>
        </p:nvSpPr>
        <p:spPr>
          <a:xfrm rot="10800000" flipV="1">
            <a:off x="0" y="5405358"/>
            <a:ext cx="12192000" cy="145264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07000"/>
              </a:lnSpc>
              <a:spcAft>
                <a:spcPts val="800"/>
              </a:spcAft>
            </a:pPr>
            <a:r>
              <a:rPr lang="ru-RU" sz="2800" dirty="0">
                <a:solidFill>
                  <a:srgbClr val="002060"/>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Бюджет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endParaRPr lang="ru-RU" sz="2800" dirty="0">
              <a:solidFill>
                <a:srgbClr val="002060"/>
              </a:solidFill>
              <a:effectLst>
                <a:glow rad="127000">
                  <a:schemeClr val="bg1"/>
                </a:glo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Стрелка вниз 10"/>
          <p:cNvSpPr/>
          <p:nvPr/>
        </p:nvSpPr>
        <p:spPr>
          <a:xfrm>
            <a:off x="2572417" y="1262741"/>
            <a:ext cx="484632" cy="902939"/>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Стрелка вниз 11"/>
          <p:cNvSpPr/>
          <p:nvPr/>
        </p:nvSpPr>
        <p:spPr>
          <a:xfrm>
            <a:off x="5741455" y="1262742"/>
            <a:ext cx="484632" cy="85778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3" name="Стрелка вниз 12"/>
          <p:cNvSpPr/>
          <p:nvPr/>
        </p:nvSpPr>
        <p:spPr>
          <a:xfrm>
            <a:off x="9724644" y="1262742"/>
            <a:ext cx="484632" cy="911801"/>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33337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160206"/>
          </a:xfrm>
        </p:spPr>
        <p:style>
          <a:lnRef idx="2">
            <a:schemeClr val="accent2"/>
          </a:lnRef>
          <a:fillRef idx="1">
            <a:schemeClr val="lt1"/>
          </a:fillRef>
          <a:effectRef idx="0">
            <a:schemeClr val="accent2"/>
          </a:effectRef>
          <a:fontRef idx="minor">
            <a:schemeClr val="dk1"/>
          </a:fontRef>
        </p:style>
        <p:txBody>
          <a:bodyPr>
            <a:noAutofit/>
          </a:bodyPr>
          <a:lstStyle/>
          <a:p>
            <a:pPr algn="ctr"/>
            <a:r>
              <a:rPr lang="ru-RU" sz="2200" b="1" dirty="0">
                <a:solidFill>
                  <a:schemeClr val="tx1"/>
                </a:solidFill>
                <a:effectLst>
                  <a:glow rad="127000">
                    <a:schemeClr val="bg1"/>
                  </a:glow>
                </a:effectLst>
                <a:latin typeface="Times New Roman" panose="02020603050405020304" pitchFamily="18" charset="0"/>
                <a:cs typeface="Times New Roman" panose="02020603050405020304" pitchFamily="18" charset="0"/>
              </a:rPr>
              <a:t/>
            </a:r>
            <a:br>
              <a:rPr lang="ru-RU" sz="2200" b="1" dirty="0">
                <a:solidFill>
                  <a:schemeClr val="tx1"/>
                </a:solidFill>
                <a:effectLst>
                  <a:glow rad="127000">
                    <a:schemeClr val="bg1"/>
                  </a:glow>
                </a:effectLst>
                <a:latin typeface="Times New Roman" panose="02020603050405020304" pitchFamily="18" charset="0"/>
                <a:cs typeface="Times New Roman" panose="02020603050405020304" pitchFamily="18" charset="0"/>
              </a:rPr>
            </a:br>
            <a:r>
              <a:rPr lang="ru-RU" sz="2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Административно-территориальное деление Талдомского городского округа</a:t>
            </a:r>
          </a:p>
        </p:txBody>
      </p:sp>
      <p:sp>
        <p:nvSpPr>
          <p:cNvPr id="3" name="Номер слайда 2"/>
          <p:cNvSpPr>
            <a:spLocks noGrp="1"/>
          </p:cNvSpPr>
          <p:nvPr>
            <p:ph type="sldNum" sz="quarter" idx="12"/>
          </p:nvPr>
        </p:nvSpPr>
        <p:spPr>
          <a:xfrm rot="10800000" flipV="1">
            <a:off x="9795386" y="6253314"/>
            <a:ext cx="993059" cy="344129"/>
          </a:xfrm>
        </p:spPr>
        <p:txBody>
          <a:bodyPr/>
          <a:lstStyle/>
          <a:p>
            <a:fld id="{D57F1E4F-1CFF-5643-939E-217C01CDF565}" type="slidenum">
              <a:rPr lang="en-US" smtClean="0">
                <a:solidFill>
                  <a:schemeClr val="tx1"/>
                </a:solidFill>
              </a:rPr>
              <a:pPr/>
              <a:t>13</a:t>
            </a:fld>
            <a:endParaRPr lang="en-US" dirty="0">
              <a:solidFill>
                <a:schemeClr val="tx1"/>
              </a:solidFill>
            </a:endParaRPr>
          </a:p>
        </p:txBody>
      </p:sp>
      <p:sp>
        <p:nvSpPr>
          <p:cNvPr id="6" name="Прямоугольник 5"/>
          <p:cNvSpPr/>
          <p:nvPr/>
        </p:nvSpPr>
        <p:spPr>
          <a:xfrm>
            <a:off x="0" y="2958122"/>
            <a:ext cx="7326489" cy="29392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300" dirty="0">
                <a:solidFill>
                  <a:srgbClr val="333333"/>
                </a:solidFill>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Население – 64 165 человек (на 01.01.2025 года).</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Протяженность дорог регионального и межмуниципального значения в Талдомском округе составляет 542,23 км, из них 154,53 км с усовершенствованным типом покрытия, более 203,1 км с переходным типом покрытия и 184,6 км грунтовые. Данные дороги общего пользования являются собственностью Московской области.</a:t>
            </a:r>
          </a:p>
          <a:p>
            <a:r>
              <a:rPr lang="ru-RU" sz="1300" dirty="0">
                <a:latin typeface="Times New Roman" panose="02020603050405020304" pitchFamily="18" charset="0"/>
                <a:cs typeface="Times New Roman" panose="02020603050405020304" pitchFamily="18" charset="0"/>
              </a:rPr>
              <a:t>Общая протяжённость дорог местного значения составляет 395,76 км, из них с твёрдым покрытием 232,6 км.</a:t>
            </a:r>
            <a:br>
              <a:rPr lang="ru-RU" sz="13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Основные транспортные магистрали – Москва - </a:t>
            </a:r>
            <a:r>
              <a:rPr lang="ru-RU" sz="1400" dirty="0" err="1">
                <a:latin typeface="Times New Roman" panose="02020603050405020304" pitchFamily="18" charset="0"/>
                <a:cs typeface="Times New Roman" panose="02020603050405020304" pitchFamily="18" charset="0"/>
              </a:rPr>
              <a:t>Савелово</a:t>
            </a:r>
            <a:r>
              <a:rPr lang="ru-RU" sz="1400" dirty="0">
                <a:latin typeface="Times New Roman" panose="02020603050405020304" pitchFamily="18" charset="0"/>
                <a:cs typeface="Times New Roman" panose="02020603050405020304" pitchFamily="18" charset="0"/>
              </a:rPr>
              <a:t>, Москва-Дубна.</a:t>
            </a:r>
            <a:br>
              <a:rPr lang="ru-RU" sz="14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         В Талдомском городском округе имеется 23 регулярных маршрута пассажирских перевозок по регулируемым тарифам, на которых отдельным категориям граждан предоставляются меры социальной поддержки. Общая протяженность маршрутной сети оставляет 841,6 км. </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Место приёма и отправки грузов и пассажиров - железнодорожная станция Талдом.</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Ближайший порт и таможенный пост находится в г. Кимры Тверской области в 25 км  </a:t>
            </a:r>
            <a:r>
              <a:rPr lang="ru-RU" sz="1400" dirty="0">
                <a:latin typeface="Times New Roman" panose="02020603050405020304" pitchFamily="18" charset="0"/>
                <a:cs typeface="Times New Roman" panose="02020603050405020304" pitchFamily="18" charset="0"/>
              </a:rPr>
              <a:t>от Талдома.</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325880" y="3905956"/>
            <a:ext cx="5966742" cy="230832"/>
          </a:xfrm>
          <a:prstGeom prst="rect">
            <a:avLst/>
          </a:prstGeom>
        </p:spPr>
        <p:txBody>
          <a:bodyPr wrap="square">
            <a:spAutoFit/>
          </a:bodyPr>
          <a:lstStyle/>
          <a:p>
            <a:r>
              <a:rPr lang="ru-RU" sz="900" dirty="0">
                <a:latin typeface="Times New Roman" panose="02020603050405020304" pitchFamily="18" charset="0"/>
                <a:ea typeface="Calibri" panose="020F0502020204030204" pitchFamily="34" charset="0"/>
                <a:cs typeface="Times New Roman" panose="02020603050405020304" pitchFamily="18" charset="0"/>
              </a:rPr>
              <a:t>. </a:t>
            </a:r>
            <a:endParaRPr lang="ru-RU" sz="9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rot="10800000" flipV="1">
            <a:off x="0" y="5765393"/>
            <a:ext cx="7315200" cy="10926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300" dirty="0">
                <a:latin typeface="Times New Roman" panose="02020603050405020304" pitchFamily="18" charset="0"/>
                <a:ea typeface="Calibri" panose="020F0502020204030204" pitchFamily="34" charset="0"/>
                <a:cs typeface="Times New Roman" panose="02020603050405020304" pitchFamily="18" charset="0"/>
              </a:rPr>
              <a:t>      </a:t>
            </a:r>
          </a:p>
          <a:p>
            <a:r>
              <a:rPr lang="ru-RU" sz="1300" dirty="0">
                <a:latin typeface="Times New Roman" panose="02020603050405020304" pitchFamily="18" charset="0"/>
                <a:ea typeface="Calibri" panose="020F0502020204030204" pitchFamily="34" charset="0"/>
                <a:cs typeface="Times New Roman" panose="02020603050405020304" pitchFamily="18" charset="0"/>
              </a:rPr>
              <a:t>        Талдомский городской округ расположен в 111 км к северу от Москвы. Площадь района составляет 1427 км². Округ граничит с Дмитровским и Сергиево-Посадским городскими округами  Московской области, городским округом Дубна, а также — на северо-востоке  с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Калязинским</a:t>
            </a:r>
            <a:r>
              <a:rPr lang="ru-RU" sz="1300" dirty="0">
                <a:latin typeface="Times New Roman" panose="02020603050405020304" pitchFamily="18" charset="0"/>
                <a:ea typeface="Calibri" panose="020F0502020204030204" pitchFamily="34" charset="0"/>
                <a:cs typeface="Times New Roman" panose="02020603050405020304" pitchFamily="18" charset="0"/>
              </a:rPr>
              <a:t>  городским округом Тверской области.</a:t>
            </a:r>
            <a:endParaRPr lang="ru-RU" sz="13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0" y="849853"/>
            <a:ext cx="12191999" cy="21082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ru-RU" sz="1300" dirty="0">
                <a:latin typeface="Times New Roman" panose="02020603050405020304" pitchFamily="18" charset="0"/>
                <a:ea typeface="Calibri" panose="020F0502020204030204" pitchFamily="34" charset="0"/>
                <a:cs typeface="Times New Roman" panose="02020603050405020304" pitchFamily="18" charset="0"/>
              </a:rPr>
              <a:t>Граница Талдомского городского округа утверждена Законом Московской области от 28. 05. 2018 № 70/2018-03 «Об организации местного самоуправления на территории Талдомского муниципального района» (с изменениями на 13.06.2019).</a:t>
            </a:r>
          </a:p>
          <a:p>
            <a:r>
              <a:rPr lang="ru-RU" sz="1300" dirty="0">
                <a:latin typeface="Times New Roman" panose="02020603050405020304" pitchFamily="18" charset="0"/>
                <a:ea typeface="Calibri" panose="020F0502020204030204" pitchFamily="34" charset="0"/>
                <a:cs typeface="Times New Roman" panose="02020603050405020304" pitchFamily="18" charset="0"/>
              </a:rPr>
              <a:t> Согласно утвержденному Закону Московской области от 28. 05. 2018 № 70/2018-03 были объединены в Талдомский городской округ следующие территории: территории городского поселения Вербилки Талдомского муниципального района, городского поселения Запрудня Талдомского муниципального района, городского поселения Северный Талдомского муниципального района, городского поселения Талдом Талдомского муниципального района, сельского поселения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Гуслевское</a:t>
            </a:r>
            <a:r>
              <a:rPr lang="ru-RU" sz="1300" dirty="0">
                <a:latin typeface="Times New Roman" panose="02020603050405020304" pitchFamily="18" charset="0"/>
                <a:ea typeface="Calibri" panose="020F0502020204030204" pitchFamily="34" charset="0"/>
                <a:cs typeface="Times New Roman" panose="02020603050405020304" pitchFamily="18" charset="0"/>
              </a:rPr>
              <a:t>  Талдомского муниципального района, сельского поселения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Ермолинское</a:t>
            </a:r>
            <a:r>
              <a:rPr lang="ru-RU" sz="1300" dirty="0">
                <a:latin typeface="Times New Roman" panose="02020603050405020304" pitchFamily="18" charset="0"/>
                <a:ea typeface="Calibri" panose="020F0502020204030204" pitchFamily="34" charset="0"/>
                <a:cs typeface="Times New Roman" panose="02020603050405020304" pitchFamily="18" charset="0"/>
              </a:rPr>
              <a:t> Талдомского муниципального района, сельского поселения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Квашенковское</a:t>
            </a:r>
            <a:r>
              <a:rPr lang="ru-RU" sz="1300" dirty="0">
                <a:latin typeface="Times New Roman" panose="02020603050405020304" pitchFamily="18" charset="0"/>
                <a:ea typeface="Calibri" panose="020F0502020204030204" pitchFamily="34" charset="0"/>
                <a:cs typeface="Times New Roman" panose="02020603050405020304" pitchFamily="18" charset="0"/>
              </a:rPr>
              <a:t>  Талдомского муниципального района, сельского поселения Темповое Талдомского муниципального района</a:t>
            </a:r>
            <a:r>
              <a:rPr lang="ru-RU" sz="1300" dirty="0">
                <a:latin typeface="Times New Roman" panose="02020603050405020304" pitchFamily="18" charset="0"/>
                <a:cs typeface="Times New Roman" panose="02020603050405020304" pitchFamily="18" charset="0"/>
              </a:rPr>
              <a:t> (175 сёл и деревень).</a:t>
            </a:r>
          </a:p>
          <a:p>
            <a:r>
              <a:rPr lang="ru-RU" sz="1300" dirty="0">
                <a:latin typeface="Times New Roman" panose="02020603050405020304" pitchFamily="18" charset="0"/>
                <a:cs typeface="Times New Roman" panose="02020603050405020304" pitchFamily="18" charset="0"/>
              </a:rPr>
              <a:t>       Административный центр – город Талдом.</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Статус города и районного центра Московской области Талдом получил в 1929 году.</a:t>
            </a:r>
          </a:p>
          <a:p>
            <a:r>
              <a:rPr lang="ru-RU" sz="1300" dirty="0">
                <a:latin typeface="Times New Roman" panose="02020603050405020304" pitchFamily="18" charset="0"/>
                <a:cs typeface="Times New Roman" panose="02020603050405020304" pitchFamily="18" charset="0"/>
              </a:rPr>
              <a:t>  В 2024 году Талдом отметил 347 лет со дня со дня образования.</a:t>
            </a:r>
            <a:endParaRPr lang="ru-RU" sz="1300" dirty="0"/>
          </a:p>
        </p:txBody>
      </p:sp>
      <p:pic>
        <p:nvPicPr>
          <p:cNvPr id="11" name="Рисунок 10"/>
          <p:cNvPicPr>
            <a:picLocks noChangeAspect="1"/>
          </p:cNvPicPr>
          <p:nvPr/>
        </p:nvPicPr>
        <p:blipFill>
          <a:blip r:embed="rId3"/>
          <a:stretch>
            <a:fillRect/>
          </a:stretch>
        </p:blipFill>
        <p:spPr>
          <a:xfrm>
            <a:off x="7606049" y="3017637"/>
            <a:ext cx="4306389" cy="3840363"/>
          </a:xfrm>
          <a:prstGeom prst="rect">
            <a:avLst/>
          </a:prstGeom>
        </p:spPr>
      </p:pic>
    </p:spTree>
    <p:extLst>
      <p:ext uri="{BB962C8B-B14F-4D97-AF65-F5344CB8AC3E}">
        <p14:creationId xmlns:p14="http://schemas.microsoft.com/office/powerpoint/2010/main" val="1738462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GlowDiffused/>
                    </a14:imgEffect>
                    <a14:imgEffect>
                      <a14:sharpenSoften amount="50000"/>
                    </a14:imgEffect>
                    <a14:imgEffect>
                      <a14:colorTemperature colorTemp="11200"/>
                    </a14:imgEffect>
                    <a14:imgEffect>
                      <a14:saturation sat="400000"/>
                    </a14:imgEffect>
                    <a14:imgEffect>
                      <a14:brightnessContrast bright="40000" contrast="4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3" name="Рисунок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70368"/>
          </a:xfrm>
          <a:prstGeom prst="rect">
            <a:avLst/>
          </a:prstGeom>
          <a:gradFill>
            <a:gsLst>
              <a:gs pos="19000">
                <a:schemeClr val="accent6">
                  <a:lumMod val="20000"/>
                  <a:lumOff val="80000"/>
                </a:schemeClr>
              </a:gs>
              <a:gs pos="16940">
                <a:srgbClr val="FDFFE7"/>
              </a:gs>
              <a:gs pos="79000">
                <a:schemeClr val="accent1">
                  <a:lumMod val="20000"/>
                  <a:lumOff val="80000"/>
                </a:schemeClr>
              </a:gs>
              <a:gs pos="45000">
                <a:srgbClr val="FDFFE7"/>
              </a:gs>
              <a:gs pos="93000">
                <a:schemeClr val="accent1">
                  <a:lumMod val="30000"/>
                  <a:lumOff val="70000"/>
                </a:schemeClr>
              </a:gs>
            </a:gsLst>
            <a:lin ang="5400000" scaled="1"/>
          </a:gradFill>
          <a:ln>
            <a:noFill/>
          </a:ln>
          <a:effectLst/>
        </p:spPr>
      </p:pic>
    </p:spTree>
    <p:extLst>
      <p:ext uri="{BB962C8B-B14F-4D97-AF65-F5344CB8AC3E}">
        <p14:creationId xmlns:p14="http://schemas.microsoft.com/office/powerpoint/2010/main" val="1743997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15</a:t>
            </a:fld>
            <a:endParaRPr lang="en-US" dirty="0"/>
          </a:p>
        </p:txBody>
      </p:sp>
      <p:sp>
        <p:nvSpPr>
          <p:cNvPr id="3" name="Прямоугольник 2"/>
          <p:cNvSpPr/>
          <p:nvPr/>
        </p:nvSpPr>
        <p:spPr>
          <a:xfrm>
            <a:off x="0" y="-64008"/>
            <a:ext cx="12192000" cy="186204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ru-RU" sz="2100" b="1" dirty="0">
              <a:latin typeface="Times New Roman" panose="02020603050405020304" pitchFamily="18" charset="0"/>
              <a:cs typeface="Times New Roman" panose="02020603050405020304" pitchFamily="18" charset="0"/>
            </a:endParaRPr>
          </a:p>
          <a:p>
            <a:pPr algn="ctr"/>
            <a:r>
              <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ОТКРЫТОСТЬ  БЮДЖЕТНЫХ  ДАННЫХ</a:t>
            </a:r>
          </a:p>
          <a:p>
            <a:pPr algn="ctr"/>
            <a:endPar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r>
              <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ТАЛДОМСКОГО  ГОРОДСКОГО  ОКРУГА  МОСКОВСКОЙ ОБЛАСТИ</a:t>
            </a:r>
          </a:p>
          <a:p>
            <a:pPr algn="ctr"/>
            <a:endParaRPr lang="ru-RU" sz="22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0" y="1380744"/>
            <a:ext cx="12192000" cy="56477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900" dirty="0">
                <a:latin typeface="Times New Roman" panose="02020603050405020304" pitchFamily="18" charset="0"/>
                <a:cs typeface="Times New Roman" panose="02020603050405020304" pitchFamily="18" charset="0"/>
              </a:rPr>
              <a:t>         </a:t>
            </a:r>
          </a:p>
          <a:p>
            <a:r>
              <a:rPr lang="ru-RU" sz="1900" dirty="0">
                <a:latin typeface="Times New Roman" panose="02020603050405020304" pitchFamily="18" charset="0"/>
                <a:cs typeface="Times New Roman" panose="02020603050405020304" pitchFamily="18" charset="0"/>
              </a:rPr>
              <a:t>       Бюджет Талдомского городского округа и отчет об исполнении бюджета публикуется в средствах массовой информации, размещается на официальном сайте Администрации  Талдомского городского </a:t>
            </a:r>
            <a:r>
              <a:rPr lang="ru-RU" sz="1900" dirty="0" smtClean="0">
                <a:latin typeface="Times New Roman" panose="02020603050405020304" pitchFamily="18" charset="0"/>
                <a:cs typeface="Times New Roman" panose="02020603050405020304" pitchFamily="18" charset="0"/>
              </a:rPr>
              <a:t>округа, </a:t>
            </a:r>
            <a:r>
              <a:rPr lang="ru-RU" sz="1900" dirty="0">
                <a:latin typeface="Times New Roman" panose="02020603050405020304" pitchFamily="18" charset="0"/>
                <a:cs typeface="Times New Roman" panose="02020603050405020304" pitchFamily="18" charset="0"/>
              </a:rPr>
              <a:t>выносится на публичные слушания в сроки, определенные бюджетным законодательством.</a:t>
            </a:r>
          </a:p>
          <a:p>
            <a:r>
              <a:rPr lang="ru-RU" sz="1900" dirty="0">
                <a:latin typeface="Times New Roman" panose="02020603050405020304" pitchFamily="18" charset="0"/>
                <a:cs typeface="Times New Roman" panose="02020603050405020304" pitchFamily="18" charset="0"/>
              </a:rPr>
              <a:t>       </a:t>
            </a:r>
          </a:p>
          <a:p>
            <a:r>
              <a:rPr lang="ru-RU" sz="1900" dirty="0">
                <a:latin typeface="Times New Roman" panose="02020603050405020304" pitchFamily="18" charset="0"/>
                <a:cs typeface="Times New Roman" panose="02020603050405020304" pitchFamily="18" charset="0"/>
              </a:rPr>
              <a:t>       Бюджет для граждан – это упрощенная версия бюджетного документа, которая использует неформальный язык и доступные форматы, чтобы облегчить для граждан понимание бюджета</a:t>
            </a:r>
          </a:p>
          <a:p>
            <a:r>
              <a:rPr lang="ru-RU" sz="1900" dirty="0">
                <a:latin typeface="Times New Roman" panose="02020603050405020304" pitchFamily="18" charset="0"/>
                <a:cs typeface="Times New Roman" panose="02020603050405020304" pitchFamily="18" charset="0"/>
              </a:rPr>
              <a:t> и реализации системы мер по повышению бюджетной грамотности и т.д.</a:t>
            </a:r>
          </a:p>
          <a:p>
            <a:r>
              <a:rPr lang="ru-RU" sz="1900" dirty="0">
                <a:latin typeface="Times New Roman" panose="02020603050405020304" pitchFamily="18" charset="0"/>
                <a:cs typeface="Times New Roman" panose="02020603050405020304" pitchFamily="18" charset="0"/>
              </a:rPr>
              <a:t>     Такая «упрощенная» версия содержит информационно-аналитический материал, доступный для широкого круга неподготовленных пользователей: основы бюджета и бюджетного процесса, исполнение бюджета, проект бюджета, </a:t>
            </a:r>
            <a:r>
              <a:rPr lang="ru-RU" sz="1900" dirty="0" smtClean="0">
                <a:latin typeface="Times New Roman" panose="02020603050405020304" pitchFamily="18" charset="0"/>
                <a:cs typeface="Times New Roman" panose="02020603050405020304" pitchFamily="18" charset="0"/>
              </a:rPr>
              <a:t>муниципальные программы</a:t>
            </a:r>
            <a:r>
              <a:rPr lang="ru-RU" sz="1900" dirty="0">
                <a:latin typeface="Times New Roman" panose="02020603050405020304" pitchFamily="18" charset="0"/>
                <a:cs typeface="Times New Roman" panose="02020603050405020304" pitchFamily="18" charset="0"/>
              </a:rPr>
              <a:t>, публичные слушания и другая информация для граждан.</a:t>
            </a:r>
          </a:p>
          <a:p>
            <a:endParaRPr lang="ru-RU" sz="1900" dirty="0">
              <a:latin typeface="Times New Roman" panose="02020603050405020304" pitchFamily="18" charset="0"/>
              <a:cs typeface="Times New Roman" panose="02020603050405020304" pitchFamily="18" charset="0"/>
            </a:endParaRPr>
          </a:p>
          <a:p>
            <a:r>
              <a:rPr lang="ru-RU" sz="1900" dirty="0">
                <a:latin typeface="Times New Roman" panose="02020603050405020304" pitchFamily="18" charset="0"/>
                <a:cs typeface="Times New Roman" panose="02020603050405020304" pitchFamily="18" charset="0"/>
              </a:rPr>
              <a:t>     Источники размещения информации о бюджете:</a:t>
            </a:r>
          </a:p>
          <a:p>
            <a:r>
              <a:rPr lang="ru-RU" sz="1900" dirty="0">
                <a:latin typeface="Times New Roman" panose="02020603050405020304" pitchFamily="18" charset="0"/>
                <a:cs typeface="Times New Roman" panose="02020603050405020304" pitchFamily="18" charset="0"/>
              </a:rPr>
              <a:t>    </a:t>
            </a:r>
          </a:p>
          <a:p>
            <a:r>
              <a:rPr lang="ru-RU" sz="1900" dirty="0">
                <a:latin typeface="Times New Roman" panose="02020603050405020304" pitchFamily="18" charset="0"/>
                <a:cs typeface="Times New Roman" panose="02020603050405020304" pitchFamily="18" charset="0"/>
              </a:rPr>
              <a:t>Официальный сайт Администрации Талдомского городского округа Московской области: </a:t>
            </a:r>
            <a:r>
              <a:rPr lang="en-US" b="1" dirty="0">
                <a:solidFill>
                  <a:srgbClr val="7030A0"/>
                </a:solidFill>
                <a:latin typeface="Times New Roman" panose="02020603050405020304" pitchFamily="18" charset="0"/>
                <a:cs typeface="Times New Roman" panose="02020603050405020304" pitchFamily="18" charset="0"/>
                <a:hlinkClick r:id="rId3"/>
              </a:rPr>
              <a:t>http://taldom-okrug.ru</a:t>
            </a:r>
            <a:endParaRPr lang="ru-RU" b="1" dirty="0">
              <a:solidFill>
                <a:srgbClr val="7030A0"/>
              </a:solidFill>
              <a:latin typeface="Times New Roman" panose="02020603050405020304" pitchFamily="18" charset="0"/>
              <a:cs typeface="Times New Roman" panose="02020603050405020304" pitchFamily="18" charset="0"/>
            </a:endParaRPr>
          </a:p>
          <a:p>
            <a:r>
              <a:rPr lang="ru-RU" sz="1900" dirty="0">
                <a:latin typeface="Times New Roman" panose="02020603050405020304" pitchFamily="18" charset="0"/>
                <a:cs typeface="Times New Roman" panose="02020603050405020304" pitchFamily="18" charset="0"/>
              </a:rPr>
              <a:t>    </a:t>
            </a:r>
          </a:p>
          <a:p>
            <a:r>
              <a:rPr lang="ru-RU" sz="1900" dirty="0">
                <a:latin typeface="Times New Roman" panose="02020603050405020304" pitchFamily="18" charset="0"/>
                <a:cs typeface="Times New Roman" panose="02020603050405020304" pitchFamily="18" charset="0"/>
              </a:rPr>
              <a:t>   Официальное печатное издание: газета «Заря</a:t>
            </a:r>
            <a:r>
              <a:rPr lang="ru-RU" sz="1900" dirty="0" smtClean="0">
                <a:latin typeface="Times New Roman" panose="02020603050405020304" pitchFamily="18" charset="0"/>
                <a:cs typeface="Times New Roman" panose="02020603050405020304" pitchFamily="18" charset="0"/>
              </a:rPr>
              <a:t>»</a:t>
            </a:r>
          </a:p>
          <a:p>
            <a:endParaRPr lang="ru-RU" sz="1900" dirty="0">
              <a:latin typeface="Times New Roman" panose="02020603050405020304" pitchFamily="18" charset="0"/>
              <a:cs typeface="Times New Roman" panose="02020603050405020304" pitchFamily="18" charset="0"/>
            </a:endParaRPr>
          </a:p>
          <a:p>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566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86144">
              <a:srgbClr val="FDFFE7"/>
            </a:gs>
            <a:gs pos="100000">
              <a:srgbClr val="FFFFCC"/>
            </a:gs>
            <a:gs pos="68000">
              <a:schemeClr val="accent1">
                <a:lumMod val="45000"/>
                <a:lumOff val="55000"/>
              </a:schemeClr>
            </a:gs>
            <a:gs pos="2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16</a:t>
            </a:fld>
            <a:endParaRPr lang="en-US" dirty="0"/>
          </a:p>
        </p:txBody>
      </p:sp>
      <p:sp>
        <p:nvSpPr>
          <p:cNvPr id="3" name="Прямоугольник 2"/>
          <p:cNvSpPr/>
          <p:nvPr/>
        </p:nvSpPr>
        <p:spPr>
          <a:xfrm>
            <a:off x="0" y="-82296"/>
            <a:ext cx="12192000" cy="9387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5000"/>
              </a:lnSpc>
            </a:pPr>
            <a:r>
              <a:rPr lang="ru-RU" sz="22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РЕЙТИНГ ПО  ОТКРЫТОСТИ  БЮДЖЕТНЫХ  ДАННЫХ           </a:t>
            </a:r>
          </a:p>
          <a:p>
            <a:pPr algn="ctr">
              <a:lnSpc>
                <a:spcPct val="125000"/>
              </a:lnSpc>
            </a:pPr>
            <a:r>
              <a:rPr lang="ru-RU" sz="22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ТАЛДОМСКОГО  ГОРОДСКОГО  ОКРУГА  МОСКОВСКОЙ  ОБЛАСТИ  ЗА </a:t>
            </a:r>
            <a:r>
              <a:rPr lang="ru-RU" sz="22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2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a:t>
            </a:r>
          </a:p>
        </p:txBody>
      </p:sp>
      <p:graphicFrame>
        <p:nvGraphicFramePr>
          <p:cNvPr id="4" name="Таблица 3"/>
          <p:cNvGraphicFramePr>
            <a:graphicFrameLocks noGrp="1"/>
          </p:cNvGraphicFramePr>
          <p:nvPr>
            <p:extLst>
              <p:ext uri="{D42A27DB-BD31-4B8C-83A1-F6EECF244321}">
                <p14:modId xmlns:p14="http://schemas.microsoft.com/office/powerpoint/2010/main" val="3008598517"/>
              </p:ext>
            </p:extLst>
          </p:nvPr>
        </p:nvGraphicFramePr>
        <p:xfrm>
          <a:off x="0" y="767644"/>
          <a:ext cx="12191999" cy="6355644"/>
        </p:xfrm>
        <a:graphic>
          <a:graphicData uri="http://schemas.openxmlformats.org/drawingml/2006/table">
            <a:tbl>
              <a:tblPr>
                <a:tableStyleId>{8A107856-5554-42FB-B03E-39F5DBC370BA}</a:tableStyleId>
              </a:tblPr>
              <a:tblGrid>
                <a:gridCol w="1754565">
                  <a:extLst>
                    <a:ext uri="{9D8B030D-6E8A-4147-A177-3AD203B41FA5}">
                      <a16:colId xmlns:a16="http://schemas.microsoft.com/office/drawing/2014/main" val="1577062898"/>
                    </a:ext>
                  </a:extLst>
                </a:gridCol>
                <a:gridCol w="1526467">
                  <a:extLst>
                    <a:ext uri="{9D8B030D-6E8A-4147-A177-3AD203B41FA5}">
                      <a16:colId xmlns:a16="http://schemas.microsoft.com/office/drawing/2014/main" val="2452928510"/>
                    </a:ext>
                  </a:extLst>
                </a:gridCol>
                <a:gridCol w="1763333">
                  <a:extLst>
                    <a:ext uri="{9D8B030D-6E8A-4147-A177-3AD203B41FA5}">
                      <a16:colId xmlns:a16="http://schemas.microsoft.com/office/drawing/2014/main" val="3155623702"/>
                    </a:ext>
                  </a:extLst>
                </a:gridCol>
                <a:gridCol w="1710695">
                  <a:extLst>
                    <a:ext uri="{9D8B030D-6E8A-4147-A177-3AD203B41FA5}">
                      <a16:colId xmlns:a16="http://schemas.microsoft.com/office/drawing/2014/main" val="2516122161"/>
                    </a:ext>
                  </a:extLst>
                </a:gridCol>
                <a:gridCol w="1847467">
                  <a:extLst>
                    <a:ext uri="{9D8B030D-6E8A-4147-A177-3AD203B41FA5}">
                      <a16:colId xmlns:a16="http://schemas.microsoft.com/office/drawing/2014/main" val="3796627788"/>
                    </a:ext>
                  </a:extLst>
                </a:gridCol>
                <a:gridCol w="1464261">
                  <a:extLst>
                    <a:ext uri="{9D8B030D-6E8A-4147-A177-3AD203B41FA5}">
                      <a16:colId xmlns:a16="http://schemas.microsoft.com/office/drawing/2014/main" val="2753268227"/>
                    </a:ext>
                  </a:extLst>
                </a:gridCol>
                <a:gridCol w="2125211">
                  <a:extLst>
                    <a:ext uri="{9D8B030D-6E8A-4147-A177-3AD203B41FA5}">
                      <a16:colId xmlns:a16="http://schemas.microsoft.com/office/drawing/2014/main" val="407731157"/>
                    </a:ext>
                  </a:extLst>
                </a:gridCol>
              </a:tblGrid>
              <a:tr h="2260273">
                <a:tc>
                  <a:txBody>
                    <a:bodyPr/>
                    <a:lstStyle/>
                    <a:p>
                      <a:pPr algn="ctr" fontAlgn="ctr"/>
                      <a:endParaRPr lang="ru-RU" sz="1400" u="none" strike="noStrike" dirty="0">
                        <a:effectLst/>
                      </a:endParaRPr>
                    </a:p>
                    <a:p>
                      <a:pPr algn="ctr" fontAlgn="ctr"/>
                      <a:endParaRPr lang="ru-RU" sz="1400" u="none" strike="noStrike" dirty="0">
                        <a:effectLst/>
                      </a:endParaRPr>
                    </a:p>
                    <a:p>
                      <a:pPr algn="ctr" fontAlgn="ctr"/>
                      <a:r>
                        <a:rPr lang="ru-RU" sz="1400" u="none" strike="noStrike" dirty="0">
                          <a:effectLst/>
                        </a:rPr>
                        <a:t>Наименование</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tc>
                  <a:txBody>
                    <a:bodyPr/>
                    <a:lstStyle/>
                    <a:p>
                      <a:pPr algn="ctr" fontAlgn="ctr"/>
                      <a:endParaRPr lang="ru-RU" sz="1400" u="none" strike="noStrike" dirty="0">
                        <a:effectLst/>
                      </a:endParaRPr>
                    </a:p>
                    <a:p>
                      <a:pPr algn="ctr" fontAlgn="ctr"/>
                      <a:r>
                        <a:rPr lang="ru-RU" sz="1400" u="none" strike="noStrike" dirty="0">
                          <a:effectLst/>
                        </a:rPr>
                        <a:t>I  ЭТАП</a:t>
                      </a:r>
                    </a:p>
                    <a:p>
                      <a:pPr algn="ctr" fontAlgn="ctr"/>
                      <a:r>
                        <a:rPr lang="ru-RU" sz="1400" u="none" strike="noStrike" dirty="0">
                          <a:effectLst/>
                        </a:rPr>
                        <a:t> Характеристика первоначально утвержденного бюджета муниципального образования Московской области</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tc>
                  <a:txBody>
                    <a:bodyPr/>
                    <a:lstStyle/>
                    <a:p>
                      <a:pPr algn="ctr" fontAlgn="ctr"/>
                      <a:endParaRPr lang="ru-RU" sz="1400" u="none" strike="noStrike" dirty="0">
                        <a:effectLst/>
                      </a:endParaRPr>
                    </a:p>
                    <a:p>
                      <a:pPr algn="ctr" fontAlgn="ctr"/>
                      <a:r>
                        <a:rPr lang="ru-RU" sz="1400" u="none" strike="noStrike" dirty="0">
                          <a:effectLst/>
                        </a:rPr>
                        <a:t>II ЭТАП</a:t>
                      </a:r>
                    </a:p>
                    <a:p>
                      <a:pPr algn="ctr" fontAlgn="ctr"/>
                      <a:r>
                        <a:rPr lang="ru-RU" sz="1400" u="none" strike="noStrike" dirty="0">
                          <a:effectLst/>
                        </a:rPr>
                        <a:t>Годовой отчет об исполнении бюджета муниципального образования Московской области</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tc>
                  <a:txBody>
                    <a:bodyPr/>
                    <a:lstStyle/>
                    <a:p>
                      <a:pPr algn="ctr" fontAlgn="ctr"/>
                      <a:endParaRPr lang="ru-RU" sz="1400" u="none" strike="noStrike" dirty="0">
                        <a:effectLst/>
                      </a:endParaRPr>
                    </a:p>
                    <a:p>
                      <a:pPr algn="ctr" fontAlgn="ctr"/>
                      <a:r>
                        <a:rPr lang="ru-RU" sz="1400" u="none" strike="noStrike" dirty="0">
                          <a:effectLst/>
                        </a:rPr>
                        <a:t>III ЭТАП </a:t>
                      </a:r>
                    </a:p>
                    <a:p>
                      <a:pPr algn="ctr" fontAlgn="ctr"/>
                      <a:r>
                        <a:rPr lang="ru-RU" sz="1400" u="none" strike="noStrike" dirty="0">
                          <a:effectLst/>
                        </a:rPr>
                        <a:t>Исполнение бюджета муниципального образования Московской области и финансовый контроль</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tc>
                  <a:txBody>
                    <a:bodyPr/>
                    <a:lstStyle/>
                    <a:p>
                      <a:pPr algn="ctr" fontAlgn="ctr"/>
                      <a:endParaRPr lang="ru-RU" sz="1400" u="none" strike="noStrike" dirty="0">
                        <a:effectLst/>
                      </a:endParaRPr>
                    </a:p>
                    <a:p>
                      <a:pPr algn="ctr" fontAlgn="ctr"/>
                      <a:r>
                        <a:rPr lang="ru-RU" sz="1400" u="none" strike="noStrike" dirty="0">
                          <a:effectLst/>
                        </a:rPr>
                        <a:t>IV ЭТАП</a:t>
                      </a:r>
                    </a:p>
                    <a:p>
                      <a:pPr algn="ctr" fontAlgn="ctr"/>
                      <a:r>
                        <a:rPr lang="ru-RU" sz="1400" u="none" strike="noStrike" dirty="0">
                          <a:effectLst/>
                        </a:rPr>
                        <a:t>Составление проекта бюджета муниципального образования Московской области</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tc>
                  <a:txBody>
                    <a:bodyPr/>
                    <a:lstStyle/>
                    <a:p>
                      <a:pPr algn="ctr" fontAlgn="ctr"/>
                      <a:endParaRPr lang="ru-RU" sz="1400" u="none" strike="noStrike" dirty="0">
                        <a:effectLst/>
                      </a:endParaRPr>
                    </a:p>
                    <a:p>
                      <a:pPr algn="ctr" fontAlgn="ctr"/>
                      <a:r>
                        <a:rPr lang="ru-RU" sz="1400" u="none" strike="noStrike" dirty="0">
                          <a:effectLst/>
                        </a:rPr>
                        <a:t>Итого</a:t>
                      </a:r>
                    </a:p>
                    <a:p>
                      <a:pPr algn="ctr" fontAlgn="ctr"/>
                      <a:r>
                        <a:rPr lang="ru-RU" sz="1400" u="none" strike="noStrike" dirty="0">
                          <a:effectLst/>
                        </a:rPr>
                        <a:t> с начала года</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tc>
                  <a:txBody>
                    <a:bodyPr/>
                    <a:lstStyle/>
                    <a:p>
                      <a:pPr algn="ctr" fontAlgn="ctr"/>
                      <a:endParaRPr lang="ru-RU" sz="1400" u="none" strike="noStrike" dirty="0">
                        <a:effectLst/>
                      </a:endParaRPr>
                    </a:p>
                    <a:p>
                      <a:pPr algn="ctr" fontAlgn="ctr"/>
                      <a:r>
                        <a:rPr lang="ru-RU" sz="1400" u="none" strike="noStrike" dirty="0">
                          <a:effectLst/>
                        </a:rPr>
                        <a:t>Место по субъекту</a:t>
                      </a:r>
                    </a:p>
                    <a:p>
                      <a:pPr algn="ctr" fontAlgn="ctr"/>
                      <a:r>
                        <a:rPr lang="ru-RU" sz="1400" u="none" strike="noStrike" dirty="0">
                          <a:effectLst/>
                        </a:rPr>
                        <a:t>(из 60 муниципальных образований)</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extLst>
                  <a:ext uri="{0D108BD9-81ED-4DB2-BD59-A6C34878D82A}">
                    <a16:rowId xmlns:a16="http://schemas.microsoft.com/office/drawing/2014/main" val="3011548732"/>
                  </a:ext>
                </a:extLst>
              </a:tr>
              <a:tr h="935691">
                <a:tc>
                  <a:txBody>
                    <a:bodyPr/>
                    <a:lstStyle/>
                    <a:p>
                      <a:pPr algn="ctr" fontAlgn="ctr"/>
                      <a:r>
                        <a:rPr lang="ru-RU" sz="1400" u="none" strike="noStrike" dirty="0">
                          <a:effectLst/>
                        </a:rPr>
                        <a:t>Единица измерения</a:t>
                      </a:r>
                      <a:endParaRPr lang="ru-RU"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tc>
                  <a:txBody>
                    <a:bodyPr/>
                    <a:lstStyle/>
                    <a:p>
                      <a:pPr algn="ctr" fontAlgn="ctr"/>
                      <a:r>
                        <a:rPr lang="ru-RU" sz="1400" u="none" strike="noStrike" dirty="0">
                          <a:effectLst/>
                        </a:rPr>
                        <a:t>баллы</a:t>
                      </a:r>
                      <a:endParaRPr lang="ru-RU"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tc>
                  <a:txBody>
                    <a:bodyPr/>
                    <a:lstStyle/>
                    <a:p>
                      <a:pPr algn="ctr" fontAlgn="ctr"/>
                      <a:r>
                        <a:rPr lang="ru-RU" sz="1400" u="none" strike="noStrike" dirty="0">
                          <a:effectLst/>
                        </a:rPr>
                        <a:t>баллы</a:t>
                      </a:r>
                      <a:endParaRPr lang="ru-RU"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tc>
                  <a:txBody>
                    <a:bodyPr/>
                    <a:lstStyle/>
                    <a:p>
                      <a:pPr algn="ctr" fontAlgn="ctr"/>
                      <a:r>
                        <a:rPr lang="ru-RU" sz="1400" u="none" strike="noStrike" dirty="0">
                          <a:effectLst/>
                        </a:rPr>
                        <a:t>баллы</a:t>
                      </a:r>
                      <a:endParaRPr lang="ru-RU"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tc>
                  <a:txBody>
                    <a:bodyPr/>
                    <a:lstStyle/>
                    <a:p>
                      <a:pPr algn="ctr" fontAlgn="ctr"/>
                      <a:r>
                        <a:rPr lang="ru-RU" sz="1400" u="none" strike="noStrike" dirty="0">
                          <a:effectLst/>
                        </a:rPr>
                        <a:t>баллы</a:t>
                      </a:r>
                      <a:endParaRPr lang="ru-RU"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tc>
                  <a:txBody>
                    <a:bodyPr/>
                    <a:lstStyle/>
                    <a:p>
                      <a:pPr algn="ctr" fontAlgn="ctr"/>
                      <a:r>
                        <a:rPr lang="ru-RU" sz="1400" u="none" strike="noStrike" dirty="0">
                          <a:effectLst/>
                        </a:rPr>
                        <a:t>баллы</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tc>
                  <a:txBody>
                    <a:bodyPr/>
                    <a:lstStyle/>
                    <a:p>
                      <a:pPr algn="ctr" fontAlgn="ctr"/>
                      <a:r>
                        <a:rPr lang="ru-RU" sz="1400" u="none" strike="noStrike" dirty="0">
                          <a:effectLst/>
                        </a:rPr>
                        <a:t>место</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extLst>
                  <a:ext uri="{0D108BD9-81ED-4DB2-BD59-A6C34878D82A}">
                    <a16:rowId xmlns:a16="http://schemas.microsoft.com/office/drawing/2014/main" val="206939274"/>
                  </a:ext>
                </a:extLst>
              </a:tr>
              <a:tr h="1288291">
                <a:tc>
                  <a:txBody>
                    <a:bodyPr/>
                    <a:lstStyle/>
                    <a:p>
                      <a:pPr algn="ctr" fontAlgn="ctr"/>
                      <a:r>
                        <a:rPr lang="ru-RU" sz="1400" u="none" strike="noStrike" dirty="0">
                          <a:effectLst/>
                        </a:rPr>
                        <a:t>Максимальное количество баллов </a:t>
                      </a:r>
                      <a:endParaRPr lang="ru-RU"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nchor="ctr"/>
                </a:tc>
                <a:tc>
                  <a:txBody>
                    <a:bodyPr/>
                    <a:lstStyle/>
                    <a:p>
                      <a:pPr algn="ctr"/>
                      <a:r>
                        <a:rPr lang="ru-RU" sz="1200" dirty="0" smtClean="0">
                          <a:latin typeface="+mn-lt"/>
                        </a:rPr>
                        <a:t>43</a:t>
                      </a:r>
                      <a:endParaRPr lang="ru-RU" sz="1200" dirty="0">
                        <a:latin typeface="+mn-lt"/>
                      </a:endParaRPr>
                    </a:p>
                  </a:txBody>
                  <a:tcPr marL="6604" marR="6604" marT="6604" marB="0" anchor="ctr"/>
                </a:tc>
                <a:tc>
                  <a:txBody>
                    <a:bodyPr/>
                    <a:lstStyle/>
                    <a:p>
                      <a:pPr algn="ctr"/>
                      <a:r>
                        <a:rPr lang="ru-RU" sz="1200" dirty="0" smtClean="0">
                          <a:latin typeface="+mn-lt"/>
                        </a:rPr>
                        <a:t>29</a:t>
                      </a:r>
                      <a:endParaRPr lang="ru-RU" sz="1200" dirty="0">
                        <a:latin typeface="+mn-lt"/>
                      </a:endParaRPr>
                    </a:p>
                  </a:txBody>
                  <a:tcPr marL="6604" marR="6604" marT="6604" marB="0" anchor="ctr"/>
                </a:tc>
                <a:tc>
                  <a:txBody>
                    <a:bodyPr/>
                    <a:lstStyle/>
                    <a:p>
                      <a:pPr algn="ctr"/>
                      <a:r>
                        <a:rPr lang="ru-RU" sz="1200" dirty="0" smtClean="0">
                          <a:latin typeface="+mn-lt"/>
                        </a:rPr>
                        <a:t>38</a:t>
                      </a:r>
                      <a:endParaRPr lang="ru-RU" sz="1200" dirty="0">
                        <a:latin typeface="+mn-lt"/>
                      </a:endParaRPr>
                    </a:p>
                  </a:txBody>
                  <a:tcPr marL="6604" marR="6604" marT="6604" marB="0" anchor="ctr"/>
                </a:tc>
                <a:tc>
                  <a:txBody>
                    <a:bodyPr/>
                    <a:lstStyle/>
                    <a:p>
                      <a:pPr algn="ctr"/>
                      <a:r>
                        <a:rPr lang="ru-RU" sz="1200" dirty="0" smtClean="0">
                          <a:latin typeface="+mn-lt"/>
                        </a:rPr>
                        <a:t>19</a:t>
                      </a:r>
                      <a:endParaRPr lang="ru-RU" sz="1200" dirty="0">
                        <a:latin typeface="+mn-lt"/>
                      </a:endParaRPr>
                    </a:p>
                  </a:txBody>
                  <a:tcPr marL="6604" marR="6604" marT="6604" marB="0" anchor="ctr"/>
                </a:tc>
                <a:tc>
                  <a:txBody>
                    <a:bodyPr/>
                    <a:lstStyle/>
                    <a:p>
                      <a:pPr algn="ctr"/>
                      <a:r>
                        <a:rPr lang="ru-RU" sz="1200" dirty="0" smtClean="0">
                          <a:latin typeface="+mn-lt"/>
                        </a:rPr>
                        <a:t>129</a:t>
                      </a:r>
                      <a:endParaRPr lang="ru-RU" sz="1200" dirty="0">
                        <a:latin typeface="+mn-lt"/>
                      </a:endParaRPr>
                    </a:p>
                  </a:txBody>
                  <a:tcPr marL="6604" marR="6604" marT="6604" marB="0" anchor="ctr"/>
                </a:tc>
                <a:tc>
                  <a:txBody>
                    <a:bodyPr/>
                    <a:lstStyle/>
                    <a:p>
                      <a:pPr algn="ctr"/>
                      <a:endParaRPr lang="ru-RU" sz="1200">
                        <a:latin typeface="+mn-lt"/>
                      </a:endParaRPr>
                    </a:p>
                  </a:txBody>
                  <a:tcPr marL="6604" marR="6604" marT="6604" marB="0" anchor="ctr"/>
                </a:tc>
                <a:extLst>
                  <a:ext uri="{0D108BD9-81ED-4DB2-BD59-A6C34878D82A}">
                    <a16:rowId xmlns:a16="http://schemas.microsoft.com/office/drawing/2014/main" val="324797118"/>
                  </a:ext>
                </a:extLst>
              </a:tr>
              <a:tr h="1871389">
                <a:tc>
                  <a:txBody>
                    <a:bodyPr/>
                    <a:lstStyle/>
                    <a:p>
                      <a:pPr algn="ctr" fontAlgn="ctr"/>
                      <a:r>
                        <a:rPr lang="ru-RU" sz="1400" u="none" strike="noStrike" dirty="0">
                          <a:effectLst/>
                        </a:rPr>
                        <a:t>  </a:t>
                      </a:r>
                    </a:p>
                    <a:p>
                      <a:pPr algn="ctr" fontAlgn="ctr"/>
                      <a:r>
                        <a:rPr lang="ru-RU" sz="1400" u="none" strike="noStrike" dirty="0">
                          <a:effectLst/>
                        </a:rPr>
                        <a:t>Количество баллов                 по Талдомскому городскому округу</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604" marR="6604" marT="6604" marB="0"/>
                </a:tc>
                <a:tc>
                  <a:txBody>
                    <a:bodyPr/>
                    <a:lstStyle/>
                    <a:p>
                      <a:pPr algn="ctr"/>
                      <a:r>
                        <a:rPr lang="ru-RU" sz="1200" dirty="0" smtClean="0">
                          <a:latin typeface="+mn-lt"/>
                        </a:rPr>
                        <a:t>37</a:t>
                      </a:r>
                      <a:endParaRPr lang="ru-RU" sz="1200" dirty="0">
                        <a:latin typeface="+mn-lt"/>
                      </a:endParaRPr>
                    </a:p>
                  </a:txBody>
                  <a:tcPr marL="6604" marR="6604" marT="6604" marB="0" anchor="ctr"/>
                </a:tc>
                <a:tc>
                  <a:txBody>
                    <a:bodyPr/>
                    <a:lstStyle/>
                    <a:p>
                      <a:pPr algn="ctr"/>
                      <a:r>
                        <a:rPr lang="ru-RU" sz="1200" dirty="0" smtClean="0">
                          <a:latin typeface="+mn-lt"/>
                        </a:rPr>
                        <a:t>28</a:t>
                      </a:r>
                      <a:endParaRPr lang="ru-RU" sz="1200" dirty="0">
                        <a:latin typeface="+mn-lt"/>
                      </a:endParaRPr>
                    </a:p>
                  </a:txBody>
                  <a:tcPr marL="6604" marR="6604" marT="6604" marB="0" anchor="ctr"/>
                </a:tc>
                <a:tc>
                  <a:txBody>
                    <a:bodyPr/>
                    <a:lstStyle/>
                    <a:p>
                      <a:pPr algn="ctr"/>
                      <a:r>
                        <a:rPr lang="ru-RU" sz="1200" dirty="0" smtClean="0">
                          <a:latin typeface="+mn-lt"/>
                        </a:rPr>
                        <a:t>11</a:t>
                      </a:r>
                      <a:endParaRPr lang="ru-RU" sz="1200" dirty="0">
                        <a:latin typeface="+mn-lt"/>
                      </a:endParaRPr>
                    </a:p>
                  </a:txBody>
                  <a:tcPr marL="6604" marR="6604" marT="6604" marB="0" anchor="ctr"/>
                </a:tc>
                <a:tc>
                  <a:txBody>
                    <a:bodyPr/>
                    <a:lstStyle/>
                    <a:p>
                      <a:pPr algn="ctr"/>
                      <a:r>
                        <a:rPr lang="ru-RU" sz="1200" dirty="0" smtClean="0">
                          <a:latin typeface="+mn-lt"/>
                        </a:rPr>
                        <a:t>18</a:t>
                      </a:r>
                      <a:endParaRPr lang="ru-RU" sz="1200" dirty="0">
                        <a:latin typeface="+mn-lt"/>
                      </a:endParaRPr>
                    </a:p>
                  </a:txBody>
                  <a:tcPr marL="6604" marR="6604" marT="6604" marB="0" anchor="ctr"/>
                </a:tc>
                <a:tc>
                  <a:txBody>
                    <a:bodyPr/>
                    <a:lstStyle/>
                    <a:p>
                      <a:pPr algn="ctr"/>
                      <a:r>
                        <a:rPr lang="ru-RU" sz="1200" dirty="0" smtClean="0">
                          <a:latin typeface="+mn-lt"/>
                        </a:rPr>
                        <a:t>94</a:t>
                      </a:r>
                      <a:endParaRPr lang="ru-RU" sz="1200" dirty="0">
                        <a:latin typeface="+mn-lt"/>
                      </a:endParaRPr>
                    </a:p>
                  </a:txBody>
                  <a:tcPr marL="6604" marR="6604" marT="6604" marB="0" anchor="ctr"/>
                </a:tc>
                <a:tc>
                  <a:txBody>
                    <a:bodyPr/>
                    <a:lstStyle/>
                    <a:p>
                      <a:pPr algn="ctr"/>
                      <a:r>
                        <a:rPr lang="ru-RU" sz="1200" dirty="0" smtClean="0">
                          <a:latin typeface="+mn-lt"/>
                        </a:rPr>
                        <a:t>17-21</a:t>
                      </a:r>
                      <a:endParaRPr lang="ru-RU" sz="1200" dirty="0">
                        <a:latin typeface="+mn-lt"/>
                      </a:endParaRPr>
                    </a:p>
                  </a:txBody>
                  <a:tcPr marL="6604" marR="6604" marT="6604" marB="0" anchor="ctr"/>
                </a:tc>
                <a:extLst>
                  <a:ext uri="{0D108BD9-81ED-4DB2-BD59-A6C34878D82A}">
                    <a16:rowId xmlns:a16="http://schemas.microsoft.com/office/drawing/2014/main" val="3459876545"/>
                  </a:ext>
                </a:extLst>
              </a:tr>
            </a:tbl>
          </a:graphicData>
        </a:graphic>
      </p:graphicFrame>
    </p:spTree>
    <p:extLst>
      <p:ext uri="{BB962C8B-B14F-4D97-AF65-F5344CB8AC3E}">
        <p14:creationId xmlns:p14="http://schemas.microsoft.com/office/powerpoint/2010/main" val="8960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gs>
            <a:gs pos="52000">
              <a:schemeClr val="bg1"/>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0" y="-101960"/>
            <a:ext cx="12192000"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25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 выполнении основных показателей</a:t>
            </a:r>
          </a:p>
          <a:p>
            <a:pPr algn="ctr"/>
            <a:r>
              <a:rPr lang="ru-RU" sz="25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социально-экономического развития Талдомского городского округа за </a:t>
            </a:r>
            <a:r>
              <a:rPr lang="ru-RU" sz="25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5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a:t>
            </a:r>
          </a:p>
        </p:txBody>
      </p:sp>
      <p:graphicFrame>
        <p:nvGraphicFramePr>
          <p:cNvPr id="6" name="Таблица 5"/>
          <p:cNvGraphicFramePr>
            <a:graphicFrameLocks noGrp="1"/>
          </p:cNvGraphicFramePr>
          <p:nvPr>
            <p:extLst>
              <p:ext uri="{D42A27DB-BD31-4B8C-83A1-F6EECF244321}">
                <p14:modId xmlns:p14="http://schemas.microsoft.com/office/powerpoint/2010/main" val="1205107888"/>
              </p:ext>
            </p:extLst>
          </p:nvPr>
        </p:nvGraphicFramePr>
        <p:xfrm>
          <a:off x="0" y="687146"/>
          <a:ext cx="12191999" cy="5621557"/>
        </p:xfrm>
        <a:graphic>
          <a:graphicData uri="http://schemas.openxmlformats.org/drawingml/2006/table">
            <a:tbl>
              <a:tblPr>
                <a:tableStyleId>{8A107856-5554-42FB-B03E-39F5DBC370BA}</a:tableStyleId>
              </a:tblPr>
              <a:tblGrid>
                <a:gridCol w="3566288">
                  <a:extLst>
                    <a:ext uri="{9D8B030D-6E8A-4147-A177-3AD203B41FA5}">
                      <a16:colId xmlns:a16="http://schemas.microsoft.com/office/drawing/2014/main" val="4071498075"/>
                    </a:ext>
                  </a:extLst>
                </a:gridCol>
                <a:gridCol w="1186245">
                  <a:extLst>
                    <a:ext uri="{9D8B030D-6E8A-4147-A177-3AD203B41FA5}">
                      <a16:colId xmlns:a16="http://schemas.microsoft.com/office/drawing/2014/main" val="1090338617"/>
                    </a:ext>
                  </a:extLst>
                </a:gridCol>
                <a:gridCol w="1477265">
                  <a:extLst>
                    <a:ext uri="{9D8B030D-6E8A-4147-A177-3AD203B41FA5}">
                      <a16:colId xmlns:a16="http://schemas.microsoft.com/office/drawing/2014/main" val="1691277606"/>
                    </a:ext>
                  </a:extLst>
                </a:gridCol>
                <a:gridCol w="1530026">
                  <a:extLst>
                    <a:ext uri="{9D8B030D-6E8A-4147-A177-3AD203B41FA5}">
                      <a16:colId xmlns:a16="http://schemas.microsoft.com/office/drawing/2014/main" val="3427126317"/>
                    </a:ext>
                  </a:extLst>
                </a:gridCol>
                <a:gridCol w="1547611">
                  <a:extLst>
                    <a:ext uri="{9D8B030D-6E8A-4147-A177-3AD203B41FA5}">
                      <a16:colId xmlns:a16="http://schemas.microsoft.com/office/drawing/2014/main" val="4190329693"/>
                    </a:ext>
                  </a:extLst>
                </a:gridCol>
                <a:gridCol w="1445315">
                  <a:extLst>
                    <a:ext uri="{9D8B030D-6E8A-4147-A177-3AD203B41FA5}">
                      <a16:colId xmlns:a16="http://schemas.microsoft.com/office/drawing/2014/main" val="439627962"/>
                    </a:ext>
                  </a:extLst>
                </a:gridCol>
                <a:gridCol w="1439249">
                  <a:extLst>
                    <a:ext uri="{9D8B030D-6E8A-4147-A177-3AD203B41FA5}">
                      <a16:colId xmlns:a16="http://schemas.microsoft.com/office/drawing/2014/main" val="3281792967"/>
                    </a:ext>
                  </a:extLst>
                </a:gridCol>
              </a:tblGrid>
              <a:tr h="459597">
                <a:tc rowSpan="2">
                  <a:txBody>
                    <a:bodyPr/>
                    <a:lstStyle/>
                    <a:p>
                      <a:pPr algn="ctr">
                        <a:lnSpc>
                          <a:spcPct val="107000"/>
                        </a:lnSpc>
                        <a:spcAft>
                          <a:spcPts val="0"/>
                        </a:spcAft>
                      </a:pPr>
                      <a:r>
                        <a:rPr lang="ru-RU" sz="1400" kern="1200" dirty="0">
                          <a:effectLst/>
                        </a:rPr>
                        <a:t>Наименование показателей</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rowSpan="2">
                  <a:txBody>
                    <a:bodyPr/>
                    <a:lstStyle/>
                    <a:p>
                      <a:pPr algn="ctr">
                        <a:lnSpc>
                          <a:spcPct val="107000"/>
                        </a:lnSpc>
                        <a:spcAft>
                          <a:spcPts val="420"/>
                        </a:spcAft>
                      </a:pPr>
                      <a:r>
                        <a:rPr lang="ru-RU" sz="1400" kern="1200" dirty="0">
                          <a:effectLst/>
                        </a:rPr>
                        <a:t>Единица</a:t>
                      </a:r>
                      <a:endParaRPr lang="ru-RU" sz="1400" dirty="0">
                        <a:effectLst/>
                      </a:endParaRPr>
                    </a:p>
                    <a:p>
                      <a:pPr algn="ctr">
                        <a:lnSpc>
                          <a:spcPct val="107000"/>
                        </a:lnSpc>
                        <a:spcAft>
                          <a:spcPts val="0"/>
                        </a:spcAft>
                      </a:pPr>
                      <a:r>
                        <a:rPr lang="ru-RU" sz="1400" kern="1200" dirty="0">
                          <a:effectLst/>
                        </a:rPr>
                        <a:t>измерения</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dirty="0">
                          <a:effectLst/>
                        </a:rPr>
                        <a:t>Отчет</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dirty="0">
                          <a:effectLst/>
                        </a:rPr>
                        <a:t>Отчет</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План</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dirty="0">
                          <a:effectLst/>
                        </a:rPr>
                        <a:t>Ожидаемое исполнение</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Процент выполнения</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extLst>
                  <a:ext uri="{0D108BD9-81ED-4DB2-BD59-A6C34878D82A}">
                    <a16:rowId xmlns:a16="http://schemas.microsoft.com/office/drawing/2014/main" val="2276125030"/>
                  </a:ext>
                </a:extLst>
              </a:tr>
              <a:tr h="326046">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400" kern="1200" dirty="0">
                          <a:effectLst/>
                        </a:rPr>
                        <a:t>за </a:t>
                      </a:r>
                      <a:r>
                        <a:rPr lang="ru-RU" sz="1400" kern="1200" dirty="0" smtClean="0">
                          <a:effectLst/>
                        </a:rPr>
                        <a:t>2024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за  </a:t>
                      </a:r>
                      <a:r>
                        <a:rPr lang="ru-RU" sz="1400" kern="1200" dirty="0" smtClean="0">
                          <a:effectLst/>
                        </a:rPr>
                        <a:t>2025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на </a:t>
                      </a:r>
                      <a:r>
                        <a:rPr lang="ru-RU" sz="1400" kern="1200" dirty="0" smtClean="0">
                          <a:effectLst/>
                        </a:rPr>
                        <a:t>2026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за  </a:t>
                      </a:r>
                      <a:r>
                        <a:rPr lang="ru-RU" sz="1400" kern="1200" dirty="0" smtClean="0">
                          <a:effectLst/>
                        </a:rPr>
                        <a:t>2026</a:t>
                      </a:r>
                      <a:r>
                        <a:rPr lang="ru-RU" sz="1400" kern="1200" baseline="0" dirty="0" smtClean="0">
                          <a:effectLst/>
                        </a:rPr>
                        <a:t>  </a:t>
                      </a:r>
                      <a:r>
                        <a:rPr lang="ru-RU" sz="1400" kern="1200" dirty="0" smtClean="0">
                          <a:effectLst/>
                        </a:rPr>
                        <a:t>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extLst>
                  <a:ext uri="{0D108BD9-81ED-4DB2-BD59-A6C34878D82A}">
                    <a16:rowId xmlns:a16="http://schemas.microsoft.com/office/drawing/2014/main" val="676701942"/>
                  </a:ext>
                </a:extLst>
              </a:tr>
              <a:tr h="630503">
                <a:tc>
                  <a:txBody>
                    <a:bodyPr/>
                    <a:lstStyle/>
                    <a:p>
                      <a:pPr lvl="1" algn="l">
                        <a:lnSpc>
                          <a:spcPts val="1440"/>
                        </a:lnSpc>
                        <a:spcAft>
                          <a:spcPts val="0"/>
                        </a:spcAft>
                      </a:pPr>
                      <a:r>
                        <a:rPr lang="ru-RU" sz="1400" kern="1200" baseline="0" dirty="0">
                          <a:effectLst/>
                        </a:rPr>
                        <a:t>  </a:t>
                      </a:r>
                    </a:p>
                    <a:p>
                      <a:pPr lvl="1" algn="l">
                        <a:lnSpc>
                          <a:spcPts val="1440"/>
                        </a:lnSpc>
                        <a:spcAft>
                          <a:spcPts val="0"/>
                        </a:spcAft>
                      </a:pPr>
                      <a:r>
                        <a:rPr lang="ru-RU" sz="1400" kern="1200" baseline="0" dirty="0">
                          <a:effectLst/>
                        </a:rPr>
                        <a:t>   </a:t>
                      </a:r>
                      <a:r>
                        <a:rPr lang="ru-RU" sz="1400" kern="1200" dirty="0">
                          <a:effectLst/>
                        </a:rPr>
                        <a:t>1.Численность населения    </a:t>
                      </a:r>
                    </a:p>
                    <a:p>
                      <a:pPr lvl="1" algn="l">
                        <a:lnSpc>
                          <a:spcPts val="1440"/>
                        </a:lnSpc>
                        <a:spcAft>
                          <a:spcPts val="0"/>
                        </a:spcAft>
                      </a:pPr>
                      <a:r>
                        <a:rPr lang="ru-RU" sz="1400" kern="1200" dirty="0">
                          <a:effectLst/>
                        </a:rPr>
                        <a:t>             на конец года</a:t>
                      </a:r>
                      <a:endParaRPr lang="ru-RU" sz="1400" dirty="0">
                        <a:effectLst/>
                      </a:endParaRPr>
                    </a:p>
                    <a:p>
                      <a:pPr lvl="1" algn="l">
                        <a:lnSpc>
                          <a:spcPts val="1440"/>
                        </a:lnSpc>
                        <a:spcAft>
                          <a:spcPts val="0"/>
                        </a:spcAft>
                      </a:pPr>
                      <a:r>
                        <a:rPr lang="ru-RU" sz="1400" kern="1200" dirty="0">
                          <a:effectLst/>
                        </a:rPr>
                        <a:t> </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   чел.</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64 680</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ts val="1050"/>
                        </a:lnSpc>
                        <a:spcBef>
                          <a:spcPts val="600"/>
                        </a:spcBef>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1402618170"/>
                  </a:ext>
                </a:extLst>
              </a:tr>
              <a:tr h="471727">
                <a:tc>
                  <a:txBody>
                    <a:bodyPr/>
                    <a:lstStyle/>
                    <a:p>
                      <a:pPr marL="457200" marR="0" lvl="1" indent="0" algn="l" defTabSz="457200" rtl="0" eaLnBrk="1" fontAlgn="auto" latinLnBrk="0" hangingPunct="1">
                        <a:lnSpc>
                          <a:spcPts val="1440"/>
                        </a:lnSpc>
                        <a:spcBef>
                          <a:spcPts val="0"/>
                        </a:spcBef>
                        <a:spcAft>
                          <a:spcPts val="0"/>
                        </a:spcAft>
                        <a:buClrTx/>
                        <a:buSzTx/>
                        <a:buFontTx/>
                        <a:buNone/>
                        <a:tabLst/>
                        <a:defRPr/>
                      </a:pPr>
                      <a:r>
                        <a:rPr lang="ru-RU" sz="1400" baseline="0" dirty="0">
                          <a:effectLst/>
                        </a:rPr>
                        <a:t>   </a:t>
                      </a:r>
                      <a:r>
                        <a:rPr lang="ru-RU" sz="1400" dirty="0">
                          <a:effectLst/>
                        </a:rPr>
                        <a:t>2. Естественный прирост населения</a:t>
                      </a:r>
                    </a:p>
                    <a:p>
                      <a:pPr lvl="1" algn="l">
                        <a:lnSpc>
                          <a:spcPts val="1440"/>
                        </a:lnSpc>
                        <a:spcAft>
                          <a:spcPts val="0"/>
                        </a:spcAft>
                      </a:pP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dirty="0">
                          <a:effectLst/>
                        </a:rPr>
                        <a:t>   чел.</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-316</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ts val="1050"/>
                        </a:lnSpc>
                        <a:spcBef>
                          <a:spcPts val="600"/>
                        </a:spcBef>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3152557345"/>
                  </a:ext>
                </a:extLst>
              </a:tr>
              <a:tr h="394356">
                <a:tc>
                  <a:txBody>
                    <a:bodyPr/>
                    <a:lstStyle/>
                    <a:p>
                      <a:pPr lvl="1" algn="l">
                        <a:lnSpc>
                          <a:spcPts val="1440"/>
                        </a:lnSpc>
                        <a:spcAft>
                          <a:spcPts val="0"/>
                        </a:spcAft>
                      </a:pPr>
                      <a:r>
                        <a:rPr lang="ru-RU" sz="1400" baseline="0" dirty="0">
                          <a:effectLst/>
                        </a:rPr>
                        <a:t>   </a:t>
                      </a:r>
                      <a:r>
                        <a:rPr lang="ru-RU" sz="1400" dirty="0">
                          <a:effectLst/>
                        </a:rPr>
                        <a:t>3. Миграционный прирост населения</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    чел.</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827</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ts val="1050"/>
                        </a:lnSpc>
                        <a:spcBef>
                          <a:spcPts val="600"/>
                        </a:spcBef>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779680415"/>
                  </a:ext>
                </a:extLst>
              </a:tr>
              <a:tr h="937583">
                <a:tc>
                  <a:txBody>
                    <a:bodyPr/>
                    <a:lstStyle/>
                    <a:p>
                      <a:pPr lvl="1" algn="l">
                        <a:lnSpc>
                          <a:spcPts val="1415"/>
                        </a:lnSpc>
                        <a:spcAft>
                          <a:spcPts val="0"/>
                        </a:spcAft>
                      </a:pPr>
                      <a:r>
                        <a:rPr lang="ru-RU" sz="1400" dirty="0">
                          <a:effectLst/>
                        </a:rPr>
                        <a:t>   4. Объем отгруженных товаров собственного производства, выполненных работ и услуг собственными силами по промышленным видам деятельности</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marL="128270" algn="l">
                        <a:lnSpc>
                          <a:spcPct val="107000"/>
                        </a:lnSpc>
                        <a:spcAft>
                          <a:spcPts val="0"/>
                        </a:spcAft>
                      </a:pPr>
                      <a:r>
                        <a:rPr lang="ru-RU" sz="1400" dirty="0">
                          <a:effectLst/>
                        </a:rPr>
                        <a:t> млн руб.</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12 289</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15 242</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15 300</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15</a:t>
                      </a:r>
                      <a:r>
                        <a:rPr lang="ru-RU" sz="1400" baseline="0" dirty="0" smtClean="0">
                          <a:latin typeface="Times New Roman" panose="02020603050405020304" pitchFamily="18" charset="0"/>
                          <a:cs typeface="Times New Roman" panose="02020603050405020304" pitchFamily="18" charset="0"/>
                        </a:rPr>
                        <a:t> 300</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ct val="107000"/>
                        </a:lnSpc>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3135660008"/>
                  </a:ext>
                </a:extLst>
              </a:tr>
              <a:tr h="471727">
                <a:tc>
                  <a:txBody>
                    <a:bodyPr/>
                    <a:lstStyle/>
                    <a:p>
                      <a:pPr lvl="1" algn="l">
                        <a:lnSpc>
                          <a:spcPts val="1415"/>
                        </a:lnSpc>
                        <a:spcAft>
                          <a:spcPts val="0"/>
                        </a:spcAft>
                      </a:pPr>
                      <a:r>
                        <a:rPr lang="ru-RU" sz="1400" baseline="0" dirty="0">
                          <a:effectLst/>
                        </a:rPr>
                        <a:t>   </a:t>
                      </a:r>
                      <a:r>
                        <a:rPr lang="ru-RU" sz="1400" dirty="0">
                          <a:effectLst/>
                        </a:rPr>
                        <a:t>5.</a:t>
                      </a:r>
                      <a:r>
                        <a:rPr lang="ru-RU" sz="1400" baseline="0" dirty="0">
                          <a:effectLst/>
                        </a:rPr>
                        <a:t> Инвестиции в основной капитал по предприятиям и организациям округа</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marL="128270" algn="ctr">
                        <a:lnSpc>
                          <a:spcPct val="107000"/>
                        </a:lnSpc>
                        <a:spcAft>
                          <a:spcPts val="0"/>
                        </a:spcAft>
                      </a:pPr>
                      <a:r>
                        <a:rPr lang="ru-RU" sz="1400" dirty="0">
                          <a:effectLst/>
                        </a:rPr>
                        <a:t>млн. руб.</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1 766</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2 231</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2 300</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2 300</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ct val="107000"/>
                        </a:lnSpc>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4123137498"/>
                  </a:ext>
                </a:extLst>
              </a:tr>
              <a:tr h="400106">
                <a:tc>
                  <a:txBody>
                    <a:bodyPr/>
                    <a:lstStyle/>
                    <a:p>
                      <a:pPr lvl="1" algn="l">
                        <a:lnSpc>
                          <a:spcPts val="1415"/>
                        </a:lnSpc>
                        <a:spcAft>
                          <a:spcPts val="0"/>
                        </a:spcAft>
                      </a:pPr>
                      <a:r>
                        <a:rPr lang="ru-RU" sz="1400" baseline="0" dirty="0">
                          <a:effectLst/>
                        </a:rPr>
                        <a:t>   </a:t>
                      </a:r>
                      <a:r>
                        <a:rPr lang="ru-RU" sz="1400" dirty="0">
                          <a:effectLst/>
                        </a:rPr>
                        <a:t>6. </a:t>
                      </a:r>
                      <a:r>
                        <a:rPr lang="ru-RU" sz="1400" dirty="0" smtClean="0">
                          <a:effectLst/>
                        </a:rPr>
                        <a:t>Объем</a:t>
                      </a:r>
                      <a:r>
                        <a:rPr lang="ru-RU" sz="1400" baseline="0" dirty="0" smtClean="0">
                          <a:effectLst/>
                        </a:rPr>
                        <a:t> жилищного строительства</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marL="128270" marR="0" indent="0" algn="ctr" defTabSz="457200" rtl="0" eaLnBrk="1" fontAlgn="auto" latinLnBrk="0" hangingPunct="1">
                        <a:lnSpc>
                          <a:spcPct val="107000"/>
                        </a:lnSpc>
                        <a:spcBef>
                          <a:spcPts val="0"/>
                        </a:spcBef>
                        <a:spcAft>
                          <a:spcPts val="0"/>
                        </a:spcAft>
                        <a:buClrTx/>
                        <a:buSzTx/>
                        <a:buFontTx/>
                        <a:buNone/>
                        <a:tabLst/>
                        <a:defRPr/>
                      </a:pPr>
                      <a:r>
                        <a:rPr lang="ru" sz="1400" dirty="0"/>
                        <a:t>тыс. м</a:t>
                      </a:r>
                      <a:r>
                        <a:rPr lang="ru" sz="1400" baseline="30000" dirty="0"/>
                        <a:t>2</a:t>
                      </a:r>
                    </a:p>
                    <a:p>
                      <a:pPr marL="128270" algn="ctr">
                        <a:lnSpc>
                          <a:spcPct val="107000"/>
                        </a:lnSpc>
                        <a:spcAft>
                          <a:spcPts val="0"/>
                        </a:spcAft>
                      </a:pP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62,59</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84,44</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58,5</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58,5</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ts val="1050"/>
                        </a:lnSpc>
                        <a:spcBef>
                          <a:spcPts val="600"/>
                        </a:spcBef>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1044332756"/>
                  </a:ext>
                </a:extLst>
              </a:tr>
              <a:tr h="627012">
                <a:tc>
                  <a:txBody>
                    <a:bodyPr/>
                    <a:lstStyle/>
                    <a:p>
                      <a:pPr marL="457200" marR="0" lvl="1" indent="0" algn="l" defTabSz="457200" rtl="0" eaLnBrk="1" fontAlgn="auto" latinLnBrk="0" hangingPunct="1">
                        <a:lnSpc>
                          <a:spcPts val="1440"/>
                        </a:lnSpc>
                        <a:spcBef>
                          <a:spcPts val="0"/>
                        </a:spcBef>
                        <a:spcAft>
                          <a:spcPts val="0"/>
                        </a:spcAft>
                        <a:buClrTx/>
                        <a:buSzTx/>
                        <a:buFontTx/>
                        <a:buNone/>
                        <a:tabLst/>
                        <a:defRPr/>
                      </a:pPr>
                      <a:r>
                        <a:rPr lang="ru" sz="1400" baseline="0" dirty="0"/>
                        <a:t>   </a:t>
                      </a:r>
                      <a:r>
                        <a:rPr lang="ru" sz="1400" dirty="0"/>
                        <a:t>7. Уровень обеспеченности населения жильем (на конец года)</a:t>
                      </a:r>
                    </a:p>
                    <a:p>
                      <a:pPr lvl="1" algn="l">
                        <a:lnSpc>
                          <a:spcPts val="1440"/>
                        </a:lnSpc>
                        <a:spcAft>
                          <a:spcPts val="0"/>
                        </a:spcAft>
                      </a:pP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marL="177800" indent="0"/>
                      <a:r>
                        <a:rPr lang="ru" sz="1400" dirty="0"/>
                        <a:t>м</a:t>
                      </a:r>
                      <a:r>
                        <a:rPr lang="ru" sz="1400" baseline="30000" dirty="0"/>
                        <a:t>2</a:t>
                      </a:r>
                      <a:r>
                        <a:rPr lang="ru" sz="1400" dirty="0"/>
                        <a:t> / чел.</a:t>
                      </a:r>
                      <a:endParaRPr lang="ru" sz="1400" b="0" dirty="0">
                        <a:latin typeface="Times New Roman"/>
                      </a:endParaRPr>
                    </a:p>
                  </a:txBody>
                  <a:tcPr marL="0" marR="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24,81</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Х*</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ts val="1050"/>
                        </a:lnSpc>
                        <a:spcBef>
                          <a:spcPts val="600"/>
                        </a:spcBef>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1443423468"/>
                  </a:ext>
                </a:extLst>
              </a:tr>
              <a:tr h="611820">
                <a:tc>
                  <a:txBody>
                    <a:bodyPr/>
                    <a:lstStyle/>
                    <a:p>
                      <a:pPr marL="457200" marR="0" lvl="1" indent="0" algn="l" defTabSz="457200" rtl="0" eaLnBrk="1" fontAlgn="auto" latinLnBrk="0" hangingPunct="1">
                        <a:lnSpc>
                          <a:spcPts val="1415"/>
                        </a:lnSpc>
                        <a:spcBef>
                          <a:spcPts val="0"/>
                        </a:spcBef>
                        <a:spcAft>
                          <a:spcPts val="0"/>
                        </a:spcAft>
                        <a:buClrTx/>
                        <a:buSzTx/>
                        <a:buFontTx/>
                        <a:buNone/>
                        <a:tabLst/>
                        <a:defRPr/>
                      </a:pPr>
                      <a:r>
                        <a:rPr lang="ru" sz="1400" dirty="0"/>
                        <a:t>   8. Оборот розничной торговли  в ценах соответствующих лет</a:t>
                      </a:r>
                    </a:p>
                    <a:p>
                      <a:pPr lvl="1" algn="l">
                        <a:lnSpc>
                          <a:spcPts val="1415"/>
                        </a:lnSpc>
                        <a:spcAft>
                          <a:spcPts val="0"/>
                        </a:spcAft>
                      </a:pP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marL="127000" indent="0"/>
                      <a:r>
                        <a:rPr lang="ru" sz="1400" dirty="0"/>
                        <a:t>млн. руб.</a:t>
                      </a:r>
                      <a:endParaRPr lang="ru" sz="1400" b="0" dirty="0">
                        <a:latin typeface="Times New Roman"/>
                      </a:endParaRPr>
                    </a:p>
                  </a:txBody>
                  <a:tcPr marL="0" marR="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11 786</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12 607</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r>
                        <a:rPr lang="ru-RU" sz="1400" dirty="0" smtClean="0">
                          <a:latin typeface="Times New Roman" panose="02020603050405020304" pitchFamily="18" charset="0"/>
                          <a:cs typeface="Times New Roman" panose="02020603050405020304" pitchFamily="18" charset="0"/>
                        </a:rPr>
                        <a:t>12 700</a:t>
                      </a:r>
                      <a:endParaRPr lang="ru-RU" sz="1400" dirty="0">
                        <a:latin typeface="Times New Roman" panose="02020603050405020304" pitchFamily="18" charset="0"/>
                        <a:cs typeface="Times New Roman" panose="02020603050405020304" pitchFamily="18" charset="0"/>
                      </a:endParaRPr>
                    </a:p>
                  </a:txBody>
                  <a:tcPr marL="6350" marR="6350" marT="0" marB="0" anchor="ctr"/>
                </a:tc>
                <a:tc>
                  <a:txBody>
                    <a:bodyPr/>
                    <a:lstStyle/>
                    <a:p>
                      <a:pPr algn="ctr"/>
                      <a:r>
                        <a:rPr lang="ru-RU" sz="1400" dirty="0" smtClean="0">
                          <a:latin typeface="Times New Roman" panose="02020603050405020304" pitchFamily="18" charset="0"/>
                          <a:cs typeface="Times New Roman" panose="02020603050405020304" pitchFamily="18" charset="0"/>
                        </a:rPr>
                        <a:t>12 700</a:t>
                      </a:r>
                      <a:endParaRPr lang="ru-RU" sz="1400" dirty="0">
                        <a:latin typeface="Times New Roman" panose="02020603050405020304" pitchFamily="18" charset="0"/>
                        <a:cs typeface="Times New Roman" panose="02020603050405020304" pitchFamily="18" charset="0"/>
                      </a:endParaRPr>
                    </a:p>
                  </a:txBody>
                  <a:tcPr marL="4482" marR="4482" marT="6722" marB="0" anchor="ctr"/>
                </a:tc>
                <a:tc>
                  <a:txBody>
                    <a:bodyPr/>
                    <a:lstStyle/>
                    <a:p>
                      <a:pPr algn="ctr">
                        <a:lnSpc>
                          <a:spcPts val="1050"/>
                        </a:lnSpc>
                        <a:spcBef>
                          <a:spcPts val="600"/>
                        </a:spcBef>
                        <a:spcAft>
                          <a:spcPts val="0"/>
                        </a:spcAft>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82" marR="4482" marT="6722" marB="0" anchor="ctr"/>
                </a:tc>
                <a:extLst>
                  <a:ext uri="{0D108BD9-81ED-4DB2-BD59-A6C34878D82A}">
                    <a16:rowId xmlns:a16="http://schemas.microsoft.com/office/drawing/2014/main" val="1196146449"/>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139047736"/>
              </p:ext>
            </p:extLst>
          </p:nvPr>
        </p:nvGraphicFramePr>
        <p:xfrm>
          <a:off x="1" y="6289710"/>
          <a:ext cx="12191999" cy="611820"/>
        </p:xfrm>
        <a:graphic>
          <a:graphicData uri="http://schemas.openxmlformats.org/drawingml/2006/table">
            <a:tbl>
              <a:tblPr>
                <a:tableStyleId>{8A107856-5554-42FB-B03E-39F5DBC370BA}</a:tableStyleId>
              </a:tblPr>
              <a:tblGrid>
                <a:gridCol w="12191999">
                  <a:extLst>
                    <a:ext uri="{9D8B030D-6E8A-4147-A177-3AD203B41FA5}">
                      <a16:colId xmlns:a16="http://schemas.microsoft.com/office/drawing/2014/main" val="2497001456"/>
                    </a:ext>
                  </a:extLst>
                </a:gridCol>
              </a:tblGrid>
              <a:tr h="611820">
                <a:tc>
                  <a:txBody>
                    <a:bodyPr/>
                    <a:lstStyle/>
                    <a:p>
                      <a:pPr marL="457200" marR="0" lvl="1" indent="0" algn="l" defTabSz="457200" rtl="0" eaLnBrk="1" fontAlgn="auto" latinLnBrk="0" hangingPunct="1">
                        <a:lnSpc>
                          <a:spcPts val="1415"/>
                        </a:lnSpc>
                        <a:spcBef>
                          <a:spcPts val="0"/>
                        </a:spcBef>
                        <a:spcAft>
                          <a:spcPts val="0"/>
                        </a:spcAft>
                        <a:buClrTx/>
                        <a:buSzTx/>
                        <a:buFontTx/>
                        <a:buNone/>
                        <a:tabLst/>
                        <a:defRPr/>
                      </a:pPr>
                      <a:r>
                        <a:rPr lang="ru-RU" sz="14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Х*- информация</a:t>
                      </a:r>
                      <a:r>
                        <a:rPr lang="ru-RU" sz="14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о среднегодовой численности населения начиная с итогов за 2025 год не может быть предоставлена в связи с тем, что Правительством Российской Федерации принято решение о временном приостановлении их предоставления и распространения в соответствии с ч.10 ст.5 Федерального закона от 29 ноября 2007 г. №282-ФЗ «Об официальном статистическом учете и системе государственной статистики в Российской Федерации».</a:t>
                      </a:r>
                      <a:endParaRPr lang="ru-RU"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extLst>
                  <a:ext uri="{0D108BD9-81ED-4DB2-BD59-A6C34878D82A}">
                    <a16:rowId xmlns:a16="http://schemas.microsoft.com/office/drawing/2014/main" val="3650210916"/>
                  </a:ext>
                </a:extLst>
              </a:tr>
            </a:tbl>
          </a:graphicData>
        </a:graphic>
      </p:graphicFrame>
    </p:spTree>
    <p:extLst>
      <p:ext uri="{BB962C8B-B14F-4D97-AF65-F5344CB8AC3E}">
        <p14:creationId xmlns:p14="http://schemas.microsoft.com/office/powerpoint/2010/main" val="68316761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FF33"/>
            </a:gs>
            <a:gs pos="100000">
              <a:schemeClr val="accent1">
                <a:lumMod val="45000"/>
                <a:lumOff val="55000"/>
              </a:schemeClr>
            </a:gs>
            <a:gs pos="50000">
              <a:schemeClr val="bg1"/>
            </a:gs>
            <a:gs pos="3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0" y="-118872"/>
            <a:ext cx="12192000" cy="8771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25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 выполнении  основных  показателей </a:t>
            </a:r>
          </a:p>
          <a:p>
            <a:pPr algn="ctr"/>
            <a:r>
              <a:rPr lang="ru-RU" sz="25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социально-экономического развития Талдомского городского округа за </a:t>
            </a:r>
            <a:r>
              <a:rPr lang="ru-RU" sz="25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a:t>
            </a:r>
          </a:p>
        </p:txBody>
      </p:sp>
      <p:graphicFrame>
        <p:nvGraphicFramePr>
          <p:cNvPr id="6" name="Таблица 5"/>
          <p:cNvGraphicFramePr>
            <a:graphicFrameLocks noGrp="1"/>
          </p:cNvGraphicFramePr>
          <p:nvPr>
            <p:extLst>
              <p:ext uri="{D42A27DB-BD31-4B8C-83A1-F6EECF244321}">
                <p14:modId xmlns:p14="http://schemas.microsoft.com/office/powerpoint/2010/main" val="1067166916"/>
              </p:ext>
            </p:extLst>
          </p:nvPr>
        </p:nvGraphicFramePr>
        <p:xfrm>
          <a:off x="0" y="677332"/>
          <a:ext cx="12191999" cy="6300075"/>
        </p:xfrm>
        <a:graphic>
          <a:graphicData uri="http://schemas.openxmlformats.org/drawingml/2006/table">
            <a:tbl>
              <a:tblPr>
                <a:tableStyleId>{8A107856-5554-42FB-B03E-39F5DBC370BA}</a:tableStyleId>
              </a:tblPr>
              <a:tblGrid>
                <a:gridCol w="3814354">
                  <a:extLst>
                    <a:ext uri="{9D8B030D-6E8A-4147-A177-3AD203B41FA5}">
                      <a16:colId xmlns:a16="http://schemas.microsoft.com/office/drawing/2014/main" val="4071498075"/>
                    </a:ext>
                  </a:extLst>
                </a:gridCol>
                <a:gridCol w="1297577">
                  <a:extLst>
                    <a:ext uri="{9D8B030D-6E8A-4147-A177-3AD203B41FA5}">
                      <a16:colId xmlns:a16="http://schemas.microsoft.com/office/drawing/2014/main" val="1090338617"/>
                    </a:ext>
                  </a:extLst>
                </a:gridCol>
                <a:gridCol w="1254035">
                  <a:extLst>
                    <a:ext uri="{9D8B030D-6E8A-4147-A177-3AD203B41FA5}">
                      <a16:colId xmlns:a16="http://schemas.microsoft.com/office/drawing/2014/main" val="1691277606"/>
                    </a:ext>
                  </a:extLst>
                </a:gridCol>
                <a:gridCol w="1384663">
                  <a:extLst>
                    <a:ext uri="{9D8B030D-6E8A-4147-A177-3AD203B41FA5}">
                      <a16:colId xmlns:a16="http://schemas.microsoft.com/office/drawing/2014/main" val="3427126317"/>
                    </a:ext>
                  </a:extLst>
                </a:gridCol>
                <a:gridCol w="1497874">
                  <a:extLst>
                    <a:ext uri="{9D8B030D-6E8A-4147-A177-3AD203B41FA5}">
                      <a16:colId xmlns:a16="http://schemas.microsoft.com/office/drawing/2014/main" val="4190329693"/>
                    </a:ext>
                  </a:extLst>
                </a:gridCol>
                <a:gridCol w="1518626">
                  <a:extLst>
                    <a:ext uri="{9D8B030D-6E8A-4147-A177-3AD203B41FA5}">
                      <a16:colId xmlns:a16="http://schemas.microsoft.com/office/drawing/2014/main" val="439627962"/>
                    </a:ext>
                  </a:extLst>
                </a:gridCol>
                <a:gridCol w="1424870">
                  <a:extLst>
                    <a:ext uri="{9D8B030D-6E8A-4147-A177-3AD203B41FA5}">
                      <a16:colId xmlns:a16="http://schemas.microsoft.com/office/drawing/2014/main" val="3281792967"/>
                    </a:ext>
                  </a:extLst>
                </a:gridCol>
              </a:tblGrid>
              <a:tr h="499808">
                <a:tc rowSpan="2">
                  <a:txBody>
                    <a:bodyPr/>
                    <a:lstStyle/>
                    <a:p>
                      <a:pPr algn="ctr">
                        <a:lnSpc>
                          <a:spcPct val="107000"/>
                        </a:lnSpc>
                        <a:spcAft>
                          <a:spcPts val="0"/>
                        </a:spcAft>
                      </a:pPr>
                      <a:r>
                        <a:rPr lang="ru-RU" sz="1400" kern="1200" dirty="0">
                          <a:effectLst/>
                        </a:rPr>
                        <a:t>Наименование показателей</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rowSpan="2">
                  <a:txBody>
                    <a:bodyPr/>
                    <a:lstStyle/>
                    <a:p>
                      <a:pPr algn="ctr">
                        <a:lnSpc>
                          <a:spcPct val="107000"/>
                        </a:lnSpc>
                        <a:spcAft>
                          <a:spcPts val="420"/>
                        </a:spcAft>
                      </a:pPr>
                      <a:r>
                        <a:rPr lang="ru-RU" sz="1400" kern="1200" dirty="0">
                          <a:effectLst/>
                        </a:rPr>
                        <a:t>Единица</a:t>
                      </a:r>
                      <a:endParaRPr lang="ru-RU" sz="1400" dirty="0">
                        <a:effectLst/>
                      </a:endParaRPr>
                    </a:p>
                    <a:p>
                      <a:pPr algn="ctr">
                        <a:lnSpc>
                          <a:spcPct val="107000"/>
                        </a:lnSpc>
                        <a:spcAft>
                          <a:spcPts val="0"/>
                        </a:spcAft>
                      </a:pPr>
                      <a:r>
                        <a:rPr lang="ru-RU" sz="1400" kern="1200" dirty="0">
                          <a:effectLst/>
                        </a:rPr>
                        <a:t>измерения</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gridSpan="2">
                  <a:txBody>
                    <a:bodyPr/>
                    <a:lstStyle/>
                    <a:p>
                      <a:pPr algn="ctr">
                        <a:lnSpc>
                          <a:spcPct val="107000"/>
                        </a:lnSpc>
                        <a:spcAft>
                          <a:spcPts val="0"/>
                        </a:spcAft>
                      </a:pPr>
                      <a:r>
                        <a:rPr lang="ru-RU" sz="1400" dirty="0">
                          <a:effectLst/>
                        </a:rPr>
                        <a:t>Отчет</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hMerge="1">
                  <a:txBody>
                    <a:bodyPr/>
                    <a:lstStyle/>
                    <a:p>
                      <a:pPr algn="ctr">
                        <a:lnSpc>
                          <a:spcPct val="107000"/>
                        </a:lnSpc>
                        <a:spcAft>
                          <a:spcPts val="0"/>
                        </a:spcAft>
                      </a:pPr>
                      <a:endParaRPr lang="ru-RU"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37000">
                          <a:srgbClr val="FDFFE7"/>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ru-RU" sz="1400" kern="1200" dirty="0">
                          <a:effectLst/>
                        </a:rPr>
                        <a:t>План</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dirty="0">
                          <a:effectLst/>
                        </a:rPr>
                        <a:t>Ожидаемое выполнение</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Процент выполнения</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extLst>
                  <a:ext uri="{0D108BD9-81ED-4DB2-BD59-A6C34878D82A}">
                    <a16:rowId xmlns:a16="http://schemas.microsoft.com/office/drawing/2014/main" val="2276125030"/>
                  </a:ext>
                </a:extLst>
              </a:tr>
              <a:tr h="381688">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400" kern="1200" dirty="0">
                          <a:effectLst/>
                        </a:rPr>
                        <a:t>за </a:t>
                      </a:r>
                      <a:r>
                        <a:rPr lang="ru-RU" sz="1400" kern="1200" dirty="0" smtClean="0">
                          <a:effectLst/>
                        </a:rPr>
                        <a:t>2024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за  </a:t>
                      </a:r>
                      <a:r>
                        <a:rPr lang="ru-RU" sz="1400" kern="1200" dirty="0" smtClean="0">
                          <a:effectLst/>
                        </a:rPr>
                        <a:t>2025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на </a:t>
                      </a:r>
                      <a:r>
                        <a:rPr lang="ru-RU" sz="1400" kern="1200" dirty="0" smtClean="0">
                          <a:effectLst/>
                        </a:rPr>
                        <a:t>2026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за  </a:t>
                      </a:r>
                      <a:r>
                        <a:rPr lang="ru-RU" sz="1400" kern="1200" dirty="0" smtClean="0">
                          <a:effectLst/>
                        </a:rPr>
                        <a:t>2026 </a:t>
                      </a:r>
                      <a:r>
                        <a:rPr lang="ru-RU" sz="1400" kern="1200" dirty="0">
                          <a:effectLst/>
                        </a:rPr>
                        <a:t>год</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tc>
                  <a:txBody>
                    <a:bodyPr/>
                    <a:lstStyle/>
                    <a:p>
                      <a:pPr algn="ctr">
                        <a:lnSpc>
                          <a:spcPct val="107000"/>
                        </a:lnSpc>
                        <a:spcAft>
                          <a:spcPts val="0"/>
                        </a:spcAft>
                      </a:pPr>
                      <a:r>
                        <a:rPr lang="ru-RU" sz="1400" kern="1200" dirty="0">
                          <a:effectLst/>
                        </a:rPr>
                        <a:t>%</a:t>
                      </a:r>
                      <a:endParaRPr lang="ru-RU"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2" marR="6722" marT="6722" marB="0" anchor="ctr"/>
                </a:tc>
                <a:extLst>
                  <a:ext uri="{0D108BD9-81ED-4DB2-BD59-A6C34878D82A}">
                    <a16:rowId xmlns:a16="http://schemas.microsoft.com/office/drawing/2014/main" val="676701942"/>
                  </a:ext>
                </a:extLst>
              </a:tr>
              <a:tr h="616522">
                <a:tc>
                  <a:txBody>
                    <a:bodyPr/>
                    <a:lstStyle/>
                    <a:p>
                      <a:pPr lvl="1" algn="l">
                        <a:lnSpc>
                          <a:spcPts val="1415"/>
                        </a:lnSpc>
                        <a:spcBef>
                          <a:spcPts val="600"/>
                        </a:spcBef>
                        <a:spcAft>
                          <a:spcPts val="0"/>
                        </a:spcAft>
                      </a:pPr>
                      <a:r>
                        <a:rPr lang="ru-RU" sz="1400" spc="0" baseline="0" dirty="0">
                          <a:effectLst/>
                        </a:rPr>
                        <a:t>   </a:t>
                      </a:r>
                      <a:r>
                        <a:rPr lang="ru-RU" sz="1400" spc="0" dirty="0">
                          <a:effectLst/>
                        </a:rPr>
                        <a:t>9. Фонд заработной платы, всего </a:t>
                      </a:r>
                    </a:p>
                    <a:p>
                      <a:pPr lvl="1" algn="l">
                        <a:lnSpc>
                          <a:spcPts val="1415"/>
                        </a:lnSpc>
                        <a:spcBef>
                          <a:spcPts val="600"/>
                        </a:spcBef>
                        <a:spcAft>
                          <a:spcPts val="0"/>
                        </a:spcAft>
                      </a:pPr>
                      <a:r>
                        <a:rPr lang="ru-RU" sz="1400" spc="0" dirty="0">
                          <a:effectLst/>
                        </a:rPr>
                        <a:t>            по городскому округу</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marL="63500" algn="ctr">
                        <a:lnSpc>
                          <a:spcPts val="1100"/>
                        </a:lnSpc>
                        <a:spcBef>
                          <a:spcPts val="600"/>
                        </a:spcBef>
                        <a:spcAft>
                          <a:spcPts val="0"/>
                        </a:spcAft>
                      </a:pPr>
                      <a:r>
                        <a:rPr lang="ru-RU" sz="1400" spc="0" dirty="0">
                          <a:effectLst/>
                        </a:rPr>
                        <a:t>млн. руб.</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8 402</a:t>
                      </a:r>
                      <a:endParaRPr lang="ru-RU" sz="1200" dirty="0">
                        <a:latin typeface="+mn-lt"/>
                      </a:endParaRPr>
                    </a:p>
                  </a:txBody>
                  <a:tcPr marL="4482" marR="4482" marT="6722" marB="0" anchor="ctr"/>
                </a:tc>
                <a:tc>
                  <a:txBody>
                    <a:bodyPr/>
                    <a:lstStyle/>
                    <a:p>
                      <a:pPr algn="ctr"/>
                      <a:r>
                        <a:rPr lang="ru-RU" sz="1200" dirty="0" smtClean="0">
                          <a:latin typeface="+mn-lt"/>
                        </a:rPr>
                        <a:t>8 935</a:t>
                      </a:r>
                      <a:endParaRPr lang="ru-RU" sz="1200" dirty="0">
                        <a:latin typeface="+mn-lt"/>
                      </a:endParaRPr>
                    </a:p>
                  </a:txBody>
                  <a:tcPr marL="4482" marR="4482" marT="6722" marB="0" anchor="ctr"/>
                </a:tc>
                <a:tc>
                  <a:txBody>
                    <a:bodyPr/>
                    <a:lstStyle/>
                    <a:p>
                      <a:pPr algn="ctr"/>
                      <a:r>
                        <a:rPr lang="ru-RU" sz="1200" dirty="0" smtClean="0">
                          <a:latin typeface="+mn-lt"/>
                        </a:rPr>
                        <a:t>9 000</a:t>
                      </a:r>
                      <a:endParaRPr lang="ru-RU" sz="1200" dirty="0">
                        <a:latin typeface="+mn-lt"/>
                      </a:endParaRPr>
                    </a:p>
                  </a:txBody>
                  <a:tcPr marL="6350" marR="6350" marT="0" marB="0" anchor="ctr"/>
                </a:tc>
                <a:tc>
                  <a:txBody>
                    <a:bodyPr/>
                    <a:lstStyle/>
                    <a:p>
                      <a:pPr algn="ctr"/>
                      <a:r>
                        <a:rPr lang="ru-RU" sz="1200" dirty="0" smtClean="0">
                          <a:latin typeface="+mn-lt"/>
                        </a:rPr>
                        <a:t>9 000</a:t>
                      </a:r>
                      <a:endParaRPr lang="ru-RU" sz="1200" dirty="0">
                        <a:latin typeface="+mn-lt"/>
                      </a:endParaRPr>
                    </a:p>
                  </a:txBody>
                  <a:tcPr marL="4482" marR="4482" marT="6722" marB="0" anchor="ctr"/>
                </a:tc>
                <a:tc>
                  <a:txBody>
                    <a:bodyPr/>
                    <a:lstStyle/>
                    <a:p>
                      <a:pPr algn="ctr"/>
                      <a:r>
                        <a:rPr lang="ru-RU" sz="1200" dirty="0" smtClean="0">
                          <a:latin typeface="+mn-lt"/>
                        </a:rPr>
                        <a:t>100</a:t>
                      </a:r>
                      <a:endParaRPr lang="ru-RU" sz="1200" dirty="0">
                        <a:latin typeface="+mn-lt"/>
                      </a:endParaRPr>
                    </a:p>
                  </a:txBody>
                  <a:tcPr marL="4482" marR="4482" marT="6722" marB="0" anchor="ctr"/>
                </a:tc>
                <a:extLst>
                  <a:ext uri="{0D108BD9-81ED-4DB2-BD59-A6C34878D82A}">
                    <a16:rowId xmlns:a16="http://schemas.microsoft.com/office/drawing/2014/main" val="1402618170"/>
                  </a:ext>
                </a:extLst>
              </a:tr>
              <a:tr h="557439">
                <a:tc>
                  <a:txBody>
                    <a:bodyPr/>
                    <a:lstStyle/>
                    <a:p>
                      <a:pPr lvl="1" algn="l">
                        <a:lnSpc>
                          <a:spcPts val="1415"/>
                        </a:lnSpc>
                        <a:spcBef>
                          <a:spcPts val="600"/>
                        </a:spcBef>
                        <a:spcAft>
                          <a:spcPts val="0"/>
                        </a:spcAft>
                      </a:pPr>
                      <a:r>
                        <a:rPr lang="ru-RU" sz="1400" spc="0" baseline="0" dirty="0">
                          <a:effectLst/>
                        </a:rPr>
                        <a:t>  </a:t>
                      </a:r>
                      <a:r>
                        <a:rPr lang="ru-RU" sz="1400" spc="0" dirty="0">
                          <a:effectLst/>
                        </a:rPr>
                        <a:t>10. Среднемесячная начисленная заработная плата работников, всего по городскому округу</a:t>
                      </a:r>
                      <a:endParaRPr lang="ru-RU" sz="1400" b="0"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ts val="1100"/>
                        </a:lnSpc>
                        <a:spcBef>
                          <a:spcPts val="600"/>
                        </a:spcBef>
                        <a:spcAft>
                          <a:spcPts val="0"/>
                        </a:spcAft>
                      </a:pPr>
                      <a:r>
                        <a:rPr lang="ru-RU" sz="1400" spc="0" dirty="0">
                          <a:effectLst/>
                        </a:rPr>
                        <a:t>руб.</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83 920</a:t>
                      </a:r>
                      <a:endParaRPr lang="ru-RU" sz="1200" dirty="0">
                        <a:latin typeface="+mn-lt"/>
                      </a:endParaRPr>
                    </a:p>
                  </a:txBody>
                  <a:tcPr marL="4482" marR="4482" marT="6722" marB="0" anchor="ctr"/>
                </a:tc>
                <a:tc>
                  <a:txBody>
                    <a:bodyPr/>
                    <a:lstStyle/>
                    <a:p>
                      <a:pPr algn="ctr"/>
                      <a:r>
                        <a:rPr lang="ru-RU" sz="1200" dirty="0" smtClean="0">
                          <a:latin typeface="+mn-lt"/>
                        </a:rPr>
                        <a:t>94 828</a:t>
                      </a:r>
                      <a:endParaRPr lang="ru-RU" sz="1200" dirty="0">
                        <a:latin typeface="+mn-lt"/>
                      </a:endParaRPr>
                    </a:p>
                  </a:txBody>
                  <a:tcPr marL="4482" marR="4482" marT="6722" marB="0" anchor="ctr"/>
                </a:tc>
                <a:tc>
                  <a:txBody>
                    <a:bodyPr/>
                    <a:lstStyle/>
                    <a:p>
                      <a:pPr algn="ctr"/>
                      <a:r>
                        <a:rPr lang="ru-RU" sz="1200" dirty="0" smtClean="0">
                          <a:latin typeface="+mn-lt"/>
                        </a:rPr>
                        <a:t>97 673</a:t>
                      </a:r>
                      <a:endParaRPr lang="ru-RU" sz="1200" dirty="0">
                        <a:latin typeface="+mn-lt"/>
                      </a:endParaRPr>
                    </a:p>
                  </a:txBody>
                  <a:tcPr marL="6350" marR="6350" marT="0" marB="0" anchor="ctr"/>
                </a:tc>
                <a:tc>
                  <a:txBody>
                    <a:bodyPr/>
                    <a:lstStyle/>
                    <a:p>
                      <a:pPr algn="ctr"/>
                      <a:r>
                        <a:rPr lang="ru-RU" sz="1200" dirty="0" smtClean="0">
                          <a:latin typeface="+mn-lt"/>
                        </a:rPr>
                        <a:t>97 673</a:t>
                      </a:r>
                    </a:p>
                  </a:txBody>
                  <a:tcPr marL="4482" marR="4482" marT="6722" marB="0" anchor="ctr"/>
                </a:tc>
                <a:tc>
                  <a:txBody>
                    <a:bodyPr/>
                    <a:lstStyle/>
                    <a:p>
                      <a:pPr algn="ctr"/>
                      <a:r>
                        <a:rPr lang="ru-RU" sz="1200" dirty="0" smtClean="0">
                          <a:latin typeface="+mn-lt"/>
                        </a:rPr>
                        <a:t>100</a:t>
                      </a:r>
                      <a:endParaRPr lang="ru-RU" sz="1200" dirty="0">
                        <a:latin typeface="+mn-lt"/>
                      </a:endParaRPr>
                    </a:p>
                  </a:txBody>
                  <a:tcPr marL="4482" marR="4482" marT="6722" marB="0" anchor="ctr"/>
                </a:tc>
                <a:extLst>
                  <a:ext uri="{0D108BD9-81ED-4DB2-BD59-A6C34878D82A}">
                    <a16:rowId xmlns:a16="http://schemas.microsoft.com/office/drawing/2014/main" val="3152557345"/>
                  </a:ext>
                </a:extLst>
              </a:tr>
              <a:tr h="677598">
                <a:tc>
                  <a:txBody>
                    <a:bodyPr/>
                    <a:lstStyle/>
                    <a:p>
                      <a:pPr lvl="1" algn="l">
                        <a:lnSpc>
                          <a:spcPts val="1415"/>
                        </a:lnSpc>
                        <a:spcBef>
                          <a:spcPts val="600"/>
                        </a:spcBef>
                        <a:spcAft>
                          <a:spcPts val="0"/>
                        </a:spcAft>
                      </a:pPr>
                      <a:r>
                        <a:rPr lang="ru-RU" sz="1400" spc="0" baseline="0" dirty="0">
                          <a:effectLst/>
                        </a:rPr>
                        <a:t>  </a:t>
                      </a:r>
                      <a:r>
                        <a:rPr lang="ru-RU" sz="1400" spc="0" dirty="0">
                          <a:effectLst/>
                        </a:rPr>
                        <a:t>11. Среднемесячная номинальная начисленная заработная плата педагогических работников общеобразовательных организаций</a:t>
                      </a:r>
                      <a:endParaRPr lang="ru-RU" sz="1400" b="0"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ts val="1100"/>
                        </a:lnSpc>
                        <a:spcBef>
                          <a:spcPts val="600"/>
                        </a:spcBef>
                        <a:spcAft>
                          <a:spcPts val="0"/>
                        </a:spcAft>
                      </a:pPr>
                      <a:r>
                        <a:rPr lang="ru-RU" sz="1400" spc="0" dirty="0">
                          <a:effectLst/>
                        </a:rPr>
                        <a:t>руб.</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82 211,85</a:t>
                      </a:r>
                      <a:endParaRPr lang="ru-RU" sz="1200" dirty="0">
                        <a:latin typeface="+mn-lt"/>
                      </a:endParaRPr>
                    </a:p>
                  </a:txBody>
                  <a:tcPr marL="4482" marR="4482" marT="6722" marB="0" anchor="ctr"/>
                </a:tc>
                <a:tc>
                  <a:txBody>
                    <a:bodyPr/>
                    <a:lstStyle/>
                    <a:p>
                      <a:pPr algn="ctr"/>
                      <a:r>
                        <a:rPr lang="ru-RU" sz="1200" dirty="0" smtClean="0">
                          <a:latin typeface="+mn-lt"/>
                        </a:rPr>
                        <a:t>91 914,99</a:t>
                      </a:r>
                      <a:endParaRPr lang="ru-RU" sz="1200" dirty="0">
                        <a:latin typeface="+mn-lt"/>
                      </a:endParaRPr>
                    </a:p>
                  </a:txBody>
                  <a:tcPr marL="4482" marR="4482" marT="6722" marB="0" anchor="ctr"/>
                </a:tc>
                <a:tc>
                  <a:txBody>
                    <a:bodyPr/>
                    <a:lstStyle/>
                    <a:p>
                      <a:pPr algn="ctr"/>
                      <a:r>
                        <a:rPr lang="ru-RU" sz="1200" dirty="0" smtClean="0">
                          <a:latin typeface="+mn-lt"/>
                        </a:rPr>
                        <a:t>90 814,0</a:t>
                      </a:r>
                      <a:endParaRPr lang="ru-RU" sz="1200" dirty="0">
                        <a:latin typeface="+mn-lt"/>
                      </a:endParaRPr>
                    </a:p>
                  </a:txBody>
                  <a:tcPr marL="6350" marR="6350" marT="0" marB="0" anchor="ctr"/>
                </a:tc>
                <a:tc>
                  <a:txBody>
                    <a:bodyPr/>
                    <a:lstStyle/>
                    <a:p>
                      <a:pPr algn="ctr"/>
                      <a:r>
                        <a:rPr lang="ru-RU" sz="1200" dirty="0" smtClean="0">
                          <a:latin typeface="+mn-lt"/>
                        </a:rPr>
                        <a:t>90 995,0</a:t>
                      </a:r>
                      <a:endParaRPr lang="ru-RU" sz="1200" dirty="0">
                        <a:latin typeface="+mn-lt"/>
                      </a:endParaRPr>
                    </a:p>
                  </a:txBody>
                  <a:tcPr marL="4482" marR="4482" marT="6722" marB="0" anchor="ctr"/>
                </a:tc>
                <a:tc>
                  <a:txBody>
                    <a:bodyPr/>
                    <a:lstStyle/>
                    <a:p>
                      <a:pPr algn="ctr"/>
                      <a:r>
                        <a:rPr lang="ru-RU" sz="1200" dirty="0" smtClean="0">
                          <a:latin typeface="+mn-lt"/>
                        </a:rPr>
                        <a:t>100,2</a:t>
                      </a:r>
                    </a:p>
                  </a:txBody>
                  <a:tcPr marL="4482" marR="4482" marT="6722" marB="0" anchor="ctr"/>
                </a:tc>
                <a:extLst>
                  <a:ext uri="{0D108BD9-81ED-4DB2-BD59-A6C34878D82A}">
                    <a16:rowId xmlns:a16="http://schemas.microsoft.com/office/drawing/2014/main" val="779680415"/>
                  </a:ext>
                </a:extLst>
              </a:tr>
              <a:tr h="929065">
                <a:tc>
                  <a:txBody>
                    <a:bodyPr/>
                    <a:lstStyle/>
                    <a:p>
                      <a:pPr lvl="1" algn="l">
                        <a:lnSpc>
                          <a:spcPts val="1415"/>
                        </a:lnSpc>
                        <a:spcBef>
                          <a:spcPts val="600"/>
                        </a:spcBef>
                        <a:spcAft>
                          <a:spcPts val="0"/>
                        </a:spcAft>
                      </a:pPr>
                      <a:r>
                        <a:rPr lang="ru-RU" sz="1400" spc="0" dirty="0">
                          <a:effectLst/>
                        </a:rPr>
                        <a:t>  12. Среднемесячная номинальная начисленная заработная плата педагогических работников дошкольных образовательных организаций</a:t>
                      </a:r>
                      <a:endParaRPr lang="ru-RU" sz="1400" b="0"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ts val="1100"/>
                        </a:lnSpc>
                        <a:spcBef>
                          <a:spcPts val="600"/>
                        </a:spcBef>
                        <a:spcAft>
                          <a:spcPts val="0"/>
                        </a:spcAft>
                      </a:pPr>
                      <a:r>
                        <a:rPr lang="ru-RU" sz="1400" spc="0" dirty="0">
                          <a:effectLst/>
                        </a:rPr>
                        <a:t>руб.</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71 599,29</a:t>
                      </a:r>
                      <a:endParaRPr lang="ru-RU" sz="1200" dirty="0">
                        <a:latin typeface="+mn-lt"/>
                      </a:endParaRPr>
                    </a:p>
                  </a:txBody>
                  <a:tcPr marL="4482" marR="4482" marT="6722" marB="0" anchor="ctr"/>
                </a:tc>
                <a:tc>
                  <a:txBody>
                    <a:bodyPr/>
                    <a:lstStyle/>
                    <a:p>
                      <a:pPr algn="ctr"/>
                      <a:r>
                        <a:rPr lang="ru-RU" sz="1200" dirty="0" smtClean="0">
                          <a:latin typeface="+mn-lt"/>
                        </a:rPr>
                        <a:t>79 022,43</a:t>
                      </a:r>
                      <a:endParaRPr lang="ru-RU" sz="1200" dirty="0">
                        <a:latin typeface="+mn-lt"/>
                      </a:endParaRPr>
                    </a:p>
                  </a:txBody>
                  <a:tcPr marL="4482" marR="4482" marT="6722" marB="0" anchor="ctr"/>
                </a:tc>
                <a:tc>
                  <a:txBody>
                    <a:bodyPr/>
                    <a:lstStyle/>
                    <a:p>
                      <a:pPr algn="ctr"/>
                      <a:r>
                        <a:rPr lang="ru-RU" sz="1200" dirty="0" smtClean="0">
                          <a:latin typeface="+mn-lt"/>
                        </a:rPr>
                        <a:t>88 371,5</a:t>
                      </a:r>
                      <a:endParaRPr lang="ru-RU" sz="1200" dirty="0">
                        <a:latin typeface="+mn-lt"/>
                      </a:endParaRPr>
                    </a:p>
                  </a:txBody>
                  <a:tcPr marL="6350" marR="6350" marT="0" marB="0" anchor="ctr"/>
                </a:tc>
                <a:tc>
                  <a:txBody>
                    <a:bodyPr/>
                    <a:lstStyle/>
                    <a:p>
                      <a:pPr algn="ctr"/>
                      <a:r>
                        <a:rPr lang="ru-RU" sz="1200" dirty="0" smtClean="0">
                          <a:latin typeface="+mn-lt"/>
                        </a:rPr>
                        <a:t>86 604,07</a:t>
                      </a:r>
                      <a:endParaRPr lang="ru-RU" sz="1200" dirty="0">
                        <a:latin typeface="+mn-lt"/>
                      </a:endParaRPr>
                    </a:p>
                  </a:txBody>
                  <a:tcPr marL="4482" marR="4482" marT="6722" marB="0" anchor="ctr"/>
                </a:tc>
                <a:tc>
                  <a:txBody>
                    <a:bodyPr/>
                    <a:lstStyle/>
                    <a:p>
                      <a:pPr algn="ctr"/>
                      <a:r>
                        <a:rPr lang="ru-RU" sz="1200" dirty="0" smtClean="0">
                          <a:latin typeface="+mn-lt"/>
                        </a:rPr>
                        <a:t>98</a:t>
                      </a:r>
                      <a:endParaRPr lang="ru-RU" sz="1200" dirty="0">
                        <a:latin typeface="+mn-lt"/>
                      </a:endParaRPr>
                    </a:p>
                  </a:txBody>
                  <a:tcPr marL="4482" marR="4482" marT="6722" marB="0" anchor="ctr"/>
                </a:tc>
                <a:extLst>
                  <a:ext uri="{0D108BD9-81ED-4DB2-BD59-A6C34878D82A}">
                    <a16:rowId xmlns:a16="http://schemas.microsoft.com/office/drawing/2014/main" val="3135660008"/>
                  </a:ext>
                </a:extLst>
              </a:tr>
              <a:tr h="803196">
                <a:tc>
                  <a:txBody>
                    <a:bodyPr/>
                    <a:lstStyle/>
                    <a:p>
                      <a:pPr lvl="1" algn="l">
                        <a:lnSpc>
                          <a:spcPts val="1415"/>
                        </a:lnSpc>
                        <a:spcBef>
                          <a:spcPts val="600"/>
                        </a:spcBef>
                        <a:spcAft>
                          <a:spcPts val="0"/>
                        </a:spcAft>
                      </a:pPr>
                      <a:r>
                        <a:rPr lang="ru-RU" sz="1400" spc="0" baseline="0" dirty="0">
                          <a:effectLst/>
                        </a:rPr>
                        <a:t>  </a:t>
                      </a:r>
                      <a:r>
                        <a:rPr lang="ru-RU" sz="1400" spc="0" dirty="0">
                          <a:effectLst/>
                        </a:rPr>
                        <a:t>13. Среднемесячная номинальная начисленная заработная плата педагогических работников организаций дополнительного образования детей</a:t>
                      </a:r>
                      <a:endParaRPr lang="ru-RU" sz="1400" b="0"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ts val="1100"/>
                        </a:lnSpc>
                        <a:spcBef>
                          <a:spcPts val="600"/>
                        </a:spcBef>
                        <a:spcAft>
                          <a:spcPts val="0"/>
                        </a:spcAft>
                      </a:pPr>
                      <a:r>
                        <a:rPr lang="ru-RU" sz="1400" spc="0" dirty="0">
                          <a:effectLst/>
                        </a:rPr>
                        <a:t>руб.</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84 342,70</a:t>
                      </a:r>
                      <a:endParaRPr lang="ru-RU" sz="1200" dirty="0">
                        <a:latin typeface="+mn-lt"/>
                      </a:endParaRPr>
                    </a:p>
                  </a:txBody>
                  <a:tcPr marL="4482" marR="4482" marT="6722" marB="0" anchor="ctr"/>
                </a:tc>
                <a:tc>
                  <a:txBody>
                    <a:bodyPr/>
                    <a:lstStyle/>
                    <a:p>
                      <a:pPr algn="ctr"/>
                      <a:r>
                        <a:rPr lang="ru-RU" sz="1200" dirty="0" smtClean="0">
                          <a:latin typeface="+mn-lt"/>
                        </a:rPr>
                        <a:t>90 724,83</a:t>
                      </a:r>
                      <a:endParaRPr lang="ru-RU" sz="1200" dirty="0">
                        <a:latin typeface="+mn-lt"/>
                      </a:endParaRPr>
                    </a:p>
                  </a:txBody>
                  <a:tcPr marL="4482" marR="4482" marT="6722" marB="0" anchor="ctr"/>
                </a:tc>
                <a:tc>
                  <a:txBody>
                    <a:bodyPr/>
                    <a:lstStyle/>
                    <a:p>
                      <a:pPr algn="ctr"/>
                      <a:r>
                        <a:rPr lang="ru-RU" sz="1200" dirty="0" smtClean="0">
                          <a:latin typeface="+mn-lt"/>
                        </a:rPr>
                        <a:t>100 081,4</a:t>
                      </a:r>
                      <a:endParaRPr lang="ru-RU" sz="1200" dirty="0">
                        <a:latin typeface="+mn-lt"/>
                      </a:endParaRPr>
                    </a:p>
                  </a:txBody>
                  <a:tcPr marL="6350" marR="6350" marT="0" marB="0" anchor="ctr"/>
                </a:tc>
                <a:tc>
                  <a:txBody>
                    <a:bodyPr/>
                    <a:lstStyle/>
                    <a:p>
                      <a:pPr algn="ctr"/>
                      <a:r>
                        <a:rPr lang="ru-RU" sz="1200" dirty="0" smtClean="0">
                          <a:latin typeface="+mn-lt"/>
                        </a:rPr>
                        <a:t>100 181,48</a:t>
                      </a:r>
                      <a:endParaRPr lang="ru-RU" sz="1200" dirty="0">
                        <a:latin typeface="+mn-lt"/>
                      </a:endParaRPr>
                    </a:p>
                  </a:txBody>
                  <a:tcPr marL="4482" marR="4482" marT="6722" marB="0" anchor="ctr"/>
                </a:tc>
                <a:tc>
                  <a:txBody>
                    <a:bodyPr/>
                    <a:lstStyle/>
                    <a:p>
                      <a:pPr algn="ctr"/>
                      <a:r>
                        <a:rPr lang="ru-RU" sz="1200" dirty="0" smtClean="0">
                          <a:latin typeface="+mn-lt"/>
                        </a:rPr>
                        <a:t>100,1</a:t>
                      </a:r>
                      <a:endParaRPr lang="ru-RU" sz="1200" dirty="0">
                        <a:latin typeface="+mn-lt"/>
                      </a:endParaRPr>
                    </a:p>
                  </a:txBody>
                  <a:tcPr marL="4482" marR="4482" marT="6722" marB="0" anchor="ctr"/>
                </a:tc>
                <a:extLst>
                  <a:ext uri="{0D108BD9-81ED-4DB2-BD59-A6C34878D82A}">
                    <a16:rowId xmlns:a16="http://schemas.microsoft.com/office/drawing/2014/main" val="4123137498"/>
                  </a:ext>
                </a:extLst>
              </a:tr>
              <a:tr h="743252">
                <a:tc>
                  <a:txBody>
                    <a:bodyPr/>
                    <a:lstStyle/>
                    <a:p>
                      <a:pPr lvl="1" algn="l">
                        <a:lnSpc>
                          <a:spcPts val="1415"/>
                        </a:lnSpc>
                        <a:spcBef>
                          <a:spcPts val="600"/>
                        </a:spcBef>
                        <a:spcAft>
                          <a:spcPts val="0"/>
                        </a:spcAft>
                      </a:pPr>
                      <a:r>
                        <a:rPr lang="ru-RU" sz="1400" spc="0" baseline="0" dirty="0">
                          <a:effectLst/>
                        </a:rPr>
                        <a:t>  </a:t>
                      </a:r>
                      <a:r>
                        <a:rPr lang="ru-RU" sz="1400" spc="0" dirty="0">
                          <a:effectLst/>
                        </a:rPr>
                        <a:t>14. Среднемесячная начисленная заработная плата работников муниципальных учреждений культуры</a:t>
                      </a:r>
                      <a:endParaRPr lang="ru-RU" sz="1400" b="0" dirty="0">
                        <a:effectLs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ts val="1100"/>
                        </a:lnSpc>
                        <a:spcBef>
                          <a:spcPts val="600"/>
                        </a:spcBef>
                        <a:spcAft>
                          <a:spcPts val="0"/>
                        </a:spcAft>
                      </a:pPr>
                      <a:r>
                        <a:rPr lang="ru-RU" sz="1400" spc="0" dirty="0">
                          <a:effectLst/>
                        </a:rPr>
                        <a:t>руб.</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77 664,80</a:t>
                      </a:r>
                      <a:endParaRPr lang="ru-RU" sz="1200" dirty="0">
                        <a:latin typeface="+mn-lt"/>
                      </a:endParaRPr>
                    </a:p>
                  </a:txBody>
                  <a:tcPr marL="4482" marR="4482" marT="6722" marB="0" anchor="ctr"/>
                </a:tc>
                <a:tc>
                  <a:txBody>
                    <a:bodyPr/>
                    <a:lstStyle/>
                    <a:p>
                      <a:pPr algn="ctr"/>
                      <a:r>
                        <a:rPr lang="ru-RU" sz="1200" dirty="0" smtClean="0">
                          <a:latin typeface="+mn-lt"/>
                        </a:rPr>
                        <a:t>88 638,80</a:t>
                      </a:r>
                      <a:endParaRPr lang="ru-RU" sz="1200" dirty="0">
                        <a:latin typeface="+mn-lt"/>
                      </a:endParaRPr>
                    </a:p>
                  </a:txBody>
                  <a:tcPr marL="4482" marR="4482" marT="6722" marB="0" anchor="ctr"/>
                </a:tc>
                <a:tc>
                  <a:txBody>
                    <a:bodyPr/>
                    <a:lstStyle/>
                    <a:p>
                      <a:pPr algn="ctr"/>
                      <a:r>
                        <a:rPr lang="ru-RU" sz="1200" dirty="0" smtClean="0">
                          <a:latin typeface="+mn-lt"/>
                        </a:rPr>
                        <a:t>96 438,73</a:t>
                      </a:r>
                      <a:endParaRPr lang="ru-RU" sz="1200" dirty="0">
                        <a:latin typeface="+mn-lt"/>
                      </a:endParaRPr>
                    </a:p>
                  </a:txBody>
                  <a:tcPr marL="6350" marR="6350" marT="0" marB="0" anchor="ctr"/>
                </a:tc>
                <a:tc>
                  <a:txBody>
                    <a:bodyPr/>
                    <a:lstStyle/>
                    <a:p>
                      <a:pPr algn="ctr"/>
                      <a:r>
                        <a:rPr lang="ru-RU" sz="1200" dirty="0" smtClean="0">
                          <a:latin typeface="+mn-lt"/>
                        </a:rPr>
                        <a:t>90 411,58</a:t>
                      </a:r>
                      <a:endParaRPr lang="ru-RU" sz="1200" dirty="0">
                        <a:latin typeface="+mn-lt"/>
                      </a:endParaRPr>
                    </a:p>
                  </a:txBody>
                  <a:tcPr marL="4482" marR="4482" marT="6722" marB="0" anchor="ctr"/>
                </a:tc>
                <a:tc>
                  <a:txBody>
                    <a:bodyPr/>
                    <a:lstStyle/>
                    <a:p>
                      <a:pPr algn="ctr"/>
                      <a:r>
                        <a:rPr lang="ru-RU" sz="1200" dirty="0" smtClean="0">
                          <a:latin typeface="+mn-lt"/>
                        </a:rPr>
                        <a:t>93,75</a:t>
                      </a:r>
                      <a:endParaRPr lang="ru-RU" sz="1200" dirty="0">
                        <a:latin typeface="+mn-lt"/>
                      </a:endParaRPr>
                    </a:p>
                  </a:txBody>
                  <a:tcPr marL="4482" marR="4482" marT="6722" marB="0" anchor="ctr"/>
                </a:tc>
                <a:extLst>
                  <a:ext uri="{0D108BD9-81ED-4DB2-BD59-A6C34878D82A}">
                    <a16:rowId xmlns:a16="http://schemas.microsoft.com/office/drawing/2014/main" val="1044332756"/>
                  </a:ext>
                </a:extLst>
              </a:tr>
              <a:tr h="267747">
                <a:tc>
                  <a:txBody>
                    <a:bodyPr/>
                    <a:lstStyle/>
                    <a:p>
                      <a:pPr lvl="1" algn="l">
                        <a:lnSpc>
                          <a:spcPts val="1415"/>
                        </a:lnSpc>
                        <a:spcBef>
                          <a:spcPts val="600"/>
                        </a:spcBef>
                        <a:spcAft>
                          <a:spcPts val="0"/>
                        </a:spcAft>
                      </a:pPr>
                      <a:r>
                        <a:rPr lang="ru-RU" sz="1400" spc="0" baseline="0" dirty="0">
                          <a:effectLst/>
                        </a:rPr>
                        <a:t>  </a:t>
                      </a:r>
                      <a:r>
                        <a:rPr lang="ru-RU" sz="1400" spc="0" dirty="0">
                          <a:effectLst/>
                        </a:rPr>
                        <a:t>15. Индекс потребительских цен</a:t>
                      </a:r>
                      <a:endParaRPr lang="ru-RU" sz="1400" b="0" dirty="0">
                        <a:effectLst/>
                        <a:latin typeface="Times New Roman" panose="02020603050405020304" pitchFamily="18" charset="0"/>
                        <a:ea typeface="Times New Roman" panose="02020603050405020304" pitchFamily="18" charset="0"/>
                      </a:endParaRPr>
                    </a:p>
                  </a:txBody>
                  <a:tcPr marL="6350" marR="6350" marT="0" marB="0"/>
                </a:tc>
                <a:tc>
                  <a:txBody>
                    <a:bodyPr/>
                    <a:lstStyle/>
                    <a:p>
                      <a:pPr marL="63500" algn="ctr">
                        <a:lnSpc>
                          <a:spcPts val="1100"/>
                        </a:lnSpc>
                        <a:spcBef>
                          <a:spcPts val="600"/>
                        </a:spcBef>
                        <a:spcAft>
                          <a:spcPts val="0"/>
                        </a:spcAft>
                      </a:pPr>
                      <a:r>
                        <a:rPr lang="ru-RU" sz="1400" spc="0" dirty="0">
                          <a:effectLst/>
                        </a:rPr>
                        <a:t>руб.</a:t>
                      </a:r>
                      <a:endParaRPr lang="ru-RU" sz="1400" b="0" dirty="0">
                        <a:solidFill>
                          <a:schemeClr val="tx1"/>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109,66</a:t>
                      </a:r>
                      <a:endParaRPr lang="ru-RU" sz="1200" dirty="0">
                        <a:latin typeface="+mn-lt"/>
                      </a:endParaRPr>
                    </a:p>
                  </a:txBody>
                  <a:tcPr marL="4482" marR="4482" marT="6722" marB="0" anchor="ctr"/>
                </a:tc>
                <a:tc>
                  <a:txBody>
                    <a:bodyPr/>
                    <a:lstStyle/>
                    <a:p>
                      <a:pPr algn="ctr"/>
                      <a:r>
                        <a:rPr lang="ru-RU" sz="1200" dirty="0" smtClean="0">
                          <a:latin typeface="+mn-lt"/>
                        </a:rPr>
                        <a:t>105,59</a:t>
                      </a:r>
                      <a:endParaRPr lang="ru-RU" sz="1200" dirty="0">
                        <a:latin typeface="+mn-lt"/>
                      </a:endParaRPr>
                    </a:p>
                  </a:txBody>
                  <a:tcPr marL="4482" marR="4482" marT="6722" marB="0" anchor="ctr"/>
                </a:tc>
                <a:tc>
                  <a:txBody>
                    <a:bodyPr/>
                    <a:lstStyle/>
                    <a:p>
                      <a:pPr algn="ctr"/>
                      <a:r>
                        <a:rPr lang="ru-RU" sz="1200" dirty="0" smtClean="0">
                          <a:latin typeface="+mn-lt"/>
                        </a:rPr>
                        <a:t>104</a:t>
                      </a:r>
                      <a:endParaRPr lang="ru-RU" sz="1200" dirty="0">
                        <a:latin typeface="+mn-lt"/>
                      </a:endParaRPr>
                    </a:p>
                  </a:txBody>
                  <a:tcPr marL="6350" marR="6350" marT="0" marB="0" anchor="ctr"/>
                </a:tc>
                <a:tc>
                  <a:txBody>
                    <a:bodyPr/>
                    <a:lstStyle/>
                    <a:p>
                      <a:pPr algn="ctr"/>
                      <a:r>
                        <a:rPr lang="ru-RU" sz="1200" dirty="0" smtClean="0">
                          <a:latin typeface="+mn-lt"/>
                        </a:rPr>
                        <a:t>-</a:t>
                      </a:r>
                      <a:endParaRPr lang="ru-RU" sz="1200" dirty="0">
                        <a:latin typeface="+mn-lt"/>
                      </a:endParaRPr>
                    </a:p>
                  </a:txBody>
                  <a:tcPr marL="4482" marR="4482" marT="6722" marB="0" anchor="ctr"/>
                </a:tc>
                <a:tc>
                  <a:txBody>
                    <a:bodyPr/>
                    <a:lstStyle/>
                    <a:p>
                      <a:pPr algn="ctr"/>
                      <a:r>
                        <a:rPr lang="ru-RU" sz="1200" dirty="0" smtClean="0">
                          <a:latin typeface="+mn-lt"/>
                        </a:rPr>
                        <a:t>-</a:t>
                      </a:r>
                      <a:endParaRPr lang="ru-RU" sz="1200" dirty="0">
                        <a:latin typeface="+mn-lt"/>
                      </a:endParaRPr>
                    </a:p>
                  </a:txBody>
                  <a:tcPr marL="4482" marR="4482" marT="6722" marB="0" anchor="ctr"/>
                </a:tc>
                <a:extLst>
                  <a:ext uri="{0D108BD9-81ED-4DB2-BD59-A6C34878D82A}">
                    <a16:rowId xmlns:a16="http://schemas.microsoft.com/office/drawing/2014/main" val="1443423468"/>
                  </a:ext>
                </a:extLst>
              </a:tr>
              <a:tr h="259265">
                <a:tc>
                  <a:txBody>
                    <a:bodyPr/>
                    <a:lstStyle/>
                    <a:p>
                      <a:pPr lvl="1" algn="l">
                        <a:lnSpc>
                          <a:spcPts val="1415"/>
                        </a:lnSpc>
                        <a:spcBef>
                          <a:spcPts val="600"/>
                        </a:spcBef>
                        <a:spcAft>
                          <a:spcPts val="0"/>
                        </a:spcAft>
                      </a:pPr>
                      <a:r>
                        <a:rPr lang="ru-RU" sz="1400" spc="0" baseline="0" dirty="0">
                          <a:effectLst/>
                        </a:rPr>
                        <a:t>  </a:t>
                      </a:r>
                      <a:r>
                        <a:rPr lang="ru-RU" sz="1400" spc="0" dirty="0">
                          <a:effectLst/>
                        </a:rPr>
                        <a:t>16. Уровень безработицы</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ts val="1100"/>
                        </a:lnSpc>
                        <a:spcBef>
                          <a:spcPts val="600"/>
                        </a:spcBef>
                        <a:spcAft>
                          <a:spcPts val="0"/>
                        </a:spcAft>
                      </a:pPr>
                      <a:r>
                        <a:rPr lang="ru-RU" sz="1400" dirty="0">
                          <a:effectLst/>
                        </a:rPr>
                        <a:t>процент</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0,12</a:t>
                      </a:r>
                      <a:endParaRPr lang="ru-RU" sz="1200" dirty="0">
                        <a:latin typeface="+mn-lt"/>
                      </a:endParaRPr>
                    </a:p>
                  </a:txBody>
                  <a:tcPr marL="4482" marR="4482" marT="6722" marB="0" anchor="ctr"/>
                </a:tc>
                <a:tc>
                  <a:txBody>
                    <a:bodyPr/>
                    <a:lstStyle/>
                    <a:p>
                      <a:pPr algn="ctr"/>
                      <a:r>
                        <a:rPr lang="ru-RU" sz="1200" dirty="0" smtClean="0">
                          <a:latin typeface="+mn-lt"/>
                        </a:rPr>
                        <a:t>0,08</a:t>
                      </a:r>
                      <a:endParaRPr lang="ru-RU" sz="1200" dirty="0">
                        <a:latin typeface="+mn-lt"/>
                      </a:endParaRPr>
                    </a:p>
                  </a:txBody>
                  <a:tcPr marL="4482" marR="4482" marT="6722" marB="0" anchor="ctr"/>
                </a:tc>
                <a:tc>
                  <a:txBody>
                    <a:bodyPr/>
                    <a:lstStyle/>
                    <a:p>
                      <a:pPr algn="ctr"/>
                      <a:r>
                        <a:rPr lang="ru-RU" sz="1200" dirty="0" smtClean="0">
                          <a:latin typeface="+mn-lt"/>
                        </a:rPr>
                        <a:t>0,11</a:t>
                      </a:r>
                      <a:endParaRPr lang="ru-RU" sz="1200" dirty="0">
                        <a:latin typeface="+mn-lt"/>
                      </a:endParaRPr>
                    </a:p>
                  </a:txBody>
                  <a:tcPr marL="6350" marR="6350" marT="0" marB="0" anchor="ctr"/>
                </a:tc>
                <a:tc>
                  <a:txBody>
                    <a:bodyPr/>
                    <a:lstStyle/>
                    <a:p>
                      <a:pPr algn="ctr"/>
                      <a:r>
                        <a:rPr lang="ru-RU" sz="1200" dirty="0" smtClean="0">
                          <a:latin typeface="+mn-lt"/>
                        </a:rPr>
                        <a:t>0,11</a:t>
                      </a:r>
                      <a:endParaRPr lang="ru-RU" sz="1200" dirty="0">
                        <a:latin typeface="+mn-lt"/>
                      </a:endParaRPr>
                    </a:p>
                  </a:txBody>
                  <a:tcPr marL="4482" marR="4482" marT="6722" marB="0" anchor="ctr"/>
                </a:tc>
                <a:tc>
                  <a:txBody>
                    <a:bodyPr/>
                    <a:lstStyle/>
                    <a:p>
                      <a:pPr algn="ctr"/>
                      <a:r>
                        <a:rPr lang="ru-RU" sz="1200" dirty="0" smtClean="0">
                          <a:latin typeface="+mn-lt"/>
                        </a:rPr>
                        <a:t>100</a:t>
                      </a:r>
                      <a:endParaRPr lang="ru-RU" sz="1200" dirty="0">
                        <a:latin typeface="+mn-lt"/>
                      </a:endParaRPr>
                    </a:p>
                  </a:txBody>
                  <a:tcPr marL="4482" marR="4482" marT="6722" marB="0" anchor="ctr"/>
                </a:tc>
                <a:extLst>
                  <a:ext uri="{0D108BD9-81ED-4DB2-BD59-A6C34878D82A}">
                    <a16:rowId xmlns:a16="http://schemas.microsoft.com/office/drawing/2014/main" val="1196146449"/>
                  </a:ext>
                </a:extLst>
              </a:tr>
              <a:tr h="445089">
                <a:tc>
                  <a:txBody>
                    <a:bodyPr/>
                    <a:lstStyle/>
                    <a:p>
                      <a:pPr lvl="1" algn="l">
                        <a:lnSpc>
                          <a:spcPts val="1415"/>
                        </a:lnSpc>
                        <a:spcBef>
                          <a:spcPts val="600"/>
                        </a:spcBef>
                        <a:spcAft>
                          <a:spcPts val="0"/>
                        </a:spcAft>
                      </a:pPr>
                      <a:r>
                        <a:rPr lang="ru-RU" sz="1400" dirty="0">
                          <a:effectLst/>
                        </a:rPr>
                        <a:t>  17. Прожиточный минимум</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ts val="1100"/>
                        </a:lnSpc>
                        <a:spcBef>
                          <a:spcPts val="600"/>
                        </a:spcBef>
                        <a:spcAft>
                          <a:spcPts val="0"/>
                        </a:spcAft>
                      </a:pPr>
                      <a:r>
                        <a:rPr lang="ru-RU" sz="1400" dirty="0">
                          <a:effectLst/>
                        </a:rPr>
                        <a:t>руб./на душу населения</a:t>
                      </a:r>
                      <a:endParaRPr lang="ru-RU" sz="1400" b="0" dirty="0">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r>
                        <a:rPr lang="ru-RU" sz="1200" dirty="0" smtClean="0">
                          <a:latin typeface="+mn-lt"/>
                        </a:rPr>
                        <a:t>18 296</a:t>
                      </a:r>
                      <a:endParaRPr lang="ru-RU" sz="1200" dirty="0">
                        <a:latin typeface="+mn-lt"/>
                      </a:endParaRPr>
                    </a:p>
                  </a:txBody>
                  <a:tcPr marL="4482" marR="4482" marT="6722" marB="0" anchor="ctr"/>
                </a:tc>
                <a:tc>
                  <a:txBody>
                    <a:bodyPr/>
                    <a:lstStyle/>
                    <a:p>
                      <a:pPr algn="ctr"/>
                      <a:r>
                        <a:rPr lang="ru-RU" sz="1200" dirty="0" smtClean="0">
                          <a:latin typeface="+mn-lt"/>
                        </a:rPr>
                        <a:t>19 302</a:t>
                      </a:r>
                      <a:endParaRPr lang="ru-RU" sz="1200" dirty="0">
                        <a:latin typeface="+mn-lt"/>
                      </a:endParaRPr>
                    </a:p>
                  </a:txBody>
                  <a:tcPr marL="4482" marR="4482" marT="6722" marB="0" anchor="ctr"/>
                </a:tc>
                <a:tc>
                  <a:txBody>
                    <a:bodyPr/>
                    <a:lstStyle/>
                    <a:p>
                      <a:pPr algn="ctr"/>
                      <a:r>
                        <a:rPr lang="ru-RU" sz="1200" dirty="0" smtClean="0">
                          <a:latin typeface="+mn-lt"/>
                        </a:rPr>
                        <a:t>20 286 </a:t>
                      </a:r>
                      <a:endParaRPr lang="ru-RU" sz="1200" dirty="0">
                        <a:latin typeface="+mn-lt"/>
                      </a:endParaRPr>
                    </a:p>
                  </a:txBody>
                  <a:tcPr marL="6350" marR="6350" marT="0" marB="0" anchor="ctr"/>
                </a:tc>
                <a:tc>
                  <a:txBody>
                    <a:bodyPr/>
                    <a:lstStyle/>
                    <a:p>
                      <a:pPr algn="ctr"/>
                      <a:r>
                        <a:rPr lang="ru-RU" sz="1200" smtClean="0">
                          <a:latin typeface="+mn-lt"/>
                        </a:rPr>
                        <a:t>-</a:t>
                      </a:r>
                      <a:endParaRPr lang="ru-RU" sz="1200">
                        <a:latin typeface="+mn-lt"/>
                      </a:endParaRPr>
                    </a:p>
                  </a:txBody>
                  <a:tcPr marL="4482" marR="4482" marT="6722" marB="0" anchor="ctr"/>
                </a:tc>
                <a:tc>
                  <a:txBody>
                    <a:bodyPr/>
                    <a:lstStyle/>
                    <a:p>
                      <a:pPr algn="ctr"/>
                      <a:r>
                        <a:rPr lang="ru-RU" sz="1200" dirty="0" smtClean="0">
                          <a:latin typeface="+mn-lt"/>
                        </a:rPr>
                        <a:t>-</a:t>
                      </a:r>
                      <a:endParaRPr lang="ru-RU" sz="1200" dirty="0">
                        <a:latin typeface="+mn-lt"/>
                      </a:endParaRPr>
                    </a:p>
                  </a:txBody>
                  <a:tcPr marL="4482" marR="4482" marT="6722" marB="0" anchor="ctr"/>
                </a:tc>
                <a:extLst>
                  <a:ext uri="{0D108BD9-81ED-4DB2-BD59-A6C34878D82A}">
                    <a16:rowId xmlns:a16="http://schemas.microsoft.com/office/drawing/2014/main" val="3837157024"/>
                  </a:ext>
                </a:extLst>
              </a:tr>
            </a:tbl>
          </a:graphicData>
        </a:graphic>
      </p:graphicFrame>
    </p:spTree>
    <p:extLst>
      <p:ext uri="{BB962C8B-B14F-4D97-AF65-F5344CB8AC3E}">
        <p14:creationId xmlns:p14="http://schemas.microsoft.com/office/powerpoint/2010/main" val="376357738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774464083"/>
              </p:ext>
            </p:extLst>
          </p:nvPr>
        </p:nvGraphicFramePr>
        <p:xfrm>
          <a:off x="1" y="4292765"/>
          <a:ext cx="12192000" cy="2621280"/>
        </p:xfrm>
        <a:graphic>
          <a:graphicData uri="http://schemas.openxmlformats.org/drawingml/2006/table">
            <a:tbl>
              <a:tblPr firstRow="1" bandRow="1">
                <a:tableStyleId>{5C22544A-7EE6-4342-B048-85BDC9FD1C3A}</a:tableStyleId>
              </a:tblPr>
              <a:tblGrid>
                <a:gridCol w="771940">
                  <a:extLst>
                    <a:ext uri="{9D8B030D-6E8A-4147-A177-3AD203B41FA5}">
                      <a16:colId xmlns:a16="http://schemas.microsoft.com/office/drawing/2014/main" val="2790254041"/>
                    </a:ext>
                  </a:extLst>
                </a:gridCol>
                <a:gridCol w="3891713">
                  <a:extLst>
                    <a:ext uri="{9D8B030D-6E8A-4147-A177-3AD203B41FA5}">
                      <a16:colId xmlns:a16="http://schemas.microsoft.com/office/drawing/2014/main" val="1085350515"/>
                    </a:ext>
                  </a:extLst>
                </a:gridCol>
                <a:gridCol w="2342494">
                  <a:extLst>
                    <a:ext uri="{9D8B030D-6E8A-4147-A177-3AD203B41FA5}">
                      <a16:colId xmlns:a16="http://schemas.microsoft.com/office/drawing/2014/main" val="2187949970"/>
                    </a:ext>
                  </a:extLst>
                </a:gridCol>
                <a:gridCol w="2342494">
                  <a:extLst>
                    <a:ext uri="{9D8B030D-6E8A-4147-A177-3AD203B41FA5}">
                      <a16:colId xmlns:a16="http://schemas.microsoft.com/office/drawing/2014/main" val="429473592"/>
                    </a:ext>
                  </a:extLst>
                </a:gridCol>
                <a:gridCol w="2843359">
                  <a:extLst>
                    <a:ext uri="{9D8B030D-6E8A-4147-A177-3AD203B41FA5}">
                      <a16:colId xmlns:a16="http://schemas.microsoft.com/office/drawing/2014/main" val="665281835"/>
                    </a:ext>
                  </a:extLst>
                </a:gridCol>
              </a:tblGrid>
              <a:tr h="450041">
                <a:tc>
                  <a:txBody>
                    <a:bodyPr/>
                    <a:lstStyle/>
                    <a:p>
                      <a:pPr algn="ctr"/>
                      <a:r>
                        <a:rPr lang="ru-RU" sz="1200" dirty="0"/>
                        <a:t>№</a:t>
                      </a:r>
                    </a:p>
                    <a:p>
                      <a:pPr algn="ctr"/>
                      <a:r>
                        <a:rPr lang="ru-RU" sz="1200" dirty="0"/>
                        <a:t> п/п</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a:t>Наименования показателя</a:t>
                      </a:r>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a:t>Уточненный план </a:t>
                      </a:r>
                    </a:p>
                    <a:p>
                      <a:pPr algn="ctr"/>
                      <a:r>
                        <a:rPr lang="ru-RU" sz="1200" dirty="0"/>
                        <a:t>на </a:t>
                      </a:r>
                      <a:r>
                        <a:rPr lang="ru-RU" sz="1200" dirty="0" smtClean="0"/>
                        <a:t>2025</a:t>
                      </a:r>
                      <a:r>
                        <a:rPr lang="ru-RU" sz="1200" baseline="0" dirty="0" smtClean="0"/>
                        <a:t> </a:t>
                      </a:r>
                      <a:r>
                        <a:rPr lang="ru-RU" sz="1200" dirty="0" smtClean="0"/>
                        <a:t>год</a:t>
                      </a:r>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a:t>Исполнено</a:t>
                      </a:r>
                    </a:p>
                    <a:p>
                      <a:pPr algn="ctr"/>
                      <a:r>
                        <a:rPr lang="ru-RU" sz="1200" baseline="0" dirty="0"/>
                        <a:t> за </a:t>
                      </a:r>
                      <a:r>
                        <a:rPr lang="ru-RU" sz="1200" baseline="0" dirty="0" smtClean="0"/>
                        <a:t>2025 </a:t>
                      </a:r>
                      <a:r>
                        <a:rPr lang="ru-RU" sz="1200" baseline="0" dirty="0"/>
                        <a:t>год</a:t>
                      </a:r>
                      <a:endParaRPr lang="ru-RU" sz="12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a:t>Процент</a:t>
                      </a:r>
                    </a:p>
                    <a:p>
                      <a:pPr algn="ctr"/>
                      <a:r>
                        <a:rPr lang="ru-RU" sz="1200" baseline="0" dirty="0"/>
                        <a:t> выполнения плана</a:t>
                      </a:r>
                      <a:endParaRPr lang="ru-RU" sz="12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7716208"/>
                  </a:ext>
                </a:extLst>
              </a:tr>
              <a:tr h="315029">
                <a:tc>
                  <a:txBody>
                    <a:bodyPr/>
                    <a:lstStyle/>
                    <a:p>
                      <a:pPr algn="ctr"/>
                      <a:r>
                        <a:rPr lang="ru-RU" sz="1500" dirty="0"/>
                        <a:t>1</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500" dirty="0"/>
                        <a:t>Общий объем доходов</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mn-lt"/>
                          <a:cs typeface="Times New Roman" panose="02020603050405020304" pitchFamily="18" charset="0"/>
                        </a:rPr>
                        <a:t>5 398 589,61 </a:t>
                      </a:r>
                      <a:endParaRPr lang="ru-RU" sz="1500" b="1" dirty="0">
                        <a:solidFill>
                          <a:schemeClr val="tx1"/>
                        </a:solidFill>
                        <a:latin typeface="+mn-lt"/>
                        <a:cs typeface="Times New Roman" panose="02020603050405020304" pitchFamily="18" charset="0"/>
                      </a:endParaRPr>
                    </a:p>
                  </a:txBody>
                  <a:tcPr/>
                </a:tc>
                <a:tc>
                  <a:txBody>
                    <a:bodyPr/>
                    <a:lstStyle/>
                    <a:p>
                      <a:pPr algn="ctr"/>
                      <a:r>
                        <a:rPr lang="ru-RU" sz="1500" b="1" dirty="0" smtClean="0">
                          <a:solidFill>
                            <a:schemeClr val="dk1"/>
                          </a:solidFill>
                          <a:latin typeface="+mn-lt"/>
                          <a:cs typeface="+mn-cs"/>
                        </a:rPr>
                        <a:t>5</a:t>
                      </a:r>
                      <a:r>
                        <a:rPr lang="ru-RU" sz="1500" b="1" baseline="0" dirty="0" smtClean="0">
                          <a:solidFill>
                            <a:schemeClr val="dk1"/>
                          </a:solidFill>
                          <a:latin typeface="+mn-lt"/>
                          <a:cs typeface="+mn-cs"/>
                        </a:rPr>
                        <a:t> 375 822,25</a:t>
                      </a:r>
                      <a:endParaRPr lang="ru-RU" sz="1500" b="1" dirty="0">
                        <a:solidFill>
                          <a:schemeClr val="tx1"/>
                        </a:solidFill>
                        <a:latin typeface="+mn-lt"/>
                        <a:cs typeface="Times New Roman" panose="02020603050405020304" pitchFamily="18" charset="0"/>
                      </a:endParaRPr>
                    </a:p>
                  </a:txBody>
                  <a:tcPr/>
                </a:tc>
                <a:tc>
                  <a:txBody>
                    <a:bodyPr/>
                    <a:lstStyle/>
                    <a:p>
                      <a:pPr algn="ctr"/>
                      <a:r>
                        <a:rPr lang="ru-RU" sz="1500" b="1" dirty="0" smtClean="0">
                          <a:solidFill>
                            <a:schemeClr val="dk1"/>
                          </a:solidFill>
                          <a:latin typeface="+mn-lt"/>
                          <a:cs typeface="+mn-cs"/>
                        </a:rPr>
                        <a:t>99,58</a:t>
                      </a:r>
                      <a:endParaRPr lang="ru-RU" sz="1500" b="1" dirty="0">
                        <a:solidFill>
                          <a:schemeClr val="tx1"/>
                        </a:solidFill>
                        <a:latin typeface="+mn-lt"/>
                        <a:cs typeface="Times New Roman" panose="02020603050405020304" pitchFamily="18" charset="0"/>
                      </a:endParaRPr>
                    </a:p>
                  </a:txBody>
                  <a:tcPr/>
                </a:tc>
                <a:extLst>
                  <a:ext uri="{0D108BD9-81ED-4DB2-BD59-A6C34878D82A}">
                    <a16:rowId xmlns:a16="http://schemas.microsoft.com/office/drawing/2014/main" val="3724536825"/>
                  </a:ext>
                </a:extLst>
              </a:tr>
              <a:tr h="315029">
                <a:tc>
                  <a:txBody>
                    <a:bodyPr/>
                    <a:lstStyle/>
                    <a:p>
                      <a:pPr algn="ctr"/>
                      <a:r>
                        <a:rPr lang="ru-RU" sz="1500" dirty="0"/>
                        <a:t>1.1</a:t>
                      </a:r>
                      <a:endParaRPr lang="ru-RU" sz="15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500" dirty="0"/>
                        <a:t>Налоговые и неналоговые доходы</a:t>
                      </a:r>
                      <a:endParaRPr lang="ru-RU" sz="15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600" b="1" i="0" u="none" strike="noStrike" dirty="0" smtClean="0">
                          <a:solidFill>
                            <a:srgbClr val="000000"/>
                          </a:solidFill>
                          <a:effectLst/>
                          <a:latin typeface="+mn-lt"/>
                          <a:cs typeface="Times New Roman" panose="02020603050405020304" pitchFamily="18" charset="0"/>
                        </a:rPr>
                        <a:t>2 297 285,00</a:t>
                      </a:r>
                    </a:p>
                  </a:txBody>
                  <a:tcPr/>
                </a:tc>
                <a:tc>
                  <a:txBody>
                    <a:bodyPr/>
                    <a:lstStyle/>
                    <a:p>
                      <a:pPr algn="ctr"/>
                      <a:r>
                        <a:rPr lang="ru-RU" sz="1500" b="1" dirty="0" smtClean="0">
                          <a:solidFill>
                            <a:schemeClr val="tx1"/>
                          </a:solidFill>
                          <a:latin typeface="+mn-lt"/>
                          <a:cs typeface="Times New Roman" panose="02020603050405020304" pitchFamily="18" charset="0"/>
                        </a:rPr>
                        <a:t>2 495 880,16</a:t>
                      </a:r>
                    </a:p>
                  </a:txBody>
                  <a:tcPr/>
                </a:tc>
                <a:tc>
                  <a:txBody>
                    <a:bodyPr/>
                    <a:lstStyle/>
                    <a:p>
                      <a:pPr algn="ctr"/>
                      <a:r>
                        <a:rPr lang="ru-RU" sz="1500" b="1" dirty="0" smtClean="0">
                          <a:solidFill>
                            <a:schemeClr val="dk1"/>
                          </a:solidFill>
                          <a:latin typeface="+mn-lt"/>
                          <a:cs typeface="+mn-cs"/>
                        </a:rPr>
                        <a:t>108,64</a:t>
                      </a:r>
                      <a:endParaRPr lang="ru-RU" sz="1500" b="1" dirty="0">
                        <a:solidFill>
                          <a:schemeClr val="tx1"/>
                        </a:solidFill>
                        <a:latin typeface="+mn-lt"/>
                        <a:cs typeface="Times New Roman" panose="02020603050405020304" pitchFamily="18" charset="0"/>
                      </a:endParaRPr>
                    </a:p>
                  </a:txBody>
                  <a:tcPr/>
                </a:tc>
                <a:extLst>
                  <a:ext uri="{0D108BD9-81ED-4DB2-BD59-A6C34878D82A}">
                    <a16:rowId xmlns:a16="http://schemas.microsoft.com/office/drawing/2014/main" val="1729690021"/>
                  </a:ext>
                </a:extLst>
              </a:tr>
              <a:tr h="540049">
                <a:tc>
                  <a:txBody>
                    <a:bodyPr/>
                    <a:lstStyle/>
                    <a:p>
                      <a:pPr algn="ctr"/>
                      <a:r>
                        <a:rPr lang="ru-RU" sz="1500" dirty="0"/>
                        <a:t>1.2</a:t>
                      </a:r>
                      <a:endParaRPr lang="ru-RU" sz="15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500" dirty="0"/>
                        <a:t>Безвозмездные поступления от других бюджетов бюджетной системы РФ</a:t>
                      </a:r>
                      <a:endParaRPr lang="ru-RU" sz="15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mn-lt"/>
                          <a:cs typeface="Times New Roman" panose="02020603050405020304" pitchFamily="18" charset="0"/>
                        </a:rPr>
                        <a:t>3 101 404,61</a:t>
                      </a:r>
                      <a:endParaRPr lang="ru-RU" sz="1500" b="1" dirty="0">
                        <a:solidFill>
                          <a:schemeClr val="tx1"/>
                        </a:solidFill>
                        <a:latin typeface="+mn-lt"/>
                        <a:cs typeface="Times New Roman" panose="02020603050405020304" pitchFamily="18" charset="0"/>
                      </a:endParaRPr>
                    </a:p>
                  </a:txBody>
                  <a:tcPr/>
                </a:tc>
                <a:tc>
                  <a:txBody>
                    <a:bodyPr/>
                    <a:lstStyle/>
                    <a:p>
                      <a:pPr algn="ctr"/>
                      <a:r>
                        <a:rPr lang="ru-RU" sz="1500" b="1" dirty="0" smtClean="0">
                          <a:solidFill>
                            <a:schemeClr val="tx1"/>
                          </a:solidFill>
                          <a:latin typeface="+mn-lt"/>
                          <a:cs typeface="Times New Roman" panose="02020603050405020304" pitchFamily="18" charset="0"/>
                        </a:rPr>
                        <a:t>2 879 942,09</a:t>
                      </a:r>
                      <a:endParaRPr lang="ru-RU" sz="1500" b="1" dirty="0">
                        <a:solidFill>
                          <a:schemeClr val="tx1"/>
                        </a:solidFill>
                        <a:latin typeface="+mn-lt"/>
                        <a:cs typeface="Times New Roman" panose="02020603050405020304" pitchFamily="18" charset="0"/>
                      </a:endParaRPr>
                    </a:p>
                  </a:txBody>
                  <a:tcPr/>
                </a:tc>
                <a:tc>
                  <a:txBody>
                    <a:bodyPr/>
                    <a:lstStyle/>
                    <a:p>
                      <a:pPr algn="ctr"/>
                      <a:r>
                        <a:rPr lang="ru-RU" sz="1500" b="1" dirty="0" smtClean="0">
                          <a:latin typeface="+mn-lt"/>
                        </a:rPr>
                        <a:t>92,86</a:t>
                      </a:r>
                      <a:endParaRPr lang="ru-RU" sz="1500" b="1" dirty="0">
                        <a:solidFill>
                          <a:schemeClr val="tx1"/>
                        </a:solidFill>
                        <a:latin typeface="+mn-lt"/>
                        <a:cs typeface="Times New Roman" panose="02020603050405020304" pitchFamily="18" charset="0"/>
                      </a:endParaRPr>
                    </a:p>
                  </a:txBody>
                  <a:tcPr/>
                </a:tc>
                <a:extLst>
                  <a:ext uri="{0D108BD9-81ED-4DB2-BD59-A6C34878D82A}">
                    <a16:rowId xmlns:a16="http://schemas.microsoft.com/office/drawing/2014/main" val="2530113562"/>
                  </a:ext>
                </a:extLst>
              </a:tr>
              <a:tr h="315029">
                <a:tc>
                  <a:txBody>
                    <a:bodyPr/>
                    <a:lstStyle/>
                    <a:p>
                      <a:pPr algn="ctr"/>
                      <a:r>
                        <a:rPr lang="ru-RU" sz="1500" dirty="0"/>
                        <a:t>2</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500" dirty="0"/>
                        <a:t>Общий объем расходов</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5 774 864,63</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5 175 262,08</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89,62</a:t>
                      </a:r>
                      <a:endParaRPr lang="ru-RU" sz="15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80658744"/>
                  </a:ext>
                </a:extLst>
              </a:tr>
              <a:tr h="315029">
                <a:tc>
                  <a:txBody>
                    <a:bodyPr/>
                    <a:lstStyle/>
                    <a:p>
                      <a:pPr algn="ctr"/>
                      <a:r>
                        <a:rPr lang="ru-RU" sz="1500" dirty="0"/>
                        <a:t>3</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500" dirty="0"/>
                        <a:t>Дефицит (-)    Профицит(+)</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- 376 275,02</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+ 200 560,17</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100,00</a:t>
                      </a:r>
                      <a:endParaRPr lang="ru-RU" sz="15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4806044"/>
                  </a:ext>
                </a:extLst>
              </a:tr>
              <a:tr h="315029">
                <a:tc>
                  <a:txBody>
                    <a:bodyPr/>
                    <a:lstStyle/>
                    <a:p>
                      <a:pPr algn="ctr"/>
                      <a:r>
                        <a:rPr lang="ru-RU" sz="1500" dirty="0"/>
                        <a:t>4</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ru-RU" sz="1500" dirty="0"/>
                        <a:t>Муниципальный долг</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105</a:t>
                      </a:r>
                      <a:r>
                        <a:rPr lang="ru-RU" sz="1500" b="1" baseline="0" dirty="0" smtClean="0">
                          <a:solidFill>
                            <a:schemeClr val="tx1"/>
                          </a:solidFill>
                          <a:latin typeface="Times New Roman" panose="02020603050405020304" pitchFamily="18" charset="0"/>
                          <a:cs typeface="Times New Roman" panose="02020603050405020304" pitchFamily="18" charset="0"/>
                        </a:rPr>
                        <a:t> 674,90</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105</a:t>
                      </a:r>
                      <a:r>
                        <a:rPr lang="ru-RU" sz="1500" b="1" baseline="0" dirty="0" smtClean="0">
                          <a:solidFill>
                            <a:schemeClr val="tx1"/>
                          </a:solidFill>
                          <a:latin typeface="Times New Roman" panose="02020603050405020304" pitchFamily="18" charset="0"/>
                          <a:cs typeface="Times New Roman" panose="02020603050405020304" pitchFamily="18" charset="0"/>
                        </a:rPr>
                        <a:t> 674,90</a:t>
                      </a:r>
                      <a:endParaRPr lang="ru-RU" sz="15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500" b="1" dirty="0" smtClean="0">
                          <a:solidFill>
                            <a:schemeClr val="tx1"/>
                          </a:solidFill>
                          <a:latin typeface="Times New Roman" panose="02020603050405020304" pitchFamily="18" charset="0"/>
                          <a:cs typeface="Times New Roman" panose="02020603050405020304" pitchFamily="18" charset="0"/>
                        </a:rPr>
                        <a:t>100</a:t>
                      </a:r>
                      <a:endParaRPr lang="ru-RU" sz="15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87100731"/>
                  </a:ext>
                </a:extLst>
              </a:tr>
            </a:tbl>
          </a:graphicData>
        </a:graphic>
      </p:graphicFrame>
      <p:graphicFrame>
        <p:nvGraphicFramePr>
          <p:cNvPr id="5" name="Диаграмма 4"/>
          <p:cNvGraphicFramePr/>
          <p:nvPr>
            <p:extLst>
              <p:ext uri="{D42A27DB-BD31-4B8C-83A1-F6EECF244321}">
                <p14:modId xmlns:p14="http://schemas.microsoft.com/office/powerpoint/2010/main" val="3942389117"/>
              </p:ext>
            </p:extLst>
          </p:nvPr>
        </p:nvGraphicFramePr>
        <p:xfrm>
          <a:off x="0" y="199614"/>
          <a:ext cx="12192000" cy="4082603"/>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0" y="0"/>
            <a:ext cx="12192000" cy="954107"/>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ru-RU" sz="2200" b="1"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Информация о выполнении основных характеристик бюджета в сравнении </a:t>
            </a:r>
          </a:p>
          <a:p>
            <a:pPr algn="ctr"/>
            <a:r>
              <a:rPr lang="ru-RU" sz="2200" b="1"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     с плановыми назначениями  Талдомского городского округа за </a:t>
            </a:r>
            <a:r>
              <a:rPr lang="ru-RU" sz="2200" b="1" dirty="0" smtClean="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2025 </a:t>
            </a:r>
            <a:r>
              <a:rPr lang="ru-RU" sz="2200" b="1"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год</a:t>
            </a:r>
            <a:endParaRPr lang="ru-RU" sz="1200"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endParaRPr>
          </a:p>
          <a:p>
            <a:pPr algn="ctr"/>
            <a:r>
              <a:rPr lang="ru-RU" sz="12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a:t>
            </a:r>
            <a:r>
              <a:rPr lang="ru-RU" sz="1200"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(тыс. руб</a:t>
            </a:r>
            <a:r>
              <a:rPr lang="ru-RU" sz="1200" dirty="0">
                <a:effectLst>
                  <a:glow rad="127000">
                    <a:schemeClr val="bg1"/>
                  </a:glow>
                </a:effectLst>
                <a:latin typeface="Times New Roman" panose="02020603050405020304" pitchFamily="18" charset="0"/>
                <a:cs typeface="Times New Roman" panose="02020603050405020304" pitchFamily="18" charset="0"/>
              </a:rPr>
              <a:t>.)</a:t>
            </a:r>
            <a:r>
              <a:rPr lang="ru-RU" sz="1200" b="1" dirty="0">
                <a:effectLst>
                  <a:glow rad="127000">
                    <a:schemeClr val="bg1"/>
                  </a:glow>
                </a:effectLst>
                <a:latin typeface="Times New Roman" panose="02020603050405020304" pitchFamily="18" charset="0"/>
                <a:cs typeface="Times New Roman" panose="02020603050405020304" pitchFamily="18" charset="0"/>
              </a:rPr>
              <a:t>               </a:t>
            </a:r>
            <a:endParaRPr lang="ru-RU" sz="1200" dirty="0">
              <a:effectLst>
                <a:glow rad="127000">
                  <a:schemeClr val="bg1"/>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136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0" y="1"/>
            <a:ext cx="12192000" cy="6858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983463" flipV="1">
            <a:off x="10332733" y="196819"/>
            <a:ext cx="304733" cy="220580"/>
          </a:xfrm>
          <a:prstGeom prst="rect">
            <a:avLst/>
          </a:prstGeom>
        </p:spPr>
      </p:pic>
      <p:sp>
        <p:nvSpPr>
          <p:cNvPr id="4" name="Прямоугольник 3"/>
          <p:cNvSpPr/>
          <p:nvPr/>
        </p:nvSpPr>
        <p:spPr>
          <a:xfrm>
            <a:off x="-45156" y="-167869"/>
            <a:ext cx="12237156" cy="5940088"/>
          </a:xfrm>
          <a:prstGeom prst="rect">
            <a:avLst/>
          </a:prstGeom>
          <a:ln>
            <a:noFill/>
          </a:ln>
          <a:effectLst>
            <a:glow rad="127000">
              <a:schemeClr val="accent1">
                <a:lumMod val="60000"/>
                <a:lumOff val="40000"/>
              </a:schemeClr>
            </a:glow>
          </a:effectLst>
        </p:spPr>
        <p:txBody>
          <a:bodyPr wrap="square">
            <a:spAutoFit/>
          </a:bodyPr>
          <a:lstStyle/>
          <a:p>
            <a:pPr algn="ctr">
              <a:lnSpc>
                <a:spcPts val="3840"/>
              </a:lnSpc>
            </a:pPr>
            <a:endParaRPr lang="ru" sz="3200" b="1" i="1" dirty="0">
              <a:solidFill>
                <a:schemeClr val="accent1">
                  <a:lumMod val="75000"/>
                </a:schemeClr>
              </a:solidFill>
              <a:latin typeface="Times New Roman"/>
            </a:endParaRPr>
          </a:p>
          <a:p>
            <a:pPr algn="ctr">
              <a:lnSpc>
                <a:spcPts val="3840"/>
              </a:lnSpc>
            </a:pPr>
            <a:r>
              <a:rPr lang="ru" sz="6600" b="1" i="1" dirty="0">
                <a:ln>
                  <a:solidFill>
                    <a:schemeClr val="accent4">
                      <a:lumMod val="50000"/>
                    </a:schemeClr>
                  </a:solidFill>
                </a:ln>
                <a:solidFill>
                  <a:schemeClr val="accent1">
                    <a:lumMod val="75000"/>
                  </a:schemeClr>
                </a:solidFill>
                <a:latin typeface="Times New Roman"/>
              </a:rPr>
              <a:t> </a:t>
            </a:r>
            <a:r>
              <a:rPr lang="ru" sz="7200" b="1" i="1" dirty="0">
                <a:ln>
                  <a:solidFill>
                    <a:schemeClr val="accent2">
                      <a:lumMod val="50000"/>
                    </a:schemeClr>
                  </a:solidFill>
                </a:ln>
                <a:solidFill>
                  <a:schemeClr val="accent1">
                    <a:lumMod val="75000"/>
                  </a:schemeClr>
                </a:solidFill>
                <a:effectLst>
                  <a:glow rad="127000">
                    <a:schemeClr val="bg1"/>
                  </a:glow>
                </a:effectLst>
                <a:latin typeface="Times New Roman"/>
              </a:rPr>
              <a:t>БЮДЖЕТ  ДЛЯ  </a:t>
            </a:r>
            <a:r>
              <a:rPr lang="ru" sz="7200" b="1" i="1" dirty="0" smtClean="0">
                <a:ln>
                  <a:solidFill>
                    <a:schemeClr val="accent2">
                      <a:lumMod val="50000"/>
                    </a:schemeClr>
                  </a:solidFill>
                </a:ln>
                <a:solidFill>
                  <a:schemeClr val="accent1">
                    <a:lumMod val="75000"/>
                  </a:schemeClr>
                </a:solidFill>
                <a:effectLst>
                  <a:glow rad="127000">
                    <a:schemeClr val="bg1"/>
                  </a:glow>
                </a:effectLst>
                <a:latin typeface="Times New Roman"/>
              </a:rPr>
              <a:t>ГРАЖДАН</a:t>
            </a:r>
          </a:p>
          <a:p>
            <a:pPr algn="ctr">
              <a:lnSpc>
                <a:spcPts val="3840"/>
              </a:lnSpc>
            </a:pPr>
            <a:endParaRPr lang="ru" sz="7200" b="1" i="1" dirty="0">
              <a:ln>
                <a:solidFill>
                  <a:schemeClr val="accent2">
                    <a:lumMod val="50000"/>
                  </a:schemeClr>
                </a:solidFill>
              </a:ln>
              <a:solidFill>
                <a:schemeClr val="accent1">
                  <a:lumMod val="75000"/>
                </a:schemeClr>
              </a:solidFill>
              <a:effectLst>
                <a:glow rad="127000">
                  <a:schemeClr val="bg1"/>
                </a:glow>
              </a:effectLst>
              <a:latin typeface="Times New Roman"/>
            </a:endParaRPr>
          </a:p>
          <a:p>
            <a:pPr algn="ctr">
              <a:lnSpc>
                <a:spcPts val="3840"/>
              </a:lnSpc>
            </a:pPr>
            <a:r>
              <a:rPr lang="ru" sz="7200" b="1" i="1" dirty="0" smtClean="0">
                <a:ln>
                  <a:solidFill>
                    <a:schemeClr val="accent2">
                      <a:lumMod val="50000"/>
                    </a:schemeClr>
                  </a:solidFill>
                </a:ln>
                <a:solidFill>
                  <a:schemeClr val="accent1">
                    <a:lumMod val="75000"/>
                  </a:schemeClr>
                </a:solidFill>
                <a:effectLst>
                  <a:glow rad="127000">
                    <a:schemeClr val="bg1"/>
                  </a:glow>
                </a:effectLst>
                <a:latin typeface="Times New Roman"/>
              </a:rPr>
              <a:t> </a:t>
            </a:r>
          </a:p>
          <a:p>
            <a:pPr algn="ctr">
              <a:lnSpc>
                <a:spcPts val="3840"/>
              </a:lnSpc>
            </a:pPr>
            <a:endParaRPr lang="ru" sz="7200" b="1" i="1" dirty="0">
              <a:ln>
                <a:solidFill>
                  <a:schemeClr val="accent2">
                    <a:lumMod val="50000"/>
                  </a:schemeClr>
                </a:solidFill>
              </a:ln>
              <a:solidFill>
                <a:schemeClr val="accent1">
                  <a:lumMod val="75000"/>
                </a:schemeClr>
              </a:solidFill>
              <a:effectLst>
                <a:glow rad="127000">
                  <a:schemeClr val="bg1"/>
                </a:glow>
              </a:effectLst>
              <a:latin typeface="Times New Roman"/>
            </a:endParaRPr>
          </a:p>
          <a:p>
            <a:pPr algn="ctr">
              <a:lnSpc>
                <a:spcPts val="3840"/>
              </a:lnSpc>
            </a:pPr>
            <a:r>
              <a:rPr lang="ru" sz="7200" b="1" i="1" dirty="0" smtClean="0">
                <a:ln>
                  <a:solidFill>
                    <a:schemeClr val="accent2">
                      <a:lumMod val="50000"/>
                    </a:schemeClr>
                  </a:solidFill>
                </a:ln>
                <a:solidFill>
                  <a:schemeClr val="accent1">
                    <a:lumMod val="75000"/>
                  </a:schemeClr>
                </a:solidFill>
                <a:effectLst>
                  <a:glow rad="127000">
                    <a:schemeClr val="bg1"/>
                  </a:glow>
                </a:effectLst>
                <a:latin typeface="Times New Roman"/>
              </a:rPr>
              <a:t>      </a:t>
            </a:r>
            <a:endParaRPr lang="ru" sz="7200" b="1" i="1" dirty="0">
              <a:ln>
                <a:solidFill>
                  <a:schemeClr val="accent2">
                    <a:lumMod val="50000"/>
                  </a:schemeClr>
                </a:solidFill>
              </a:ln>
              <a:solidFill>
                <a:schemeClr val="accent1">
                  <a:lumMod val="75000"/>
                </a:schemeClr>
              </a:solidFill>
              <a:effectLst>
                <a:glow rad="127000">
                  <a:schemeClr val="bg1"/>
                </a:glow>
              </a:effectLst>
              <a:latin typeface="Times New Roman"/>
            </a:endParaRPr>
          </a:p>
          <a:p>
            <a:pPr algn="ctr">
              <a:lnSpc>
                <a:spcPts val="3840"/>
              </a:lnSpc>
            </a:pPr>
            <a:r>
              <a:rPr lang="ru" sz="1600" b="1" dirty="0" smtClean="0">
                <a:ln>
                  <a:solidFill>
                    <a:schemeClr val="accent2">
                      <a:lumMod val="50000"/>
                    </a:schemeClr>
                  </a:solidFill>
                </a:ln>
                <a:solidFill>
                  <a:schemeClr val="accent1">
                    <a:lumMod val="75000"/>
                  </a:schemeClr>
                </a:solidFill>
                <a:effectLst>
                  <a:glow rad="127000">
                    <a:schemeClr val="bg1"/>
                  </a:glow>
                </a:effectLst>
                <a:latin typeface="Times New Roman"/>
              </a:rPr>
              <a:t> </a:t>
            </a:r>
            <a:r>
              <a:rPr lang="ru" sz="2100" b="1" i="1" dirty="0">
                <a:ln>
                  <a:solidFill>
                    <a:schemeClr val="accent2">
                      <a:lumMod val="50000"/>
                    </a:schemeClr>
                  </a:solidFill>
                </a:ln>
                <a:solidFill>
                  <a:schemeClr val="accent1">
                    <a:lumMod val="75000"/>
                  </a:schemeClr>
                </a:solidFill>
                <a:effectLst>
                  <a:glow rad="127000">
                    <a:schemeClr val="bg1"/>
                  </a:glow>
                </a:effectLst>
                <a:latin typeface="Times New Roman"/>
              </a:rPr>
              <a:t>РАЗРАБОТАН   ФИНАНСОВЫМ  УПРАВЛЕНИЕМ     АДМИНИСТРАЦИИ  ТАЛДОМСКОГО  ГОРОДСКОГО  ОКРУГА  </a:t>
            </a:r>
            <a:r>
              <a:rPr lang="ru-RU" sz="2100" b="1" i="1" dirty="0">
                <a:ln>
                  <a:solidFill>
                    <a:schemeClr val="accent2">
                      <a:lumMod val="50000"/>
                    </a:schemeClr>
                  </a:solidFill>
                </a:ln>
                <a:solidFill>
                  <a:schemeClr val="accent1">
                    <a:lumMod val="75000"/>
                  </a:schemeClr>
                </a:solidFill>
                <a:effectLst>
                  <a:glow rad="127000">
                    <a:schemeClr val="bg1"/>
                  </a:glow>
                </a:effectLst>
                <a:latin typeface="Times New Roman"/>
              </a:rPr>
              <a:t>НА </a:t>
            </a:r>
            <a:r>
              <a:rPr lang="ru" sz="2100" b="1" i="1">
                <a:ln>
                  <a:solidFill>
                    <a:schemeClr val="accent2">
                      <a:lumMod val="50000"/>
                    </a:schemeClr>
                  </a:solidFill>
                </a:ln>
                <a:solidFill>
                  <a:schemeClr val="accent1">
                    <a:lumMod val="75000"/>
                  </a:schemeClr>
                </a:solidFill>
                <a:effectLst>
                  <a:glow rad="127000">
                    <a:schemeClr val="bg1"/>
                  </a:glow>
                </a:effectLst>
                <a:latin typeface="Times New Roman"/>
              </a:rPr>
              <a:t> </a:t>
            </a:r>
            <a:r>
              <a:rPr lang="ru" sz="2100" b="1" i="1" smtClean="0">
                <a:ln>
                  <a:solidFill>
                    <a:schemeClr val="accent2">
                      <a:lumMod val="50000"/>
                    </a:schemeClr>
                  </a:solidFill>
                </a:ln>
                <a:solidFill>
                  <a:schemeClr val="accent1">
                    <a:lumMod val="75000"/>
                  </a:schemeClr>
                </a:solidFill>
                <a:effectLst>
                  <a:glow rad="127000">
                    <a:schemeClr val="bg1"/>
                  </a:glow>
                </a:effectLst>
                <a:latin typeface="Times New Roman"/>
              </a:rPr>
              <a:t>ОСНОВЕ ПРОЕКТА РЕШЕНИЯ СОВЕТА ДЕПУТАТОВ ТАЛДОМСКОГО ГОРОДСКОГО ОКРУГА МОСКОВСКОЙ ОБЛАСТИ  </a:t>
            </a:r>
            <a:r>
              <a:rPr lang="ru" sz="2100" b="1" i="1" dirty="0" smtClean="0">
                <a:ln>
                  <a:solidFill>
                    <a:schemeClr val="accent2">
                      <a:lumMod val="50000"/>
                    </a:schemeClr>
                  </a:solidFill>
                </a:ln>
                <a:solidFill>
                  <a:schemeClr val="accent1">
                    <a:lumMod val="75000"/>
                  </a:schemeClr>
                </a:solidFill>
                <a:effectLst>
                  <a:glow rad="127000">
                    <a:schemeClr val="bg1"/>
                  </a:glow>
                </a:effectLst>
                <a:latin typeface="Times New Roman"/>
              </a:rPr>
              <a:t>«ОБ ИСПОЛНЕНИИ БЮДЖЕТА ТАЛДОМСКОГО   </a:t>
            </a:r>
            <a:r>
              <a:rPr lang="ru" sz="2100" b="1" i="1" dirty="0">
                <a:ln>
                  <a:solidFill>
                    <a:schemeClr val="accent2">
                      <a:lumMod val="50000"/>
                    </a:schemeClr>
                  </a:solidFill>
                </a:ln>
                <a:solidFill>
                  <a:schemeClr val="accent1">
                    <a:lumMod val="75000"/>
                  </a:schemeClr>
                </a:solidFill>
                <a:effectLst>
                  <a:glow rad="127000">
                    <a:schemeClr val="bg1"/>
                  </a:glow>
                </a:effectLst>
                <a:latin typeface="Times New Roman"/>
              </a:rPr>
              <a:t>ГОРОДСКОГО   ОКРУГА  ЗА   </a:t>
            </a:r>
            <a:r>
              <a:rPr lang="ru" sz="2100" b="1" i="1" dirty="0" smtClean="0">
                <a:ln>
                  <a:solidFill>
                    <a:schemeClr val="accent2">
                      <a:lumMod val="50000"/>
                    </a:schemeClr>
                  </a:solidFill>
                </a:ln>
                <a:solidFill>
                  <a:schemeClr val="accent1">
                    <a:lumMod val="75000"/>
                  </a:schemeClr>
                </a:solidFill>
                <a:effectLst>
                  <a:glow rad="127000">
                    <a:schemeClr val="bg1"/>
                  </a:glow>
                </a:effectLst>
                <a:latin typeface="Times New Roman"/>
              </a:rPr>
              <a:t>2025  </a:t>
            </a:r>
            <a:r>
              <a:rPr lang="ru" sz="2100" b="1" i="1" dirty="0">
                <a:ln>
                  <a:solidFill>
                    <a:schemeClr val="accent2">
                      <a:lumMod val="50000"/>
                    </a:schemeClr>
                  </a:solidFill>
                </a:ln>
                <a:solidFill>
                  <a:schemeClr val="accent1">
                    <a:lumMod val="75000"/>
                  </a:schemeClr>
                </a:solidFill>
                <a:effectLst>
                  <a:glow rad="127000">
                    <a:schemeClr val="bg1"/>
                  </a:glow>
                </a:effectLst>
                <a:latin typeface="Times New Roman"/>
              </a:rPr>
              <a:t>ГОД</a:t>
            </a:r>
            <a:r>
              <a:rPr lang="ru" sz="2100" b="1" i="1" dirty="0" smtClean="0">
                <a:ln>
                  <a:solidFill>
                    <a:schemeClr val="accent2">
                      <a:lumMod val="50000"/>
                    </a:schemeClr>
                  </a:solidFill>
                </a:ln>
                <a:solidFill>
                  <a:schemeClr val="accent1">
                    <a:lumMod val="75000"/>
                  </a:schemeClr>
                </a:solidFill>
                <a:effectLst>
                  <a:glow rad="127000">
                    <a:schemeClr val="bg1"/>
                  </a:glow>
                </a:effectLst>
                <a:latin typeface="Times New Roman"/>
              </a:rPr>
              <a:t>»</a:t>
            </a:r>
            <a:endParaRPr lang="ru" sz="2100" b="1" i="1" dirty="0">
              <a:ln>
                <a:solidFill>
                  <a:schemeClr val="accent2">
                    <a:lumMod val="50000"/>
                  </a:schemeClr>
                </a:solidFill>
              </a:ln>
              <a:solidFill>
                <a:schemeClr val="accent1">
                  <a:lumMod val="75000"/>
                </a:schemeClr>
              </a:solidFill>
              <a:effectLst>
                <a:glow rad="127000">
                  <a:schemeClr val="bg1"/>
                </a:glow>
              </a:effectLst>
              <a:latin typeface="Times New Roman"/>
            </a:endParaRPr>
          </a:p>
          <a:p>
            <a:pPr algn="just">
              <a:lnSpc>
                <a:spcPts val="3840"/>
              </a:lnSpc>
            </a:pPr>
            <a:endParaRPr lang="ru" sz="2100" b="1" i="1" dirty="0" smtClean="0">
              <a:ln>
                <a:solidFill>
                  <a:schemeClr val="accent2">
                    <a:lumMod val="50000"/>
                  </a:schemeClr>
                </a:solidFill>
              </a:ln>
              <a:solidFill>
                <a:schemeClr val="accent1">
                  <a:lumMod val="75000"/>
                </a:schemeClr>
              </a:solidFill>
              <a:effectLst>
                <a:glow rad="127000">
                  <a:schemeClr val="bg1"/>
                </a:glow>
              </a:effectLst>
              <a:latin typeface="Times New Roman"/>
            </a:endParaRPr>
          </a:p>
          <a:p>
            <a:pPr algn="just">
              <a:lnSpc>
                <a:spcPts val="3840"/>
              </a:lnSpc>
            </a:pPr>
            <a:endParaRPr lang="ru" sz="2100" b="1" i="1" dirty="0" smtClean="0">
              <a:ln>
                <a:solidFill>
                  <a:schemeClr val="accent2">
                    <a:lumMod val="50000"/>
                  </a:schemeClr>
                </a:solidFill>
              </a:ln>
              <a:solidFill>
                <a:schemeClr val="accent1">
                  <a:lumMod val="75000"/>
                </a:schemeClr>
              </a:solidFill>
              <a:effectLst>
                <a:glow rad="127000">
                  <a:schemeClr val="bg1"/>
                </a:glow>
              </a:effectLst>
              <a:latin typeface="Times New Roman"/>
            </a:endParaRPr>
          </a:p>
        </p:txBody>
      </p:sp>
      <p:sp>
        <p:nvSpPr>
          <p:cNvPr id="3" name="Прямоугольник 2"/>
          <p:cNvSpPr/>
          <p:nvPr/>
        </p:nvSpPr>
        <p:spPr>
          <a:xfrm>
            <a:off x="0" y="6071246"/>
            <a:ext cx="12192000" cy="437684"/>
          </a:xfrm>
          <a:prstGeom prst="rect">
            <a:avLst/>
          </a:prstGeom>
          <a:ln>
            <a:noFill/>
          </a:ln>
        </p:spPr>
        <p:txBody>
          <a:bodyPr wrap="square">
            <a:spAutoFit/>
          </a:bodyPr>
          <a:lstStyle/>
          <a:p>
            <a:pPr algn="ctr">
              <a:lnSpc>
                <a:spcPct val="150000"/>
              </a:lnSpc>
            </a:pPr>
            <a:endParaRPr lang="ru" sz="1700" b="1" i="1" dirty="0">
              <a:ln>
                <a:solidFill>
                  <a:schemeClr val="accent2">
                    <a:lumMod val="50000"/>
                  </a:schemeClr>
                </a:solidFill>
              </a:ln>
              <a:solidFill>
                <a:schemeClr val="accent1">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2773158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DFFE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p:cNvSpPr/>
          <p:nvPr/>
        </p:nvSpPr>
        <p:spPr>
          <a:xfrm>
            <a:off x="10201459" y="656397"/>
            <a:ext cx="597408" cy="404446"/>
          </a:xfrm>
          <a:prstGeom prst="rect">
            <a:avLst/>
          </a:prstGeom>
        </p:spPr>
        <p:txBody>
          <a:bodyPr wrap="none" lIns="0" tIns="0" rIns="0" bIns="0">
            <a:noAutofit/>
          </a:bodyPr>
          <a:lstStyle/>
          <a:p>
            <a:r>
              <a:rPr lang="ru" sz="800" u="sng" dirty="0">
                <a:latin typeface="Times New Roman"/>
              </a:rPr>
              <a:t>(тыс. руб.)</a:t>
            </a:r>
          </a:p>
        </p:txBody>
      </p:sp>
      <p:graphicFrame>
        <p:nvGraphicFramePr>
          <p:cNvPr id="6" name="Таблица 5"/>
          <p:cNvGraphicFramePr>
            <a:graphicFrameLocks noGrp="1"/>
          </p:cNvGraphicFramePr>
          <p:nvPr>
            <p:extLst>
              <p:ext uri="{D42A27DB-BD31-4B8C-83A1-F6EECF244321}">
                <p14:modId xmlns:p14="http://schemas.microsoft.com/office/powerpoint/2010/main" val="130689724"/>
              </p:ext>
            </p:extLst>
          </p:nvPr>
        </p:nvGraphicFramePr>
        <p:xfrm>
          <a:off x="0" y="1045234"/>
          <a:ext cx="12192001" cy="5856113"/>
        </p:xfrm>
        <a:graphic>
          <a:graphicData uri="http://schemas.openxmlformats.org/drawingml/2006/table">
            <a:tbl>
              <a:tblPr>
                <a:tableStyleId>{8A107856-5554-42FB-B03E-39F5DBC370BA}</a:tableStyleId>
              </a:tblPr>
              <a:tblGrid>
                <a:gridCol w="8360229">
                  <a:extLst>
                    <a:ext uri="{9D8B030D-6E8A-4147-A177-3AD203B41FA5}">
                      <a16:colId xmlns:a16="http://schemas.microsoft.com/office/drawing/2014/main" val="1851960878"/>
                    </a:ext>
                  </a:extLst>
                </a:gridCol>
                <a:gridCol w="1452643">
                  <a:extLst>
                    <a:ext uri="{9D8B030D-6E8A-4147-A177-3AD203B41FA5}">
                      <a16:colId xmlns:a16="http://schemas.microsoft.com/office/drawing/2014/main" val="2937631847"/>
                    </a:ext>
                  </a:extLst>
                </a:gridCol>
                <a:gridCol w="1312328">
                  <a:extLst>
                    <a:ext uri="{9D8B030D-6E8A-4147-A177-3AD203B41FA5}">
                      <a16:colId xmlns:a16="http://schemas.microsoft.com/office/drawing/2014/main" val="4141405040"/>
                    </a:ext>
                  </a:extLst>
                </a:gridCol>
                <a:gridCol w="1066801">
                  <a:extLst>
                    <a:ext uri="{9D8B030D-6E8A-4147-A177-3AD203B41FA5}">
                      <a16:colId xmlns:a16="http://schemas.microsoft.com/office/drawing/2014/main" val="398914457"/>
                    </a:ext>
                  </a:extLst>
                </a:gridCol>
              </a:tblGrid>
              <a:tr h="582593">
                <a:tc>
                  <a:txBody>
                    <a:bodyPr/>
                    <a:lstStyle/>
                    <a:p>
                      <a:pPr algn="ctr" fontAlgn="ctr"/>
                      <a:r>
                        <a:rPr lang="ru-RU" sz="1000" u="none" strike="noStrike" dirty="0">
                          <a:effectLst/>
                        </a:rPr>
                        <a:t>Наименование доходов </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tc>
                  <a:txBody>
                    <a:bodyPr/>
                    <a:lstStyle/>
                    <a:p>
                      <a:pPr algn="ctr" fontAlgn="ctr"/>
                      <a:r>
                        <a:rPr lang="ru-RU" sz="1000" u="none" strike="noStrike" dirty="0">
                          <a:effectLst/>
                        </a:rPr>
                        <a:t>План  уточненный</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tc>
                  <a:txBody>
                    <a:bodyPr/>
                    <a:lstStyle/>
                    <a:p>
                      <a:pPr algn="ctr" fontAlgn="ctr"/>
                      <a:r>
                        <a:rPr lang="ru-RU" sz="1000" u="none" strike="noStrike" dirty="0">
                          <a:effectLst/>
                        </a:rPr>
                        <a:t>Фактическое исполнение</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tc>
                  <a:txBody>
                    <a:bodyPr/>
                    <a:lstStyle/>
                    <a:p>
                      <a:pPr algn="ctr" fontAlgn="ctr"/>
                      <a:r>
                        <a:rPr lang="ru-RU" sz="1000" u="none" strike="noStrike" dirty="0">
                          <a:effectLst/>
                        </a:rPr>
                        <a:t>% исполнения уточнённого</a:t>
                      </a:r>
                      <a:r>
                        <a:rPr lang="ru-RU" sz="1000" u="none" strike="noStrike" baseline="0" dirty="0">
                          <a:effectLst/>
                        </a:rPr>
                        <a:t> плана</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extLst>
                  <a:ext uri="{0D108BD9-81ED-4DB2-BD59-A6C34878D82A}">
                    <a16:rowId xmlns:a16="http://schemas.microsoft.com/office/drawing/2014/main" val="3993831981"/>
                  </a:ext>
                </a:extLst>
              </a:tr>
              <a:tr h="295527">
                <a:tc>
                  <a:txBody>
                    <a:bodyPr/>
                    <a:lstStyle/>
                    <a:p>
                      <a:pPr algn="ctr" fontAlgn="ctr"/>
                      <a:r>
                        <a:rPr lang="ru-RU" sz="1000" u="none" strike="noStrike" dirty="0">
                          <a:effectLst/>
                        </a:rPr>
                        <a:t>1</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tc>
                  <a:txBody>
                    <a:bodyPr/>
                    <a:lstStyle/>
                    <a:p>
                      <a:pPr algn="ctr" fontAlgn="ctr"/>
                      <a:r>
                        <a:rPr lang="ru-RU" sz="1000" u="none" strike="noStrike" dirty="0">
                          <a:effectLst/>
                        </a:rPr>
                        <a:t>2</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tc>
                  <a:txBody>
                    <a:bodyPr/>
                    <a:lstStyle/>
                    <a:p>
                      <a:pPr algn="ctr" fontAlgn="ctr"/>
                      <a:r>
                        <a:rPr lang="ru-RU" sz="1000" u="none" strike="noStrike" dirty="0">
                          <a:effectLst/>
                        </a:rPr>
                        <a:t>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tc>
                  <a:txBody>
                    <a:bodyPr/>
                    <a:lstStyle/>
                    <a:p>
                      <a:pPr algn="ctr" fontAlgn="ctr"/>
                      <a:r>
                        <a:rPr lang="ru-RU" sz="1000" u="none" strike="noStrike" dirty="0">
                          <a:effectLst/>
                        </a:rPr>
                        <a:t>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492" marR="4492" marT="4492" marB="0" anchor="ctr"/>
                </a:tc>
                <a:extLst>
                  <a:ext uri="{0D108BD9-81ED-4DB2-BD59-A6C34878D82A}">
                    <a16:rowId xmlns:a16="http://schemas.microsoft.com/office/drawing/2014/main" val="1708443888"/>
                  </a:ext>
                </a:extLst>
              </a:tr>
              <a:tr h="309881">
                <a:tc>
                  <a:txBody>
                    <a:bodyPr/>
                    <a:lstStyle/>
                    <a:p>
                      <a:pPr lvl="0" algn="just" fontAlgn="ctr"/>
                      <a:r>
                        <a:rPr lang="ru-RU" sz="1200" b="1" u="none" strike="noStrike" baseline="0" dirty="0" smtClean="0">
                          <a:effectLst/>
                          <a:latin typeface="+mn-lt"/>
                        </a:rPr>
                        <a:t>   </a:t>
                      </a:r>
                      <a:r>
                        <a:rPr lang="ru-RU" sz="1200" b="1" u="none" strike="noStrike" dirty="0" smtClean="0">
                          <a:effectLst/>
                          <a:latin typeface="+mn-lt"/>
                        </a:rPr>
                        <a:t>НАЛОГОВЫЕ И НЕНАЛОГОВЫЕ ДОХОДЫ</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2 297 285,00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u="none" strike="noStrike" dirty="0" smtClean="0">
                          <a:effectLst/>
                          <a:latin typeface="+mn-lt"/>
                        </a:rPr>
                        <a:t>2</a:t>
                      </a:r>
                      <a:r>
                        <a:rPr lang="ru-RU" sz="1200" b="1" u="none" strike="noStrike" baseline="0" dirty="0" smtClean="0">
                          <a:effectLst/>
                          <a:latin typeface="+mn-lt"/>
                        </a:rPr>
                        <a:t> 495 880,16 </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u="none" strike="noStrike" dirty="0" smtClean="0">
                          <a:effectLst/>
                          <a:latin typeface="+mn-lt"/>
                        </a:rPr>
                        <a:t>108,64</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2866584543"/>
                  </a:ext>
                </a:extLst>
              </a:tr>
              <a:tr h="309881">
                <a:tc>
                  <a:txBody>
                    <a:bodyPr/>
                    <a:lstStyle/>
                    <a:p>
                      <a:pPr lvl="0" algn="just" fontAlgn="ctr"/>
                      <a:r>
                        <a:rPr lang="ru-RU" sz="1200" b="1" u="none" strike="noStrike" baseline="0" dirty="0">
                          <a:effectLst/>
                          <a:latin typeface="+mn-lt"/>
                        </a:rPr>
                        <a:t>   </a:t>
                      </a:r>
                      <a:r>
                        <a:rPr lang="ru-RU" sz="1200" b="1" u="none" strike="noStrike" dirty="0">
                          <a:effectLst/>
                          <a:latin typeface="+mn-lt"/>
                        </a:rPr>
                        <a:t>НАЛОГОВЫЕ ДОХОДЫ</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2 155 049,00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2 344 032,90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108,77</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717038685"/>
                  </a:ext>
                </a:extLst>
              </a:tr>
              <a:tr h="309881">
                <a:tc>
                  <a:txBody>
                    <a:bodyPr/>
                    <a:lstStyle/>
                    <a:p>
                      <a:pPr lvl="0" algn="just" fontAlgn="ctr"/>
                      <a:r>
                        <a:rPr lang="ru-RU" sz="1200" b="1" u="none" strike="noStrike" baseline="0" dirty="0">
                          <a:effectLst/>
                          <a:latin typeface="+mn-lt"/>
                        </a:rPr>
                        <a:t>   </a:t>
                      </a:r>
                      <a:r>
                        <a:rPr lang="ru-RU" sz="1200" b="1" u="none" strike="noStrike" dirty="0">
                          <a:effectLst/>
                          <a:latin typeface="+mn-lt"/>
                        </a:rPr>
                        <a:t>НАЛОГИ НА ПРИБЫЛЬ, ДОХОДЫ</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1 698 237,00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1 860 178,82</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u="none" strike="noStrike" dirty="0" smtClean="0">
                          <a:effectLst/>
                          <a:latin typeface="+mn-lt"/>
                        </a:rPr>
                        <a:t>109,54</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2035598639"/>
                  </a:ext>
                </a:extLst>
              </a:tr>
              <a:tr h="309881">
                <a:tc>
                  <a:txBody>
                    <a:bodyPr/>
                    <a:lstStyle/>
                    <a:p>
                      <a:pPr lvl="0" algn="just" fontAlgn="ctr"/>
                      <a:r>
                        <a:rPr lang="ru-RU" sz="1200" b="0" i="1" u="none" strike="noStrike" baseline="0" dirty="0">
                          <a:effectLst/>
                          <a:latin typeface="+mn-lt"/>
                        </a:rPr>
                        <a:t>   </a:t>
                      </a:r>
                      <a:r>
                        <a:rPr lang="ru-RU" sz="1200" b="0" i="1" u="none" strike="noStrike" dirty="0">
                          <a:effectLst/>
                          <a:latin typeface="+mn-lt"/>
                        </a:rPr>
                        <a:t>Налог на доходы физических лиц</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1 698 237,00</a:t>
                      </a: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1 860 178,82</a:t>
                      </a:r>
                    </a:p>
                  </a:txBody>
                  <a:tcPr marL="4492" marR="4492" marT="4492" marB="0" anchor="ctr"/>
                </a:tc>
                <a:tc>
                  <a:txBody>
                    <a:bodyPr/>
                    <a:lstStyle/>
                    <a:p>
                      <a:pPr algn="ctr" fontAlgn="ctr"/>
                      <a:r>
                        <a:rPr lang="ru-RU" sz="1200" b="1" i="1" u="none" strike="noStrike" dirty="0" smtClean="0">
                          <a:effectLst/>
                          <a:latin typeface="+mn-lt"/>
                        </a:rPr>
                        <a:t>109,54</a:t>
                      </a:r>
                      <a:endParaRPr lang="ru-RU" sz="1200" b="1" i="1" u="none" strike="noStrike" dirty="0" smtClean="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4283415870"/>
                  </a:ext>
                </a:extLst>
              </a:tr>
              <a:tr h="309881">
                <a:tc>
                  <a:txBody>
                    <a:bodyPr/>
                    <a:lstStyle/>
                    <a:p>
                      <a:pPr lvl="0" algn="just" fontAlgn="ctr"/>
                      <a:r>
                        <a:rPr lang="ru-RU" sz="1200" b="1" u="none" strike="noStrike" baseline="0" dirty="0">
                          <a:effectLst/>
                          <a:latin typeface="+mn-lt"/>
                        </a:rPr>
                        <a:t>   </a:t>
                      </a:r>
                      <a:r>
                        <a:rPr lang="ru-RU" sz="1200" b="1" u="none" strike="noStrike" dirty="0">
                          <a:effectLst/>
                          <a:latin typeface="+mn-lt"/>
                        </a:rPr>
                        <a:t>НАЛОГИ НА ТОВАРЫ (РАБОТЫ, УСЛУГИ), РЕАЛИЗУЕМЫЕ НА ТЕРРИТОРИИ РОССИЙСКОЙ ФЕДЕРАЦИИ</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70 500,00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69 600,98</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u="none" strike="noStrike" dirty="0" smtClean="0">
                          <a:effectLst/>
                          <a:latin typeface="+mn-lt"/>
                        </a:rPr>
                        <a:t>98,72</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248272388"/>
                  </a:ext>
                </a:extLst>
              </a:tr>
              <a:tr h="309881">
                <a:tc>
                  <a:txBody>
                    <a:bodyPr/>
                    <a:lstStyle/>
                    <a:p>
                      <a:pPr lvl="0" algn="just" fontAlgn="ctr"/>
                      <a:r>
                        <a:rPr lang="ru-RU" sz="1200" b="0" i="1" u="none" strike="noStrike" baseline="0" dirty="0">
                          <a:effectLst/>
                          <a:latin typeface="+mn-lt"/>
                        </a:rPr>
                        <a:t>   </a:t>
                      </a:r>
                      <a:r>
                        <a:rPr lang="ru-RU" sz="1200" b="0" i="1" u="none" strike="noStrike" dirty="0">
                          <a:effectLst/>
                          <a:latin typeface="+mn-lt"/>
                        </a:rPr>
                        <a:t>Акцизы по подакцизным товарам (продукции), производимым на территории Российской Федерации</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70</a:t>
                      </a:r>
                      <a:r>
                        <a:rPr lang="ru-RU" sz="1200" b="0" i="1" u="none" strike="noStrike" baseline="0" dirty="0" smtClean="0">
                          <a:solidFill>
                            <a:schemeClr val="tx1"/>
                          </a:solidFill>
                          <a:effectLst/>
                          <a:latin typeface="+mn-lt"/>
                          <a:cs typeface="Times New Roman" panose="02020603050405020304" pitchFamily="18" charset="0"/>
                        </a:rPr>
                        <a:t> 500,00</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69 600,98</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1" u="none" strike="noStrike" dirty="0" smtClean="0">
                          <a:solidFill>
                            <a:schemeClr val="tx1"/>
                          </a:solidFill>
                          <a:effectLst/>
                          <a:latin typeface="+mn-lt"/>
                          <a:cs typeface="Times New Roman" panose="02020603050405020304" pitchFamily="18" charset="0"/>
                        </a:rPr>
                        <a:t>98,72</a:t>
                      </a:r>
                      <a:endParaRPr lang="ru-RU" sz="1200" b="1" i="1"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428871492"/>
                  </a:ext>
                </a:extLst>
              </a:tr>
              <a:tr h="309881">
                <a:tc>
                  <a:txBody>
                    <a:bodyPr/>
                    <a:lstStyle/>
                    <a:p>
                      <a:pPr lvl="0" algn="just" fontAlgn="ctr"/>
                      <a:r>
                        <a:rPr lang="ru-RU" sz="1200" b="1" u="none" strike="noStrike" baseline="0" dirty="0">
                          <a:effectLst/>
                          <a:latin typeface="+mn-lt"/>
                        </a:rPr>
                        <a:t>   </a:t>
                      </a:r>
                      <a:r>
                        <a:rPr lang="ru-RU" sz="1200" b="1" u="none" strike="noStrike" dirty="0">
                          <a:effectLst/>
                          <a:latin typeface="+mn-lt"/>
                        </a:rPr>
                        <a:t>НАЛОГИ НА СОВОКУПНЫЙ ДОХОД</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184 512,00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194 199,18</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dk1"/>
                          </a:solidFill>
                          <a:effectLst/>
                          <a:latin typeface="+mn-lt"/>
                          <a:cs typeface="+mn-cs"/>
                        </a:rPr>
                        <a:t>105,25</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212418662"/>
                  </a:ext>
                </a:extLst>
              </a:tr>
              <a:tr h="303532">
                <a:tc>
                  <a:txBody>
                    <a:bodyPr/>
                    <a:lstStyle/>
                    <a:p>
                      <a:pPr lvl="0" algn="just" fontAlgn="ctr"/>
                      <a:r>
                        <a:rPr lang="ru-RU" sz="1200" b="0" i="1" u="none" strike="noStrike" baseline="0" dirty="0">
                          <a:effectLst/>
                          <a:latin typeface="+mn-lt"/>
                        </a:rPr>
                        <a:t>   </a:t>
                      </a:r>
                      <a:r>
                        <a:rPr lang="ru-RU" sz="1200" b="0" i="1" u="none" strike="noStrike" dirty="0">
                          <a:effectLst/>
                          <a:latin typeface="+mn-lt"/>
                        </a:rPr>
                        <a:t>Налог, взимаемый в связи с применением упрощенной системы налогообложения</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170 490,00</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173 698,16</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1" u="none" strike="noStrike" dirty="0" smtClean="0">
                          <a:solidFill>
                            <a:schemeClr val="tx1"/>
                          </a:solidFill>
                          <a:effectLst/>
                          <a:latin typeface="+mn-lt"/>
                          <a:cs typeface="Times New Roman" panose="02020603050405020304" pitchFamily="18" charset="0"/>
                        </a:rPr>
                        <a:t>101,88</a:t>
                      </a:r>
                      <a:endParaRPr lang="ru-RU" sz="1200" b="1" i="1"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573659033"/>
                  </a:ext>
                </a:extLst>
              </a:tr>
              <a:tr h="291909">
                <a:tc>
                  <a:txBody>
                    <a:bodyPr/>
                    <a:lstStyle/>
                    <a:p>
                      <a:pPr lvl="0" algn="just" fontAlgn="ctr"/>
                      <a:r>
                        <a:rPr lang="ru-RU" sz="1200" b="0" i="1" u="none" strike="noStrike" baseline="0" dirty="0">
                          <a:effectLst/>
                          <a:latin typeface="+mn-lt"/>
                        </a:rPr>
                        <a:t>   </a:t>
                      </a:r>
                      <a:r>
                        <a:rPr lang="ru-RU" sz="1200" b="0" i="1" u="none" strike="noStrike" dirty="0">
                          <a:effectLst/>
                          <a:latin typeface="+mn-lt"/>
                        </a:rPr>
                        <a:t>Единый налог на вмененный доход</a:t>
                      </a:r>
                      <a:r>
                        <a:rPr lang="ru-RU" sz="1200" b="0" i="1" u="none" strike="noStrike" baseline="0" dirty="0">
                          <a:effectLst/>
                          <a:latin typeface="+mn-lt"/>
                        </a:rPr>
                        <a:t> для отдельных видов деятельности</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0,00</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85,05</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tc>
                <a:tc>
                  <a:txBody>
                    <a:bodyPr/>
                    <a:lstStyle/>
                    <a:p>
                      <a:pPr algn="ctr" fontAlgn="ctr"/>
                      <a:r>
                        <a:rPr lang="ru-RU" sz="1200" b="1" i="1" u="none" strike="noStrike" dirty="0">
                          <a:effectLst/>
                          <a:latin typeface="+mn-lt"/>
                        </a:rPr>
                        <a:t>0,00</a:t>
                      </a:r>
                      <a:endParaRPr lang="ru-RU" sz="1200" b="1" i="1" u="none" strike="noStrike" dirty="0">
                        <a:solidFill>
                          <a:schemeClr val="tx1"/>
                        </a:solidFill>
                        <a:effectLst/>
                        <a:latin typeface="+mn-lt"/>
                        <a:cs typeface="Times New Roman" panose="02020603050405020304" pitchFamily="18" charset="0"/>
                      </a:endParaRPr>
                    </a:p>
                  </a:txBody>
                  <a:tcPr marL="4492" marR="4492" marT="4492" marB="0"/>
                </a:tc>
                <a:extLst>
                  <a:ext uri="{0D108BD9-81ED-4DB2-BD59-A6C34878D82A}">
                    <a16:rowId xmlns:a16="http://schemas.microsoft.com/office/drawing/2014/main" val="1004073381"/>
                  </a:ext>
                </a:extLst>
              </a:tr>
              <a:tr h="328981">
                <a:tc>
                  <a:txBody>
                    <a:bodyPr/>
                    <a:lstStyle/>
                    <a:p>
                      <a:pPr lvl="0" algn="just" fontAlgn="ctr"/>
                      <a:r>
                        <a:rPr lang="ru-RU" sz="1200" b="0" i="1" u="none" strike="noStrike" baseline="0" dirty="0">
                          <a:effectLst/>
                          <a:latin typeface="+mn-lt"/>
                        </a:rPr>
                        <a:t>   </a:t>
                      </a:r>
                      <a:r>
                        <a:rPr lang="ru-RU" sz="1200" b="0" i="1" u="none" strike="noStrike" dirty="0">
                          <a:effectLst/>
                          <a:latin typeface="+mn-lt"/>
                        </a:rPr>
                        <a:t>Налог, взимаемый в связи с применением патентной системы налогообложения</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13 711,00</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20 278,39</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1" u="none" strike="noStrike" dirty="0" smtClean="0">
                          <a:solidFill>
                            <a:schemeClr val="dk1"/>
                          </a:solidFill>
                          <a:effectLst/>
                          <a:latin typeface="+mn-lt"/>
                          <a:cs typeface="+mn-cs"/>
                        </a:rPr>
                        <a:t>147,90</a:t>
                      </a:r>
                      <a:endParaRPr lang="ru-RU" sz="1200" b="1" i="1"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074774959"/>
                  </a:ext>
                </a:extLst>
              </a:tr>
              <a:tr h="326908">
                <a:tc>
                  <a:txBody>
                    <a:bodyPr/>
                    <a:lstStyle/>
                    <a:p>
                      <a:pPr lvl="0" algn="just" fontAlgn="ctr"/>
                      <a:r>
                        <a:rPr lang="ru-RU" sz="1200" b="0" i="1" u="none" strike="noStrike" baseline="0" dirty="0">
                          <a:effectLst/>
                          <a:latin typeface="+mn-lt"/>
                        </a:rPr>
                        <a:t>   </a:t>
                      </a:r>
                      <a:r>
                        <a:rPr lang="ru-RU" sz="1200" b="0" i="1" u="none" strike="noStrike" dirty="0">
                          <a:effectLst/>
                          <a:latin typeface="+mn-lt"/>
                        </a:rPr>
                        <a:t>Налог, взимаемый в связи с применением специального налогового режима «Автоматизированная упрощенная система налогообложения»</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311,00</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137,58</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1" u="none" strike="noStrike" dirty="0" smtClean="0">
                          <a:solidFill>
                            <a:schemeClr val="dk1"/>
                          </a:solidFill>
                          <a:effectLst/>
                          <a:latin typeface="+mn-lt"/>
                          <a:cs typeface="+mn-cs"/>
                        </a:rPr>
                        <a:t>44,24</a:t>
                      </a:r>
                      <a:endParaRPr lang="ru-RU" sz="1200" b="1" i="1"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2801825821"/>
                  </a:ext>
                </a:extLst>
              </a:tr>
              <a:tr h="309881">
                <a:tc>
                  <a:txBody>
                    <a:bodyPr/>
                    <a:lstStyle/>
                    <a:p>
                      <a:pPr lvl="0" algn="just" fontAlgn="ctr"/>
                      <a:r>
                        <a:rPr lang="ru-RU" sz="1200" b="1" u="none" strike="noStrike" baseline="0" dirty="0">
                          <a:effectLst/>
                          <a:latin typeface="+mn-lt"/>
                        </a:rPr>
                        <a:t>   </a:t>
                      </a:r>
                      <a:r>
                        <a:rPr lang="ru-RU" sz="1200" b="1" u="none" strike="noStrike" dirty="0">
                          <a:effectLst/>
                          <a:latin typeface="+mn-lt"/>
                        </a:rPr>
                        <a:t>НАЛОГИ НА ИМУЩЕСТВО</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182 900,00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192 475,47</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dk1"/>
                          </a:solidFill>
                          <a:effectLst/>
                          <a:latin typeface="+mn-lt"/>
                          <a:cs typeface="+mn-cs"/>
                        </a:rPr>
                        <a:t>105,24</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54652264"/>
                  </a:ext>
                </a:extLst>
              </a:tr>
              <a:tr h="309881">
                <a:tc>
                  <a:txBody>
                    <a:bodyPr/>
                    <a:lstStyle/>
                    <a:p>
                      <a:pPr lvl="0" algn="just" fontAlgn="ctr"/>
                      <a:r>
                        <a:rPr lang="ru-RU" sz="1200" b="0" i="1" u="none" strike="noStrike" baseline="0" dirty="0">
                          <a:effectLst/>
                          <a:latin typeface="+mn-lt"/>
                        </a:rPr>
                        <a:t>   </a:t>
                      </a:r>
                      <a:r>
                        <a:rPr lang="ru-RU" sz="1200" b="0" i="1" u="none" strike="noStrike" dirty="0">
                          <a:effectLst/>
                          <a:latin typeface="+mn-lt"/>
                        </a:rPr>
                        <a:t>Налог на имущество физических лиц</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61 600,00</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63 090,91</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1" u="none" strike="noStrike" dirty="0" smtClean="0">
                          <a:effectLst/>
                          <a:latin typeface="+mn-lt"/>
                        </a:rPr>
                        <a:t>102,42</a:t>
                      </a:r>
                      <a:endParaRPr lang="ru-RU" sz="1200" b="1" i="1"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861317024"/>
                  </a:ext>
                </a:extLst>
              </a:tr>
              <a:tr h="274628">
                <a:tc>
                  <a:txBody>
                    <a:bodyPr/>
                    <a:lstStyle/>
                    <a:p>
                      <a:pPr lvl="0" algn="just" fontAlgn="ctr"/>
                      <a:r>
                        <a:rPr lang="ru-RU" sz="1200" b="0" i="1" u="none" strike="noStrike" baseline="0" dirty="0">
                          <a:effectLst/>
                          <a:latin typeface="+mn-lt"/>
                        </a:rPr>
                        <a:t>   </a:t>
                      </a:r>
                      <a:r>
                        <a:rPr lang="ru-RU" sz="1200" b="0" i="1" u="none" strike="noStrike" dirty="0">
                          <a:effectLst/>
                          <a:latin typeface="+mn-lt"/>
                        </a:rPr>
                        <a:t>Земельный налог</a:t>
                      </a:r>
                      <a:endParaRPr lang="ru-RU" sz="1200" b="0" i="1"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121 300,00</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1" u="none" strike="noStrike" dirty="0" smtClean="0">
                          <a:solidFill>
                            <a:schemeClr val="tx1"/>
                          </a:solidFill>
                          <a:effectLst/>
                          <a:latin typeface="+mn-lt"/>
                          <a:cs typeface="Times New Roman" panose="02020603050405020304" pitchFamily="18" charset="0"/>
                        </a:rPr>
                        <a:t>129 384,56</a:t>
                      </a:r>
                      <a:endParaRPr lang="ru-RU" sz="1200" b="0" i="1"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1" u="none" strike="noStrike" dirty="0">
                          <a:effectLst/>
                          <a:latin typeface="+mn-lt"/>
                        </a:rPr>
                        <a:t>126,20</a:t>
                      </a:r>
                      <a:endParaRPr lang="ru-RU" sz="1200" b="1" i="1"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2574976882"/>
                  </a:ext>
                </a:extLst>
              </a:tr>
              <a:tr h="309881">
                <a:tc>
                  <a:txBody>
                    <a:bodyPr/>
                    <a:lstStyle/>
                    <a:p>
                      <a:pPr lvl="0" algn="just" fontAlgn="ctr"/>
                      <a:r>
                        <a:rPr lang="ru-RU" sz="1200" b="1" u="none" strike="noStrike" baseline="0" dirty="0">
                          <a:effectLst/>
                          <a:latin typeface="+mn-lt"/>
                        </a:rPr>
                        <a:t>   </a:t>
                      </a:r>
                      <a:r>
                        <a:rPr lang="ru-RU" sz="1200" b="1" u="none" strike="noStrike" dirty="0">
                          <a:effectLst/>
                          <a:latin typeface="+mn-lt"/>
                        </a:rPr>
                        <a:t>ГОСУДАРСТВЕННАЯ ПОШЛИНА</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18 900,00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27 578,45</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dk1"/>
                          </a:solidFill>
                          <a:effectLst/>
                          <a:latin typeface="+mn-lt"/>
                          <a:cs typeface="+mn-cs"/>
                        </a:rPr>
                        <a:t>145,92</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169382136"/>
                  </a:ext>
                </a:extLst>
              </a:tr>
              <a:tr h="309881">
                <a:tc>
                  <a:txBody>
                    <a:bodyPr/>
                    <a:lstStyle/>
                    <a:p>
                      <a:pPr lvl="0" algn="just" fontAlgn="ctr"/>
                      <a:r>
                        <a:rPr lang="ru-RU" sz="1200" b="1" u="none" strike="noStrike" baseline="0" dirty="0">
                          <a:effectLst/>
                          <a:latin typeface="+mn-lt"/>
                        </a:rPr>
                        <a:t>   </a:t>
                      </a:r>
                      <a:r>
                        <a:rPr lang="ru-RU" sz="1200" b="1" u="none" strike="noStrike" dirty="0">
                          <a:effectLst/>
                          <a:latin typeface="+mn-lt"/>
                        </a:rPr>
                        <a:t>НЕНАЛОГОВЫЕ ДОХОДЫ</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142 236,00</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151 547,08</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106,55</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2490459968"/>
                  </a:ext>
                </a:extLst>
              </a:tr>
            </a:tbl>
          </a:graphicData>
        </a:graphic>
      </p:graphicFrame>
      <p:sp>
        <p:nvSpPr>
          <p:cNvPr id="2" name="Прямоугольник 1"/>
          <p:cNvSpPr/>
          <p:nvPr/>
        </p:nvSpPr>
        <p:spPr>
          <a:xfrm>
            <a:off x="1"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а также  </a:t>
            </a:r>
          </a:p>
          <a:p>
            <a:pPr algn="ctr"/>
            <a:r>
              <a:rPr lang="ru-RU" sz="2000"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межбюджетных трансфертах, поступивших в бюджет Талдомского городского округа</a:t>
            </a:r>
          </a:p>
          <a:p>
            <a:pPr algn="ctr"/>
            <a:r>
              <a:rPr lang="ru-RU" sz="2000"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                                                     за </a:t>
            </a:r>
            <a:r>
              <a:rPr lang="ru-RU" sz="2000" dirty="0" smtClean="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2025 </a:t>
            </a:r>
            <a:r>
              <a:rPr lang="ru-RU" sz="2000" dirty="0">
                <a:ln>
                  <a:solidFill>
                    <a:schemeClr val="accent2">
                      <a:lumMod val="50000"/>
                    </a:schemeClr>
                  </a:solidFill>
                </a:ln>
                <a:solidFill>
                  <a:schemeClr val="accent1"/>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100" b="1" dirty="0">
                <a:effectLst>
                  <a:glow rad="127000">
                    <a:schemeClr val="bg1"/>
                  </a:glow>
                </a:effectLst>
                <a:latin typeface="Times New Roman" panose="02020603050405020304" pitchFamily="18" charset="0"/>
                <a:cs typeface="Times New Roman" panose="02020603050405020304" pitchFamily="18" charset="0"/>
              </a:rPr>
              <a:t>(тыс. руб.) </a:t>
            </a:r>
            <a:endParaRPr lang="ru-RU" sz="1100" b="1" dirty="0"/>
          </a:p>
        </p:txBody>
      </p:sp>
    </p:spTree>
    <p:extLst>
      <p:ext uri="{BB962C8B-B14F-4D97-AF65-F5344CB8AC3E}">
        <p14:creationId xmlns:p14="http://schemas.microsoft.com/office/powerpoint/2010/main" val="2920674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86078065"/>
              </p:ext>
            </p:extLst>
          </p:nvPr>
        </p:nvGraphicFramePr>
        <p:xfrm>
          <a:off x="0" y="0"/>
          <a:ext cx="12192000" cy="6857995"/>
        </p:xfrm>
        <a:graphic>
          <a:graphicData uri="http://schemas.openxmlformats.org/drawingml/2006/table">
            <a:tbl>
              <a:tblPr>
                <a:tableStyleId>{8A107856-5554-42FB-B03E-39F5DBC370BA}</a:tableStyleId>
              </a:tblPr>
              <a:tblGrid>
                <a:gridCol w="8196943">
                  <a:extLst>
                    <a:ext uri="{9D8B030D-6E8A-4147-A177-3AD203B41FA5}">
                      <a16:colId xmlns:a16="http://schemas.microsoft.com/office/drawing/2014/main" val="1735833653"/>
                    </a:ext>
                  </a:extLst>
                </a:gridCol>
                <a:gridCol w="1447800">
                  <a:extLst>
                    <a:ext uri="{9D8B030D-6E8A-4147-A177-3AD203B41FA5}">
                      <a16:colId xmlns:a16="http://schemas.microsoft.com/office/drawing/2014/main" val="2625952593"/>
                    </a:ext>
                  </a:extLst>
                </a:gridCol>
                <a:gridCol w="1632857">
                  <a:extLst>
                    <a:ext uri="{9D8B030D-6E8A-4147-A177-3AD203B41FA5}">
                      <a16:colId xmlns:a16="http://schemas.microsoft.com/office/drawing/2014/main" val="3953518296"/>
                    </a:ext>
                  </a:extLst>
                </a:gridCol>
                <a:gridCol w="914400">
                  <a:extLst>
                    <a:ext uri="{9D8B030D-6E8A-4147-A177-3AD203B41FA5}">
                      <a16:colId xmlns:a16="http://schemas.microsoft.com/office/drawing/2014/main" val="2290136963"/>
                    </a:ext>
                  </a:extLst>
                </a:gridCol>
              </a:tblGrid>
              <a:tr h="770292">
                <a:tc>
                  <a:txBody>
                    <a:bodyPr/>
                    <a:lstStyle/>
                    <a:p>
                      <a:pPr lvl="0" algn="just" fontAlgn="ctr"/>
                      <a:r>
                        <a:rPr lang="ru-RU" sz="1200" b="0" u="none" strike="noStrike" baseline="0" dirty="0">
                          <a:effectLst/>
                          <a:latin typeface="+mn-lt"/>
                        </a:rPr>
                        <a:t>   </a:t>
                      </a:r>
                      <a:r>
                        <a:rPr lang="ru-RU" sz="1200" b="0" u="none" strike="noStrike" dirty="0">
                          <a:effectLst/>
                          <a:latin typeface="+mn-lt"/>
                        </a:rPr>
                        <a:t>ДОХОДЫ ОТ ИСПОЛЬЗОВАНИЯ ИМУЩЕСТВА, НАХОДЯЩЕГОСЯ В ГОСУДАРСТВЕННОЙ И МУНИЦИПАЛЬНОЙ СОБСТВЕННОСТИ</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69 630,00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80 797,64</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dk1"/>
                          </a:solidFill>
                          <a:effectLst/>
                          <a:latin typeface="+mn-lt"/>
                          <a:cs typeface="+mn-cs"/>
                        </a:rPr>
                        <a:t>116,04</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4047389356"/>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ПЛАТЕЖИ ПРИ ПОЛЬЗОВАНИИ ПРИРОДНЫМИ  РЕСУРСАМИ</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206,00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912,64</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dk1"/>
                          </a:solidFill>
                          <a:effectLst/>
                          <a:latin typeface="+mn-lt"/>
                          <a:cs typeface="+mn-cs"/>
                        </a:rPr>
                        <a:t>443,12</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004843297"/>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ДОХОДЫ ОТ ОКАЗАНИЯ ПЛАТНЫХ УСЛУГ И КОМПЕНСАЦИИ ЗАТРАТ ГОСУДАРСТВА</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12 100,00</a:t>
                      </a: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12 067,22</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dk1"/>
                          </a:solidFill>
                          <a:effectLst/>
                          <a:latin typeface="+mn-lt"/>
                          <a:cs typeface="+mn-cs"/>
                        </a:rPr>
                        <a:t>99,73</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987621144"/>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ДОХОДЫ ОТ ПРОДАЖИ МАТЕРИАЛЬНЫХ И НЕМАТЕРИАЛЬНЫХ АКТИВОВ</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49 300,00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45 368,04</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dk1"/>
                          </a:solidFill>
                          <a:effectLst/>
                          <a:latin typeface="+mn-lt"/>
                          <a:cs typeface="+mn-cs"/>
                        </a:rPr>
                        <a:t>92,02</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43194600"/>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ШТРАФЫ, САНКЦИИ, ВОЗМЕЩЕНИЕ УЩЕРБА</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11 000,00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12 658,05</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u="none" strike="noStrike" dirty="0" smtClean="0">
                          <a:effectLst/>
                          <a:latin typeface="+mn-lt"/>
                        </a:rPr>
                        <a:t>115,07</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66191492"/>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ПРОЧИЕ НЕНАЛОГОВЫЕ </a:t>
                      </a:r>
                      <a:r>
                        <a:rPr lang="ru-RU" sz="1200" b="0" u="none" strike="noStrike" dirty="0" smtClean="0">
                          <a:effectLst/>
                          <a:latin typeface="+mn-lt"/>
                        </a:rPr>
                        <a:t>ДОХОДЫ </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43,49</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u="none" strike="noStrike" dirty="0">
                          <a:effectLst/>
                          <a:latin typeface="+mn-lt"/>
                        </a:rPr>
                        <a:t>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017096104"/>
                  </a:ext>
                </a:extLst>
              </a:tr>
              <a:tr h="466882">
                <a:tc>
                  <a:txBody>
                    <a:bodyPr/>
                    <a:lstStyle/>
                    <a:p>
                      <a:pPr lvl="0" algn="just" fontAlgn="ctr"/>
                      <a:r>
                        <a:rPr lang="ru-RU" sz="1200" b="0" u="none" strike="noStrike" baseline="0" dirty="0">
                          <a:effectLst/>
                          <a:latin typeface="+mn-lt"/>
                        </a:rPr>
                        <a:t>   </a:t>
                      </a:r>
                      <a:r>
                        <a:rPr lang="ru-RU" sz="1200" b="0" u="none" strike="noStrike" dirty="0">
                          <a:effectLst/>
                          <a:latin typeface="+mn-lt"/>
                        </a:rPr>
                        <a:t>БЕЗВОЗМЕЗДНЫЕ ПОСТУПЛЕНИЯ</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3 101 404,61</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2 879 942,09</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u="none" strike="noStrike" dirty="0" smtClean="0">
                          <a:effectLst/>
                          <a:latin typeface="+mn-lt"/>
                        </a:rPr>
                        <a:t>92,86</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2670779057"/>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БЕЗВОЗМЕЗДНЫЕ ПОСТУПЛЕНИЯ ОТ ДРУГИХ БЮДЖЕТОВ БЮДЖЕТНОЙ СИСТЕМЫ РОССИЙСКОЙ ФЕДЕРАЦИИ</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3 094 776,37</a:t>
                      </a:r>
                    </a:p>
                  </a:txBody>
                  <a:tcPr marL="4492" marR="4492" marT="4492"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chemeClr val="tx1"/>
                          </a:solidFill>
                          <a:effectLst/>
                          <a:latin typeface="+mn-lt"/>
                          <a:cs typeface="Times New Roman" panose="02020603050405020304" pitchFamily="18" charset="0"/>
                        </a:rPr>
                        <a:t>2 891 399,32</a:t>
                      </a: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93,43</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491552842"/>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Дотации бюджетам бюджетной системы Российской Федерации</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1 039 533,00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1 039 533,00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u="none" strike="noStrike" dirty="0" smtClean="0">
                          <a:effectLst/>
                          <a:latin typeface="+mn-lt"/>
                        </a:rPr>
                        <a:t>100,00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605447700"/>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Субсидии бюджетам бюджетной системы Российской Федерации (межбюджетные субсидии)</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1 088 836,18</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888 865,37</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dk1"/>
                          </a:solidFill>
                          <a:effectLst/>
                          <a:latin typeface="+mn-lt"/>
                          <a:cs typeface="+mn-cs"/>
                        </a:rPr>
                        <a:t>81,63</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556817513"/>
                  </a:ext>
                </a:extLst>
              </a:tr>
              <a:tr h="390476">
                <a:tc>
                  <a:txBody>
                    <a:bodyPr/>
                    <a:lstStyle/>
                    <a:p>
                      <a:pPr lvl="0" algn="just" fontAlgn="ctr"/>
                      <a:r>
                        <a:rPr lang="ru-RU" sz="1200" b="0" u="none" strike="noStrike" baseline="0" dirty="0">
                          <a:effectLst/>
                          <a:latin typeface="+mn-lt"/>
                        </a:rPr>
                        <a:t>   </a:t>
                      </a:r>
                      <a:r>
                        <a:rPr lang="ru-RU" sz="1200" b="0" u="none" strike="noStrike" dirty="0">
                          <a:effectLst/>
                          <a:latin typeface="+mn-lt"/>
                        </a:rPr>
                        <a:t>Субвенции бюджетам бюджетной системы Российской Федерации</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842 845,72</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839 496,65</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u="none" strike="noStrike" dirty="0" smtClean="0">
                          <a:effectLst/>
                          <a:latin typeface="+mn-lt"/>
                        </a:rPr>
                        <a:t>99,60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1937867107"/>
                  </a:ext>
                </a:extLst>
              </a:tr>
              <a:tr h="321624">
                <a:tc>
                  <a:txBody>
                    <a:bodyPr/>
                    <a:lstStyle/>
                    <a:p>
                      <a:pPr lvl="0" algn="just" fontAlgn="ctr"/>
                      <a:r>
                        <a:rPr lang="ru-RU" sz="1200" b="0" u="none" strike="noStrike" baseline="0" dirty="0">
                          <a:effectLst/>
                          <a:latin typeface="+mn-lt"/>
                        </a:rPr>
                        <a:t>   </a:t>
                      </a:r>
                      <a:r>
                        <a:rPr lang="ru-RU" sz="1200" b="0" u="none" strike="noStrike" dirty="0">
                          <a:effectLst/>
                          <a:latin typeface="+mn-lt"/>
                        </a:rPr>
                        <a:t>Иные межбюджетные трансферты</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123 561,47</a:t>
                      </a: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123 504,29</a:t>
                      </a:r>
                    </a:p>
                  </a:txBody>
                  <a:tcPr marL="4492" marR="4492" marT="4492" marB="0" anchor="ctr"/>
                </a:tc>
                <a:tc>
                  <a:txBody>
                    <a:bodyPr/>
                    <a:lstStyle/>
                    <a:p>
                      <a:pPr algn="ctr" fontAlgn="ctr"/>
                      <a:r>
                        <a:rPr lang="ru-RU" sz="1200" b="0" u="none" strike="noStrike" dirty="0" smtClean="0">
                          <a:effectLst/>
                          <a:latin typeface="+mn-lt"/>
                        </a:rPr>
                        <a:t>99,95</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663723828"/>
                  </a:ext>
                </a:extLst>
              </a:tr>
              <a:tr h="624145">
                <a:tc>
                  <a:txBody>
                    <a:bodyPr/>
                    <a:lstStyle/>
                    <a:p>
                      <a:pPr lvl="0" algn="just" fontAlgn="ctr"/>
                      <a:r>
                        <a:rPr lang="ru-RU" sz="1200" b="0" u="none" strike="noStrike" baseline="0" dirty="0">
                          <a:effectLst/>
                          <a:latin typeface="+mn-lt"/>
                        </a:rPr>
                        <a:t>   </a:t>
                      </a:r>
                      <a:r>
                        <a:rPr lang="ru-RU" sz="1200" b="0" u="none" strike="noStrike" dirty="0">
                          <a:effectLst/>
                          <a:latin typeface="+mn-lt"/>
                        </a:rPr>
                        <a:t>Доходы бюджетов бюджетной системы</a:t>
                      </a:r>
                      <a:r>
                        <a:rPr lang="ru-RU" sz="1200" b="0" u="none" strike="noStrike" baseline="0" dirty="0">
                          <a:effectLst/>
                          <a:latin typeface="+mn-lt"/>
                        </a:rPr>
                        <a:t> РФ от возврата остатков субсидий, субвенций и иных межбюджетных трансфертов, имеющих целевое назначение, прошлых лет</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353,01</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u="none" strike="noStrike" dirty="0">
                          <a:effectLst/>
                          <a:latin typeface="+mn-lt"/>
                        </a:rPr>
                        <a:t>0,00</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364434679"/>
                  </a:ext>
                </a:extLst>
              </a:tr>
              <a:tr h="770292">
                <a:tc>
                  <a:txBody>
                    <a:bodyPr/>
                    <a:lstStyle/>
                    <a:p>
                      <a:pPr lvl="0" algn="just" fontAlgn="ctr"/>
                      <a:r>
                        <a:rPr lang="ru-RU" sz="1200" b="0" u="none" strike="noStrike" baseline="0" dirty="0">
                          <a:effectLst/>
                          <a:latin typeface="+mn-lt"/>
                        </a:rPr>
                        <a:t>   </a:t>
                      </a:r>
                      <a:r>
                        <a:rPr lang="ru-RU" sz="1200" b="0" u="none" strike="noStrike" dirty="0">
                          <a:effectLst/>
                          <a:latin typeface="+mn-lt"/>
                        </a:rPr>
                        <a:t>ВОЗВРАТ ОСТАТКОВ СУБСИДИЙ, СУБВЕНЦИЙ И ИНЫХ МЕЖБЮДЖЕТНЫХ </a:t>
                      </a:r>
                      <a:r>
                        <a:rPr lang="ru-RU" sz="1200" b="0" u="none" strike="noStrike" dirty="0" smtClean="0">
                          <a:effectLst/>
                          <a:latin typeface="+mn-lt"/>
                        </a:rPr>
                        <a:t>ТРАНСФЕРТОВ,ИМЕЮЩИХ </a:t>
                      </a:r>
                      <a:r>
                        <a:rPr lang="ru-RU" sz="1200" b="0" u="none" strike="noStrike" dirty="0">
                          <a:effectLst/>
                          <a:latin typeface="+mn-lt"/>
                        </a:rPr>
                        <a:t>ЦЕЛЕВОЕ НАЗНАЧЕНИЕ, ПРОШЛЫХ ЛЕТ</a:t>
                      </a:r>
                      <a:endParaRPr lang="ru-RU" sz="1200" b="0"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6 628,24</a:t>
                      </a:r>
                    </a:p>
                  </a:txBody>
                  <a:tcPr marL="4492" marR="4492" marT="4492"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-11 810,24</a:t>
                      </a:r>
                    </a:p>
                  </a:txBody>
                  <a:tcPr marL="4492" marR="4492" marT="4492" marB="0" anchor="ctr"/>
                </a:tc>
                <a:tc>
                  <a:txBody>
                    <a:bodyPr/>
                    <a:lstStyle/>
                    <a:p>
                      <a:pPr algn="ctr" fontAlgn="ctr"/>
                      <a:r>
                        <a:rPr lang="ru-RU" sz="1200" b="0" i="0" u="none" strike="noStrike" dirty="0" smtClean="0">
                          <a:solidFill>
                            <a:schemeClr val="dk1"/>
                          </a:solidFill>
                          <a:effectLst/>
                          <a:latin typeface="+mn-lt"/>
                          <a:cs typeface="+mn-cs"/>
                        </a:rPr>
                        <a:t>-178,18</a:t>
                      </a:r>
                      <a:endParaRPr lang="ru-RU" sz="1200" b="0"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2279148911"/>
                  </a:ext>
                </a:extLst>
              </a:tr>
              <a:tr h="390476">
                <a:tc>
                  <a:txBody>
                    <a:bodyPr/>
                    <a:lstStyle/>
                    <a:p>
                      <a:pPr lvl="0" algn="just" fontAlgn="ctr"/>
                      <a:r>
                        <a:rPr lang="ru-RU" sz="1200" b="1" u="none" strike="noStrike" baseline="0" dirty="0">
                          <a:effectLst/>
                          <a:latin typeface="+mn-lt"/>
                        </a:rPr>
                        <a:t>   </a:t>
                      </a:r>
                      <a:r>
                        <a:rPr lang="ru-RU" sz="1200" b="1" u="none" strike="noStrike" dirty="0">
                          <a:effectLst/>
                          <a:latin typeface="+mn-lt"/>
                        </a:rPr>
                        <a:t>ИТОГО  </a:t>
                      </a:r>
                      <a:endParaRPr lang="ru-RU" sz="1200" b="1" i="0" u="none" strike="noStrike" dirty="0">
                        <a:solidFill>
                          <a:srgbClr val="000000"/>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5 398 689,61</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5 375 822,25</a:t>
                      </a:r>
                    </a:p>
                  </a:txBody>
                  <a:tcPr marL="4492" marR="4492" marT="4492" marB="0" anchor="ctr"/>
                </a:tc>
                <a:tc>
                  <a:txBody>
                    <a:bodyPr/>
                    <a:lstStyle/>
                    <a:p>
                      <a:pPr algn="ctr" fontAlgn="ctr"/>
                      <a:r>
                        <a:rPr lang="ru-RU" sz="1200" b="1" i="0" u="none" strike="noStrike" dirty="0" smtClean="0">
                          <a:solidFill>
                            <a:schemeClr val="tx1"/>
                          </a:solidFill>
                          <a:effectLst/>
                          <a:latin typeface="+mn-lt"/>
                          <a:cs typeface="Times New Roman" panose="02020603050405020304" pitchFamily="18" charset="0"/>
                        </a:rPr>
                        <a:t>99,58</a:t>
                      </a:r>
                      <a:endParaRPr lang="ru-RU" sz="1200" b="1" i="0" u="none" strike="noStrike" dirty="0">
                        <a:solidFill>
                          <a:schemeClr val="tx1"/>
                        </a:solidFill>
                        <a:effectLst/>
                        <a:latin typeface="+mn-lt"/>
                        <a:cs typeface="Times New Roman" panose="02020603050405020304" pitchFamily="18" charset="0"/>
                      </a:endParaRPr>
                    </a:p>
                  </a:txBody>
                  <a:tcPr marL="4492" marR="4492" marT="4492" marB="0" anchor="ctr"/>
                </a:tc>
                <a:extLst>
                  <a:ext uri="{0D108BD9-81ED-4DB2-BD59-A6C34878D82A}">
                    <a16:rowId xmlns:a16="http://schemas.microsoft.com/office/drawing/2014/main" val="380363767"/>
                  </a:ext>
                </a:extLst>
              </a:tr>
            </a:tbl>
          </a:graphicData>
        </a:graphic>
      </p:graphicFrame>
    </p:spTree>
    <p:extLst>
      <p:ext uri="{BB962C8B-B14F-4D97-AF65-F5344CB8AC3E}">
        <p14:creationId xmlns:p14="http://schemas.microsoft.com/office/powerpoint/2010/main" val="1904026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22</a:t>
            </a:fld>
            <a:endParaRPr lang="en-US" dirty="0"/>
          </a:p>
        </p:txBody>
      </p:sp>
      <p:graphicFrame>
        <p:nvGraphicFramePr>
          <p:cNvPr id="3" name="Таблица 2"/>
          <p:cNvGraphicFramePr>
            <a:graphicFrameLocks noGrp="1"/>
          </p:cNvGraphicFramePr>
          <p:nvPr>
            <p:extLst>
              <p:ext uri="{D42A27DB-BD31-4B8C-83A1-F6EECF244321}">
                <p14:modId xmlns:p14="http://schemas.microsoft.com/office/powerpoint/2010/main" val="913563617"/>
              </p:ext>
            </p:extLst>
          </p:nvPr>
        </p:nvGraphicFramePr>
        <p:xfrm>
          <a:off x="0" y="865407"/>
          <a:ext cx="12191999" cy="636015"/>
        </p:xfrm>
        <a:graphic>
          <a:graphicData uri="http://schemas.openxmlformats.org/drawingml/2006/table">
            <a:tbl>
              <a:tblPr>
                <a:tableStyleId>{8A107856-5554-42FB-B03E-39F5DBC370BA}</a:tableStyleId>
              </a:tblPr>
              <a:tblGrid>
                <a:gridCol w="2253006">
                  <a:extLst>
                    <a:ext uri="{9D8B030D-6E8A-4147-A177-3AD203B41FA5}">
                      <a16:colId xmlns:a16="http://schemas.microsoft.com/office/drawing/2014/main" val="2862088066"/>
                    </a:ext>
                  </a:extLst>
                </a:gridCol>
                <a:gridCol w="4644505">
                  <a:extLst>
                    <a:ext uri="{9D8B030D-6E8A-4147-A177-3AD203B41FA5}">
                      <a16:colId xmlns:a16="http://schemas.microsoft.com/office/drawing/2014/main" val="268677895"/>
                    </a:ext>
                  </a:extLst>
                </a:gridCol>
                <a:gridCol w="1456267">
                  <a:extLst>
                    <a:ext uri="{9D8B030D-6E8A-4147-A177-3AD203B41FA5}">
                      <a16:colId xmlns:a16="http://schemas.microsoft.com/office/drawing/2014/main" val="1848407461"/>
                    </a:ext>
                  </a:extLst>
                </a:gridCol>
                <a:gridCol w="1817511">
                  <a:extLst>
                    <a:ext uri="{9D8B030D-6E8A-4147-A177-3AD203B41FA5}">
                      <a16:colId xmlns:a16="http://schemas.microsoft.com/office/drawing/2014/main" val="1007336892"/>
                    </a:ext>
                  </a:extLst>
                </a:gridCol>
                <a:gridCol w="2020710">
                  <a:extLst>
                    <a:ext uri="{9D8B030D-6E8A-4147-A177-3AD203B41FA5}">
                      <a16:colId xmlns:a16="http://schemas.microsoft.com/office/drawing/2014/main" val="2431993304"/>
                    </a:ext>
                  </a:extLst>
                </a:gridCol>
              </a:tblGrid>
              <a:tr h="416321">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Уточненный план</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236006138"/>
                  </a:ext>
                </a:extLst>
              </a:tr>
              <a:tr h="219694">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25665897"/>
                  </a:ext>
                </a:extLst>
              </a:tr>
            </a:tbl>
          </a:graphicData>
        </a:graphic>
      </p:graphicFrame>
      <p:sp>
        <p:nvSpPr>
          <p:cNvPr id="4" name="Прямоугольник 3"/>
          <p:cNvSpPr/>
          <p:nvPr/>
        </p:nvSpPr>
        <p:spPr>
          <a:xfrm>
            <a:off x="0" y="0"/>
            <a:ext cx="12192000" cy="8925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16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a:t>
            </a:r>
            <a:r>
              <a:rPr lang="ru-RU" sz="16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назначениям</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a:t>
            </a:r>
            <a:r>
              <a:rPr lang="ru-RU" sz="20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8" name="Таблица 7">
            <a:extLst>
              <a:ext uri="{FF2B5EF4-FFF2-40B4-BE49-F238E27FC236}">
                <a16:creationId xmlns:a16="http://schemas.microsoft.com/office/drawing/2014/main" id="{B9B4D4C2-5F32-4394-B509-EAAC1F22B0CC}"/>
              </a:ext>
            </a:extLst>
          </p:cNvPr>
          <p:cNvGraphicFramePr>
            <a:graphicFrameLocks noGrp="1"/>
          </p:cNvGraphicFramePr>
          <p:nvPr>
            <p:extLst>
              <p:ext uri="{D42A27DB-BD31-4B8C-83A1-F6EECF244321}">
                <p14:modId xmlns:p14="http://schemas.microsoft.com/office/powerpoint/2010/main" val="1236602599"/>
              </p:ext>
            </p:extLst>
          </p:nvPr>
        </p:nvGraphicFramePr>
        <p:xfrm>
          <a:off x="0" y="1456268"/>
          <a:ext cx="12191999" cy="5525913"/>
        </p:xfrm>
        <a:graphic>
          <a:graphicData uri="http://schemas.openxmlformats.org/drawingml/2006/table">
            <a:tbl>
              <a:tblPr>
                <a:tableStyleId>{8A107856-5554-42FB-B03E-39F5DBC370BA}</a:tableStyleId>
              </a:tblPr>
              <a:tblGrid>
                <a:gridCol w="2264070">
                  <a:extLst>
                    <a:ext uri="{9D8B030D-6E8A-4147-A177-3AD203B41FA5}">
                      <a16:colId xmlns:a16="http://schemas.microsoft.com/office/drawing/2014/main" val="2150379191"/>
                    </a:ext>
                  </a:extLst>
                </a:gridCol>
                <a:gridCol w="4644729">
                  <a:extLst>
                    <a:ext uri="{9D8B030D-6E8A-4147-A177-3AD203B41FA5}">
                      <a16:colId xmlns:a16="http://schemas.microsoft.com/office/drawing/2014/main" val="901260786"/>
                    </a:ext>
                  </a:extLst>
                </a:gridCol>
                <a:gridCol w="1444978">
                  <a:extLst>
                    <a:ext uri="{9D8B030D-6E8A-4147-A177-3AD203B41FA5}">
                      <a16:colId xmlns:a16="http://schemas.microsoft.com/office/drawing/2014/main" val="1900400065"/>
                    </a:ext>
                  </a:extLst>
                </a:gridCol>
                <a:gridCol w="1833577">
                  <a:extLst>
                    <a:ext uri="{9D8B030D-6E8A-4147-A177-3AD203B41FA5}">
                      <a16:colId xmlns:a16="http://schemas.microsoft.com/office/drawing/2014/main" val="2764922426"/>
                    </a:ext>
                  </a:extLst>
                </a:gridCol>
                <a:gridCol w="2004645">
                  <a:extLst>
                    <a:ext uri="{9D8B030D-6E8A-4147-A177-3AD203B41FA5}">
                      <a16:colId xmlns:a16="http://schemas.microsoft.com/office/drawing/2014/main" val="944244761"/>
                    </a:ext>
                  </a:extLst>
                </a:gridCol>
              </a:tblGrid>
              <a:tr h="396948">
                <a:tc>
                  <a:txBody>
                    <a:bodyPr/>
                    <a:lstStyle/>
                    <a:p>
                      <a:pPr algn="ctr" fontAlgn="ctr"/>
                      <a:r>
                        <a:rPr lang="ru-RU" sz="1100" u="none" strike="noStrike" dirty="0">
                          <a:effectLst/>
                        </a:rPr>
                        <a:t>1 00 00 000 00 0000 000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l" fontAlgn="ctr"/>
                      <a:r>
                        <a:rPr lang="ru-RU" sz="1100" b="1" u="none" strike="noStrike" dirty="0">
                          <a:effectLst/>
                          <a:latin typeface="+mn-lt"/>
                        </a:rPr>
                        <a:t>НАЛОГОВЫЕ И НЕНАЛОГОВЫЕ ДОХОДЫ</a:t>
                      </a:r>
                      <a:endParaRPr lang="ru-RU" sz="1100" b="1" i="0" u="none"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2 297 285,00</a:t>
                      </a:r>
                    </a:p>
                  </a:txBody>
                  <a:tcPr marL="6437" marR="6437" marT="6437" marB="0" anchor="ctr"/>
                </a:tc>
                <a:tc>
                  <a:txBody>
                    <a:bodyPr/>
                    <a:lstStyle/>
                    <a:p>
                      <a:pPr algn="ctr" fontAlgn="ctr"/>
                      <a:r>
                        <a:rPr lang="ru-RU" sz="1200" b="1" i="0" u="sng" strike="noStrike" dirty="0" smtClean="0">
                          <a:solidFill>
                            <a:schemeClr val="dk1"/>
                          </a:solidFill>
                          <a:effectLst/>
                          <a:latin typeface="+mn-lt"/>
                          <a:cs typeface="+mn-cs"/>
                        </a:rPr>
                        <a:t>2</a:t>
                      </a:r>
                      <a:r>
                        <a:rPr lang="ru-RU" sz="1200" b="1" i="0" u="sng" strike="noStrike" baseline="0" dirty="0" smtClean="0">
                          <a:solidFill>
                            <a:schemeClr val="dk1"/>
                          </a:solidFill>
                          <a:effectLst/>
                          <a:latin typeface="+mn-lt"/>
                          <a:cs typeface="+mn-cs"/>
                        </a:rPr>
                        <a:t> 495 880,16</a:t>
                      </a:r>
                      <a:endParaRPr lang="ru-RU" sz="1200" b="1"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108,64</a:t>
                      </a:r>
                      <a:endParaRPr lang="ru-RU" sz="1200" b="1" i="0" u="sng" strike="noStrike" dirty="0">
                        <a:solidFill>
                          <a:srgbClr val="000000"/>
                        </a:solidFill>
                        <a:effectLst/>
                        <a:latin typeface="+mn-lt"/>
                        <a:cs typeface="Times New Roman" panose="02020603050405020304" pitchFamily="18" charset="0"/>
                      </a:endParaRPr>
                    </a:p>
                  </a:txBody>
                  <a:tcPr marL="6437" marR="6437" marT="6437" marB="0" anchor="ctr"/>
                </a:tc>
                <a:extLst>
                  <a:ext uri="{0D108BD9-81ED-4DB2-BD59-A6C34878D82A}">
                    <a16:rowId xmlns:a16="http://schemas.microsoft.com/office/drawing/2014/main" val="720841930"/>
                  </a:ext>
                </a:extLst>
              </a:tr>
              <a:tr h="197750">
                <a:tc>
                  <a:txBody>
                    <a:bodyPr/>
                    <a:lstStyle/>
                    <a:p>
                      <a:pPr algn="ctr" fontAlgn="ctr"/>
                      <a:r>
                        <a:rPr lang="ru-RU" sz="1100" u="none" strike="noStrike" dirty="0">
                          <a:effectLst/>
                        </a:rPr>
                        <a:t>1 01 00 000 00 0000 000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l" fontAlgn="ctr"/>
                      <a:r>
                        <a:rPr lang="ru-RU" sz="1100" b="1" u="none" strike="noStrike" dirty="0">
                          <a:effectLst/>
                          <a:latin typeface="+mn-lt"/>
                        </a:rPr>
                        <a:t>НАЛОГИ НА ПРИБЫЛЬ, ДОХОДЫ</a:t>
                      </a:r>
                      <a:endParaRPr lang="ru-RU" sz="1100" b="1" i="0" u="none"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1 698 237,00</a:t>
                      </a:r>
                    </a:p>
                  </a:txBody>
                  <a:tcPr marL="6437" marR="6437" marT="6437" marB="0" anchor="ctr"/>
                </a:tc>
                <a:tc>
                  <a:txBody>
                    <a:bodyPr/>
                    <a:lstStyle/>
                    <a:p>
                      <a:pPr algn="ctr" fontAlgn="ctr"/>
                      <a:r>
                        <a:rPr lang="ru-RU" sz="1200" b="1" i="0" u="sng" strike="noStrike" dirty="0" smtClean="0">
                          <a:solidFill>
                            <a:schemeClr val="dk1"/>
                          </a:solidFill>
                          <a:effectLst/>
                          <a:latin typeface="+mn-lt"/>
                          <a:cs typeface="+mn-cs"/>
                        </a:rPr>
                        <a:t>1</a:t>
                      </a:r>
                      <a:r>
                        <a:rPr lang="ru-RU" sz="1200" b="1" i="0" u="sng" strike="noStrike" baseline="0" dirty="0" smtClean="0">
                          <a:solidFill>
                            <a:schemeClr val="dk1"/>
                          </a:solidFill>
                          <a:effectLst/>
                          <a:latin typeface="+mn-lt"/>
                          <a:cs typeface="+mn-cs"/>
                        </a:rPr>
                        <a:t> 860 178,81</a:t>
                      </a:r>
                      <a:endParaRPr lang="ru-RU" sz="1200" b="1"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1" i="0" u="sng" strike="noStrike" dirty="0" smtClean="0">
                          <a:solidFill>
                            <a:schemeClr val="dk1"/>
                          </a:solidFill>
                          <a:effectLst/>
                          <a:latin typeface="+mn-lt"/>
                          <a:cs typeface="+mn-cs"/>
                        </a:rPr>
                        <a:t>109,54</a:t>
                      </a:r>
                      <a:endParaRPr lang="ru-RU" sz="1200" b="1" i="0" u="sng" strike="noStrike" dirty="0">
                        <a:solidFill>
                          <a:srgbClr val="000000"/>
                        </a:solidFill>
                        <a:effectLst/>
                        <a:latin typeface="+mn-lt"/>
                        <a:cs typeface="Times New Roman" panose="02020603050405020304" pitchFamily="18" charset="0"/>
                      </a:endParaRPr>
                    </a:p>
                  </a:txBody>
                  <a:tcPr marL="6437" marR="6437" marT="6437" marB="0" anchor="ctr"/>
                </a:tc>
                <a:extLst>
                  <a:ext uri="{0D108BD9-81ED-4DB2-BD59-A6C34878D82A}">
                    <a16:rowId xmlns:a16="http://schemas.microsoft.com/office/drawing/2014/main" val="370322447"/>
                  </a:ext>
                </a:extLst>
              </a:tr>
              <a:tr h="197750">
                <a:tc>
                  <a:txBody>
                    <a:bodyPr/>
                    <a:lstStyle/>
                    <a:p>
                      <a:pPr algn="ctr" fontAlgn="ctr"/>
                      <a:r>
                        <a:rPr lang="ru-RU" sz="1100" u="none" strike="noStrike" dirty="0">
                          <a:effectLst/>
                        </a:rPr>
                        <a:t>1 01 02 000 01 0000 110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l" fontAlgn="ctr"/>
                      <a:r>
                        <a:rPr lang="ru-RU" sz="1100" b="1" u="none" strike="noStrike" dirty="0">
                          <a:effectLst/>
                          <a:latin typeface="+mn-lt"/>
                        </a:rPr>
                        <a:t>Налог на доходы физических лиц</a:t>
                      </a:r>
                      <a:endParaRPr lang="ru-RU" sz="1100" b="1" i="0" u="none"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1 698 237,00</a:t>
                      </a:r>
                    </a:p>
                  </a:txBody>
                  <a:tcPr marL="6437" marR="6437" marT="6437" marB="0" anchor="ctr"/>
                </a:tc>
                <a:tc>
                  <a:txBody>
                    <a:bodyPr/>
                    <a:lstStyle/>
                    <a:p>
                      <a:pPr algn="ctr" fontAlgn="ctr"/>
                      <a:r>
                        <a:rPr lang="ru-RU" sz="1200" b="1" i="0" u="sng" strike="noStrike" dirty="0" smtClean="0">
                          <a:solidFill>
                            <a:schemeClr val="dk1"/>
                          </a:solidFill>
                          <a:effectLst/>
                          <a:latin typeface="+mn-lt"/>
                          <a:cs typeface="+mn-cs"/>
                        </a:rPr>
                        <a:t>1</a:t>
                      </a:r>
                      <a:r>
                        <a:rPr lang="ru-RU" sz="1200" b="1" i="0" u="sng" strike="noStrike" baseline="0" dirty="0" smtClean="0">
                          <a:solidFill>
                            <a:schemeClr val="dk1"/>
                          </a:solidFill>
                          <a:effectLst/>
                          <a:latin typeface="+mn-lt"/>
                          <a:cs typeface="+mn-cs"/>
                        </a:rPr>
                        <a:t> 860 178,81</a:t>
                      </a:r>
                      <a:endParaRPr lang="ru-RU" sz="1200" b="1"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1" i="0" u="sng" strike="noStrike" dirty="0" smtClean="0">
                          <a:solidFill>
                            <a:schemeClr val="dk1"/>
                          </a:solidFill>
                          <a:effectLst/>
                          <a:latin typeface="+mn-lt"/>
                          <a:cs typeface="+mn-cs"/>
                        </a:rPr>
                        <a:t>109,54</a:t>
                      </a:r>
                      <a:endParaRPr lang="ru-RU" sz="1200" b="1" i="0" u="sng" strike="noStrike" dirty="0">
                        <a:solidFill>
                          <a:srgbClr val="000000"/>
                        </a:solidFill>
                        <a:effectLst/>
                        <a:latin typeface="+mn-lt"/>
                        <a:cs typeface="Times New Roman" panose="02020603050405020304" pitchFamily="18" charset="0"/>
                      </a:endParaRPr>
                    </a:p>
                  </a:txBody>
                  <a:tcPr marL="6437" marR="6437" marT="6437" marB="0" anchor="ctr"/>
                </a:tc>
                <a:extLst>
                  <a:ext uri="{0D108BD9-81ED-4DB2-BD59-A6C34878D82A}">
                    <a16:rowId xmlns:a16="http://schemas.microsoft.com/office/drawing/2014/main" val="3820200441"/>
                  </a:ext>
                </a:extLst>
              </a:tr>
              <a:tr h="1343914">
                <a:tc>
                  <a:txBody>
                    <a:bodyPr/>
                    <a:lstStyle/>
                    <a:p>
                      <a:pPr algn="ctr" fontAlgn="ctr"/>
                      <a:r>
                        <a:rPr lang="ru-RU" sz="1100" u="none" strike="noStrike" dirty="0">
                          <a:effectLst/>
                        </a:rPr>
                        <a:t>1 01 02 010 01 0000 110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l" fontAlgn="ctr"/>
                      <a:r>
                        <a:rPr lang="ru-RU" sz="1100" b="0" u="none" strike="noStrike" dirty="0">
                          <a:effectLst/>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а также доходов от долевого участия в организации, полученных физическим лицом - налоговым резидентом Российской Федерации в виде дивидендов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1 395 634,00</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0" i="0" u="sng" strike="noStrike" dirty="0" smtClean="0">
                          <a:solidFill>
                            <a:schemeClr val="dk1"/>
                          </a:solidFill>
                          <a:effectLst/>
                          <a:latin typeface="+mn-lt"/>
                          <a:cs typeface="+mn-cs"/>
                        </a:rPr>
                        <a:t>1</a:t>
                      </a:r>
                      <a:r>
                        <a:rPr lang="ru-RU" sz="1200" b="0" i="0" u="sng" strike="noStrike" baseline="0" dirty="0" smtClean="0">
                          <a:solidFill>
                            <a:schemeClr val="dk1"/>
                          </a:solidFill>
                          <a:effectLst/>
                          <a:latin typeface="+mn-lt"/>
                          <a:cs typeface="+mn-cs"/>
                        </a:rPr>
                        <a:t> 285 282,30</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0" i="0" u="sng" strike="noStrike" dirty="0" smtClean="0">
                          <a:solidFill>
                            <a:schemeClr val="dk1"/>
                          </a:solidFill>
                          <a:effectLst/>
                          <a:latin typeface="+mn-lt"/>
                          <a:cs typeface="+mn-cs"/>
                        </a:rPr>
                        <a:t>92,09</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extLst>
                  <a:ext uri="{0D108BD9-81ED-4DB2-BD59-A6C34878D82A}">
                    <a16:rowId xmlns:a16="http://schemas.microsoft.com/office/drawing/2014/main" val="1566601919"/>
                  </a:ext>
                </a:extLst>
              </a:tr>
              <a:tr h="1725966">
                <a:tc>
                  <a:txBody>
                    <a:bodyPr/>
                    <a:lstStyle/>
                    <a:p>
                      <a:pPr algn="ctr" fontAlgn="ctr"/>
                      <a:r>
                        <a:rPr lang="ru-RU" sz="1100" u="none" strike="noStrike" dirty="0">
                          <a:effectLst/>
                        </a:rPr>
                        <a:t>1 01 02 010 01 1000 110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l" fontAlgn="ctr"/>
                      <a:r>
                        <a:rPr lang="ru-RU" sz="1100" b="0" u="none" strike="noStrike" dirty="0">
                          <a:effectLst/>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а также доходов от долевого участия в организации, полученных физическим лицом - налоговым резидентом Российской Федерации в виде дивидендов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1 395 634,00</a:t>
                      </a:r>
                    </a:p>
                  </a:txBody>
                  <a:tcPr marL="6437" marR="6437" marT="64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a:t>
                      </a:r>
                      <a:r>
                        <a:rPr lang="ru-RU" sz="1200" b="0" i="0" u="sng" strike="noStrike" baseline="0" dirty="0" smtClean="0">
                          <a:solidFill>
                            <a:srgbClr val="000000"/>
                          </a:solidFill>
                          <a:effectLst/>
                          <a:latin typeface="+mn-lt"/>
                          <a:cs typeface="Times New Roman" panose="02020603050405020304" pitchFamily="18" charset="0"/>
                        </a:rPr>
                        <a:t> 285 128,64</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0" i="0" u="sng" strike="noStrike" dirty="0" smtClean="0">
                          <a:solidFill>
                            <a:schemeClr val="dk1"/>
                          </a:solidFill>
                          <a:effectLst/>
                          <a:latin typeface="+mn-lt"/>
                          <a:cs typeface="+mn-cs"/>
                        </a:rPr>
                        <a:t>92,08</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extLst>
                  <a:ext uri="{0D108BD9-81ED-4DB2-BD59-A6C34878D82A}">
                    <a16:rowId xmlns:a16="http://schemas.microsoft.com/office/drawing/2014/main" val="1317918121"/>
                  </a:ext>
                </a:extLst>
              </a:tr>
              <a:tr h="1663585">
                <a:tc>
                  <a:txBody>
                    <a:bodyPr/>
                    <a:lstStyle/>
                    <a:p>
                      <a:pPr algn="ctr" fontAlgn="ctr"/>
                      <a:r>
                        <a:rPr lang="ru-RU" sz="1100" u="none" strike="noStrike" dirty="0">
                          <a:effectLst/>
                        </a:rPr>
                        <a:t>1 01 02 010 01 3000 110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437" marR="6437" marT="6437" marB="0" anchor="ctr"/>
                </a:tc>
                <a:tc>
                  <a:txBody>
                    <a:bodyPr/>
                    <a:lstStyle/>
                    <a:p>
                      <a:pPr algn="l" fontAlgn="ctr"/>
                      <a:r>
                        <a:rPr lang="ru-RU" sz="1100" b="0" u="none" strike="noStrike" dirty="0">
                          <a:effectLst/>
                          <a:latin typeface="+mn-lt"/>
                        </a:rPr>
                        <a:t>Налог на доходы физических лиц с доходов, источником которых является налоговый агент, за исключением доходов, в отношении которых исчисление и уплата налога осуществляются в соответствии со статьями 227, 227.1 и 228 Налогового кодекса Российской Федерации, а также доходов от долевого участия в организации, полученных физическим лицом - налоговым резидентом Российской Федерации в виде дивидендов (суммы денежных взысканий (штрафов) по соответствующему платежу согласно законодательству Российской Федерации)</a:t>
                      </a:r>
                      <a:endParaRPr lang="ru-RU" sz="1100" b="0" i="0" u="none"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b="0" i="0" u="sng" strike="noStrike" dirty="0" smtClean="0">
                          <a:solidFill>
                            <a:schemeClr val="dk1"/>
                          </a:solidFill>
                          <a:effectLst/>
                          <a:latin typeface="+mn-lt"/>
                          <a:cs typeface="+mn-cs"/>
                        </a:rPr>
                        <a:t>153,66</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6437" marR="6437" marT="6437" marB="0" anchor="ctr"/>
                </a:tc>
                <a:extLst>
                  <a:ext uri="{0D108BD9-81ED-4DB2-BD59-A6C34878D82A}">
                    <a16:rowId xmlns:a16="http://schemas.microsoft.com/office/drawing/2014/main" val="3745853809"/>
                  </a:ext>
                </a:extLst>
              </a:tr>
            </a:tbl>
          </a:graphicData>
        </a:graphic>
      </p:graphicFrame>
    </p:spTree>
    <p:extLst>
      <p:ext uri="{BB962C8B-B14F-4D97-AF65-F5344CB8AC3E}">
        <p14:creationId xmlns:p14="http://schemas.microsoft.com/office/powerpoint/2010/main" val="1483628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46000">
              <a:srgbClr val="FFFDDD"/>
            </a:gs>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23</a:t>
            </a:fld>
            <a:endParaRPr lang="en-US" dirty="0"/>
          </a:p>
        </p:txBody>
      </p:sp>
      <p:sp>
        <p:nvSpPr>
          <p:cNvPr id="4" name="Прямоугольник 3"/>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а также межбюджетных трансфертов, поступивших в бюджет Талдомского городского округа </a:t>
            </a:r>
          </a:p>
          <a:p>
            <a:pPr algn="ct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effectLst>
                  <a:glow rad="127000">
                    <a:schemeClr val="bg1"/>
                  </a:glow>
                </a:effectLst>
                <a:latin typeface="Times New Roman" panose="02020603050405020304" pitchFamily="18" charset="0"/>
                <a:cs typeface="Times New Roman" panose="02020603050405020304" pitchFamily="18" charset="0"/>
              </a:rPr>
              <a:t>(тыс</a:t>
            </a:r>
            <a:r>
              <a:rPr lang="ru-RU" sz="1000" dirty="0">
                <a:latin typeface="Times New Roman" panose="02020603050405020304" pitchFamily="18" charset="0"/>
                <a:cs typeface="Times New Roman" panose="02020603050405020304" pitchFamily="18" charset="0"/>
              </a:rPr>
              <a:t>. руб.)</a:t>
            </a:r>
            <a:endParaRPr lang="ru-RU" sz="1000" dirty="0"/>
          </a:p>
        </p:txBody>
      </p:sp>
      <p:graphicFrame>
        <p:nvGraphicFramePr>
          <p:cNvPr id="5" name="Таблица 4"/>
          <p:cNvGraphicFramePr>
            <a:graphicFrameLocks noGrp="1"/>
          </p:cNvGraphicFramePr>
          <p:nvPr>
            <p:extLst>
              <p:ext uri="{D42A27DB-BD31-4B8C-83A1-F6EECF244321}">
                <p14:modId xmlns:p14="http://schemas.microsoft.com/office/powerpoint/2010/main" val="742901176"/>
              </p:ext>
            </p:extLst>
          </p:nvPr>
        </p:nvGraphicFramePr>
        <p:xfrm>
          <a:off x="0" y="959556"/>
          <a:ext cx="12192000" cy="676715"/>
        </p:xfrm>
        <a:graphic>
          <a:graphicData uri="http://schemas.openxmlformats.org/drawingml/2006/table">
            <a:tbl>
              <a:tblPr>
                <a:tableStyleId>{8A107856-5554-42FB-B03E-39F5DBC370BA}</a:tableStyleId>
              </a:tblPr>
              <a:tblGrid>
                <a:gridCol w="2506133">
                  <a:extLst>
                    <a:ext uri="{9D8B030D-6E8A-4147-A177-3AD203B41FA5}">
                      <a16:colId xmlns:a16="http://schemas.microsoft.com/office/drawing/2014/main" val="3274310665"/>
                    </a:ext>
                  </a:extLst>
                </a:gridCol>
                <a:gridCol w="5281277">
                  <a:extLst>
                    <a:ext uri="{9D8B030D-6E8A-4147-A177-3AD203B41FA5}">
                      <a16:colId xmlns:a16="http://schemas.microsoft.com/office/drawing/2014/main" val="2823903968"/>
                    </a:ext>
                  </a:extLst>
                </a:gridCol>
                <a:gridCol w="1469479">
                  <a:extLst>
                    <a:ext uri="{9D8B030D-6E8A-4147-A177-3AD203B41FA5}">
                      <a16:colId xmlns:a16="http://schemas.microsoft.com/office/drawing/2014/main" val="2081941637"/>
                    </a:ext>
                  </a:extLst>
                </a:gridCol>
                <a:gridCol w="1512711">
                  <a:extLst>
                    <a:ext uri="{9D8B030D-6E8A-4147-A177-3AD203B41FA5}">
                      <a16:colId xmlns:a16="http://schemas.microsoft.com/office/drawing/2014/main" val="1830942630"/>
                    </a:ext>
                  </a:extLst>
                </a:gridCol>
                <a:gridCol w="1422400">
                  <a:extLst>
                    <a:ext uri="{9D8B030D-6E8A-4147-A177-3AD203B41FA5}">
                      <a16:colId xmlns:a16="http://schemas.microsoft.com/office/drawing/2014/main" val="2649131456"/>
                    </a:ext>
                  </a:extLst>
                </a:gridCol>
              </a:tblGrid>
              <a:tr h="451555">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350802416"/>
                  </a:ext>
                </a:extLst>
              </a:tr>
              <a:tr h="225160">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2790426511"/>
                  </a:ext>
                </a:extLst>
              </a:tr>
            </a:tbl>
          </a:graphicData>
        </a:graphic>
      </p:graphicFrame>
      <p:graphicFrame>
        <p:nvGraphicFramePr>
          <p:cNvPr id="7" name="Таблица 6">
            <a:extLst>
              <a:ext uri="{FF2B5EF4-FFF2-40B4-BE49-F238E27FC236}">
                <a16:creationId xmlns:a16="http://schemas.microsoft.com/office/drawing/2014/main" id="{53642EDA-76C6-4F71-81A9-F9FFFE93B857}"/>
              </a:ext>
            </a:extLst>
          </p:cNvPr>
          <p:cNvGraphicFramePr>
            <a:graphicFrameLocks noGrp="1"/>
          </p:cNvGraphicFramePr>
          <p:nvPr>
            <p:extLst>
              <p:ext uri="{D42A27DB-BD31-4B8C-83A1-F6EECF244321}">
                <p14:modId xmlns:p14="http://schemas.microsoft.com/office/powerpoint/2010/main" val="2180042257"/>
              </p:ext>
            </p:extLst>
          </p:nvPr>
        </p:nvGraphicFramePr>
        <p:xfrm>
          <a:off x="0" y="1603021"/>
          <a:ext cx="12192000" cy="7004099"/>
        </p:xfrm>
        <a:graphic>
          <a:graphicData uri="http://schemas.openxmlformats.org/drawingml/2006/table">
            <a:tbl>
              <a:tblPr>
                <a:tableStyleId>{8A107856-5554-42FB-B03E-39F5DBC370BA}</a:tableStyleId>
              </a:tblPr>
              <a:tblGrid>
                <a:gridCol w="2528711">
                  <a:extLst>
                    <a:ext uri="{9D8B030D-6E8A-4147-A177-3AD203B41FA5}">
                      <a16:colId xmlns:a16="http://schemas.microsoft.com/office/drawing/2014/main" val="1690017697"/>
                    </a:ext>
                  </a:extLst>
                </a:gridCol>
                <a:gridCol w="5255411">
                  <a:extLst>
                    <a:ext uri="{9D8B030D-6E8A-4147-A177-3AD203B41FA5}">
                      <a16:colId xmlns:a16="http://schemas.microsoft.com/office/drawing/2014/main" val="2530891458"/>
                    </a:ext>
                  </a:extLst>
                </a:gridCol>
                <a:gridCol w="1488831">
                  <a:extLst>
                    <a:ext uri="{9D8B030D-6E8A-4147-A177-3AD203B41FA5}">
                      <a16:colId xmlns:a16="http://schemas.microsoft.com/office/drawing/2014/main" val="1094360337"/>
                    </a:ext>
                  </a:extLst>
                </a:gridCol>
                <a:gridCol w="1477108">
                  <a:extLst>
                    <a:ext uri="{9D8B030D-6E8A-4147-A177-3AD203B41FA5}">
                      <a16:colId xmlns:a16="http://schemas.microsoft.com/office/drawing/2014/main" val="2984691989"/>
                    </a:ext>
                  </a:extLst>
                </a:gridCol>
                <a:gridCol w="1441939">
                  <a:extLst>
                    <a:ext uri="{9D8B030D-6E8A-4147-A177-3AD203B41FA5}">
                      <a16:colId xmlns:a16="http://schemas.microsoft.com/office/drawing/2014/main" val="1079832622"/>
                    </a:ext>
                  </a:extLst>
                </a:gridCol>
              </a:tblGrid>
              <a:tr h="1058862">
                <a:tc>
                  <a:txBody>
                    <a:bodyPr/>
                    <a:lstStyle/>
                    <a:p>
                      <a:pPr algn="ctr" fontAlgn="ctr"/>
                      <a:r>
                        <a:rPr lang="ru-RU" sz="1100" u="none" strike="noStrike" dirty="0">
                          <a:effectLst/>
                        </a:rPr>
                        <a:t>1 01 02 020 01 0000 110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u="none" strike="noStrike" dirty="0">
                          <a:effectLst/>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5 000,00</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3 770,45</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75,41</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627560670"/>
                  </a:ext>
                </a:extLst>
              </a:tr>
              <a:tr h="1236194">
                <a:tc>
                  <a:txBody>
                    <a:bodyPr/>
                    <a:lstStyle/>
                    <a:p>
                      <a:pPr algn="ctr" fontAlgn="ctr"/>
                      <a:r>
                        <a:rPr lang="ru-RU" sz="1100" u="none" strike="noStrike" dirty="0">
                          <a:effectLst/>
                        </a:rPr>
                        <a:t>1 01 02 020 01 1000 110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u="none" strike="noStrike" dirty="0">
                          <a:effectLst/>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a:t>
                      </a:r>
                      <a:r>
                        <a:rPr lang="ru-RU" sz="1200" b="0" i="0" u="sng" strike="noStrike" baseline="0" dirty="0" smtClean="0">
                          <a:solidFill>
                            <a:srgbClr val="000000"/>
                          </a:solidFill>
                          <a:effectLst/>
                          <a:latin typeface="+mn-lt"/>
                          <a:cs typeface="Times New Roman" panose="02020603050405020304" pitchFamily="18" charset="0"/>
                        </a:rPr>
                        <a:t> 770,45</a:t>
                      </a:r>
                      <a:endParaRPr lang="ru-RU" sz="1200" b="0" i="0" u="sng" strike="noStrike" dirty="0" smtClean="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chemeClr val="dk1"/>
                          </a:solidFill>
                          <a:effectLst/>
                          <a:latin typeface="+mn-lt"/>
                          <a:cs typeface="+mn-cs"/>
                        </a:rPr>
                        <a:t>75,41</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3049914344"/>
                  </a:ext>
                </a:extLst>
              </a:tr>
              <a:tr h="874286">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1 01 02 020 01 3000 110</a:t>
                      </a: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не превышающей 650 тысяч рублей за налоговые периоды до 1 января 2025 года, а также в части суммы налога, не превышающей 312 тысяч рублей за налоговые периоды после 1 января 2025 года) (суммы денежных взысканий (штрафов) по соответствующему платежу согласно законодательству Российской Федерации)</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3524755899"/>
                  </a:ext>
                </a:extLst>
              </a:tr>
              <a:tr h="1058862">
                <a:tc>
                  <a:txBody>
                    <a:bodyPr/>
                    <a:lstStyle/>
                    <a:p>
                      <a:pPr algn="ctr" fontAlgn="ctr"/>
                      <a:r>
                        <a:rPr lang="ru-RU" sz="1100" u="none" strike="noStrike" dirty="0" smtClean="0">
                          <a:effectLst/>
                        </a:rPr>
                        <a:t>1 01 02 021 01 0000 110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превышающей 312 тысяч рублей, относящейся к части налоговой базы, превышающей 2,4 миллиона рублей и составляющей не более 5 миллионов рублей)</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678</a:t>
                      </a:r>
                      <a:r>
                        <a:rPr lang="ru-RU" sz="1200" b="0" i="0" u="sng" strike="noStrike" baseline="0" dirty="0" smtClean="0">
                          <a:solidFill>
                            <a:srgbClr val="000000"/>
                          </a:solidFill>
                          <a:effectLst/>
                          <a:latin typeface="+mn-lt"/>
                          <a:cs typeface="Times New Roman" panose="02020603050405020304" pitchFamily="18" charset="0"/>
                        </a:rPr>
                        <a:t>,60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3577728145"/>
                  </a:ext>
                </a:extLst>
              </a:tr>
              <a:tr h="1058862">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1 01 02 021 01 1000 110</a:t>
                      </a: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превышающей 312 тысяч рублей, относящейся к части налоговой базы, превышающей 2,4 миллиона рублей и составляющей не более 5 миллионов рублей)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678,60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1885935518"/>
                  </a:ext>
                </a:extLst>
              </a:tr>
            </a:tbl>
          </a:graphicData>
        </a:graphic>
      </p:graphicFrame>
    </p:spTree>
    <p:extLst>
      <p:ext uri="{BB962C8B-B14F-4D97-AF65-F5344CB8AC3E}">
        <p14:creationId xmlns:p14="http://schemas.microsoft.com/office/powerpoint/2010/main" val="253410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24</a:t>
            </a:fld>
            <a:endParaRPr lang="en-US" dirty="0"/>
          </a:p>
        </p:txBody>
      </p:sp>
      <p:sp>
        <p:nvSpPr>
          <p:cNvPr id="6" name="Прямоугольник 5"/>
          <p:cNvSpPr/>
          <p:nvPr/>
        </p:nvSpPr>
        <p:spPr>
          <a:xfrm>
            <a:off x="0" y="0"/>
            <a:ext cx="12192000" cy="8925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16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a:t>
            </a:r>
            <a:r>
              <a:rPr lang="ru-RU" sz="16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назначениям</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a:t>
            </a:r>
            <a:r>
              <a:rPr lang="ru-RU" sz="20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7" name="Таблица 6"/>
          <p:cNvGraphicFramePr>
            <a:graphicFrameLocks noGrp="1"/>
          </p:cNvGraphicFramePr>
          <p:nvPr>
            <p:extLst>
              <p:ext uri="{D42A27DB-BD31-4B8C-83A1-F6EECF244321}">
                <p14:modId xmlns:p14="http://schemas.microsoft.com/office/powerpoint/2010/main" val="3300050975"/>
              </p:ext>
            </p:extLst>
          </p:nvPr>
        </p:nvGraphicFramePr>
        <p:xfrm>
          <a:off x="0" y="892552"/>
          <a:ext cx="12192000" cy="676715"/>
        </p:xfrm>
        <a:graphic>
          <a:graphicData uri="http://schemas.openxmlformats.org/drawingml/2006/table">
            <a:tbl>
              <a:tblPr>
                <a:tableStyleId>{8A107856-5554-42FB-B03E-39F5DBC370BA}</a:tableStyleId>
              </a:tblPr>
              <a:tblGrid>
                <a:gridCol w="2506133">
                  <a:extLst>
                    <a:ext uri="{9D8B030D-6E8A-4147-A177-3AD203B41FA5}">
                      <a16:colId xmlns:a16="http://schemas.microsoft.com/office/drawing/2014/main" val="1011404841"/>
                    </a:ext>
                  </a:extLst>
                </a:gridCol>
                <a:gridCol w="5281277">
                  <a:extLst>
                    <a:ext uri="{9D8B030D-6E8A-4147-A177-3AD203B41FA5}">
                      <a16:colId xmlns:a16="http://schemas.microsoft.com/office/drawing/2014/main" val="3939608357"/>
                    </a:ext>
                  </a:extLst>
                </a:gridCol>
                <a:gridCol w="1469479">
                  <a:extLst>
                    <a:ext uri="{9D8B030D-6E8A-4147-A177-3AD203B41FA5}">
                      <a16:colId xmlns:a16="http://schemas.microsoft.com/office/drawing/2014/main" val="1060698030"/>
                    </a:ext>
                  </a:extLst>
                </a:gridCol>
                <a:gridCol w="1512711">
                  <a:extLst>
                    <a:ext uri="{9D8B030D-6E8A-4147-A177-3AD203B41FA5}">
                      <a16:colId xmlns:a16="http://schemas.microsoft.com/office/drawing/2014/main" val="43758584"/>
                    </a:ext>
                  </a:extLst>
                </a:gridCol>
                <a:gridCol w="1422400">
                  <a:extLst>
                    <a:ext uri="{9D8B030D-6E8A-4147-A177-3AD203B41FA5}">
                      <a16:colId xmlns:a16="http://schemas.microsoft.com/office/drawing/2014/main" val="96738958"/>
                    </a:ext>
                  </a:extLst>
                </a:gridCol>
              </a:tblGrid>
              <a:tr h="451555">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00451652"/>
                  </a:ext>
                </a:extLst>
              </a:tr>
              <a:tr h="225160">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65874725"/>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884871131"/>
              </p:ext>
            </p:extLst>
          </p:nvPr>
        </p:nvGraphicFramePr>
        <p:xfrm>
          <a:off x="0" y="1569267"/>
          <a:ext cx="12192000" cy="6055204"/>
        </p:xfrm>
        <a:graphic>
          <a:graphicData uri="http://schemas.openxmlformats.org/drawingml/2006/table">
            <a:tbl>
              <a:tblPr>
                <a:tableStyleId>{8A107856-5554-42FB-B03E-39F5DBC370BA}</a:tableStyleId>
              </a:tblPr>
              <a:tblGrid>
                <a:gridCol w="2528711">
                  <a:extLst>
                    <a:ext uri="{9D8B030D-6E8A-4147-A177-3AD203B41FA5}">
                      <a16:colId xmlns:a16="http://schemas.microsoft.com/office/drawing/2014/main" val="813655806"/>
                    </a:ext>
                  </a:extLst>
                </a:gridCol>
                <a:gridCol w="5255411">
                  <a:extLst>
                    <a:ext uri="{9D8B030D-6E8A-4147-A177-3AD203B41FA5}">
                      <a16:colId xmlns:a16="http://schemas.microsoft.com/office/drawing/2014/main" val="1815597405"/>
                    </a:ext>
                  </a:extLst>
                </a:gridCol>
                <a:gridCol w="1488831">
                  <a:extLst>
                    <a:ext uri="{9D8B030D-6E8A-4147-A177-3AD203B41FA5}">
                      <a16:colId xmlns:a16="http://schemas.microsoft.com/office/drawing/2014/main" val="3079586636"/>
                    </a:ext>
                  </a:extLst>
                </a:gridCol>
                <a:gridCol w="1477108">
                  <a:extLst>
                    <a:ext uri="{9D8B030D-6E8A-4147-A177-3AD203B41FA5}">
                      <a16:colId xmlns:a16="http://schemas.microsoft.com/office/drawing/2014/main" val="185530777"/>
                    </a:ext>
                  </a:extLst>
                </a:gridCol>
                <a:gridCol w="1441939">
                  <a:extLst>
                    <a:ext uri="{9D8B030D-6E8A-4147-A177-3AD203B41FA5}">
                      <a16:colId xmlns:a16="http://schemas.microsoft.com/office/drawing/2014/main" val="3356414934"/>
                    </a:ext>
                  </a:extLst>
                </a:gridCol>
              </a:tblGrid>
              <a:tr h="1058862">
                <a:tc>
                  <a:txBody>
                    <a:bodyPr/>
                    <a:lstStyle/>
                    <a:p>
                      <a:pPr algn="ctr" fontAlgn="ctr"/>
                      <a:r>
                        <a:rPr lang="ru-RU" sz="1100" u="none" strike="noStrike" dirty="0">
                          <a:effectLst/>
                        </a:rPr>
                        <a:t>1 01 02 </a:t>
                      </a:r>
                      <a:r>
                        <a:rPr lang="ru-RU" sz="1100" u="none" strike="noStrike" dirty="0" smtClean="0">
                          <a:effectLst/>
                        </a:rPr>
                        <a:t>022 </a:t>
                      </a:r>
                      <a:r>
                        <a:rPr lang="ru-RU" sz="1100" u="none" strike="noStrike" dirty="0">
                          <a:effectLst/>
                        </a:rPr>
                        <a:t>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превышающей 702 тысячи рублей, относящейся к части налоговой базы, превышающей 5 миллионов рублей и составляющей не более 20 миллионов рублей)</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a:t>
                      </a:r>
                      <a:r>
                        <a:rPr lang="ru-RU" sz="1200" b="0" i="0" u="sng" strike="noStrike" baseline="0" dirty="0" smtClean="0">
                          <a:solidFill>
                            <a:srgbClr val="000000"/>
                          </a:solidFill>
                          <a:effectLst/>
                          <a:latin typeface="+mn-lt"/>
                          <a:cs typeface="Times New Roman" panose="02020603050405020304" pitchFamily="18" charset="0"/>
                        </a:rPr>
                        <a:t> 115,74</a:t>
                      </a:r>
                      <a:endParaRPr lang="ru-RU" sz="1200" b="0" i="0" u="sng" strike="noStrike" dirty="0" smtClean="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516170065"/>
                  </a:ext>
                </a:extLst>
              </a:tr>
              <a:tr h="1236194">
                <a:tc>
                  <a:txBody>
                    <a:bodyPr/>
                    <a:lstStyle/>
                    <a:p>
                      <a:pPr algn="ctr" fontAlgn="ctr"/>
                      <a:r>
                        <a:rPr lang="ru-RU" sz="1100" u="none" strike="noStrike" dirty="0">
                          <a:effectLst/>
                        </a:rPr>
                        <a:t>1 01 02 </a:t>
                      </a:r>
                      <a:r>
                        <a:rPr lang="ru-RU" sz="1100" u="none" strike="noStrike" dirty="0" smtClean="0">
                          <a:effectLst/>
                        </a:rPr>
                        <a:t>022 </a:t>
                      </a:r>
                      <a:r>
                        <a:rPr lang="ru-RU" sz="1100" u="none" strike="noStrike" dirty="0">
                          <a:effectLst/>
                        </a:rPr>
                        <a:t>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превышающей 702 тысячи рублей, относящейся к части налоговой базы, превышающей 5 миллионов рублей и составляющей не более 20 миллионов рублей)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3  115,74</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1136538718"/>
                  </a:ext>
                </a:extLst>
              </a:tr>
              <a:tr h="874286">
                <a:tc>
                  <a:txBody>
                    <a:bodyPr/>
                    <a:lstStyle/>
                    <a:p>
                      <a:pPr algn="ctr" fontAlgn="ctr"/>
                      <a:r>
                        <a:rPr lang="ru-RU" sz="1100" u="none" strike="noStrike" dirty="0">
                          <a:effectLst/>
                        </a:rPr>
                        <a:t>1 01 02 </a:t>
                      </a:r>
                      <a:r>
                        <a:rPr lang="ru-RU" sz="1100" u="none" strike="noStrike" dirty="0" smtClean="0">
                          <a:effectLst/>
                        </a:rPr>
                        <a:t>023 </a:t>
                      </a:r>
                      <a:r>
                        <a:rPr lang="ru-RU" sz="1100" u="none" strike="noStrike" dirty="0">
                          <a:effectLst/>
                        </a:rPr>
                        <a:t>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превышающей 3 402 тысячи рублей, относящейся к части налоговой базы, превышающей 20 миллионов рублей и составляющей не более 50 миллионов рублей)</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3 900,00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3369938636"/>
                  </a:ext>
                </a:extLst>
              </a:tr>
              <a:tr h="1058862">
                <a:tc>
                  <a:txBody>
                    <a:bodyPr/>
                    <a:lstStyle/>
                    <a:p>
                      <a:pPr algn="ctr" fontAlgn="ctr"/>
                      <a:r>
                        <a:rPr lang="ru-RU" sz="1100" u="none" strike="noStrike" dirty="0">
                          <a:effectLst/>
                        </a:rPr>
                        <a:t>1 01 02 </a:t>
                      </a:r>
                      <a:r>
                        <a:rPr lang="ru-RU" sz="1100" u="none" strike="noStrike" dirty="0" smtClean="0">
                          <a:effectLst/>
                        </a:rPr>
                        <a:t>023 </a:t>
                      </a:r>
                      <a:r>
                        <a:rPr lang="ru-RU" sz="1100" u="none" strike="noStrike" dirty="0">
                          <a:effectLst/>
                        </a:rPr>
                        <a:t>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превышающей 3 402 тысячи рублей, относящейся к части налоговой базы, превышающей 20 миллионов рублей и составляющей не более 50 миллионов рублей)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ru-RU" sz="1200" b="0" i="0" u="sng" strike="noStrike" dirty="0" smtClean="0">
                          <a:solidFill>
                            <a:srgbClr val="000000"/>
                          </a:solidFill>
                          <a:effectLst/>
                          <a:latin typeface="+mn-lt"/>
                          <a:cs typeface="Times New Roman" panose="02020603050405020304" pitchFamily="18" charset="0"/>
                        </a:rPr>
                        <a:t>0,00</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a:t>
                      </a:r>
                      <a:r>
                        <a:rPr lang="ru-RU" sz="1200" b="0" i="0" u="sng" strike="noStrike" baseline="0" dirty="0" smtClean="0">
                          <a:solidFill>
                            <a:srgbClr val="000000"/>
                          </a:solidFill>
                          <a:effectLst/>
                          <a:latin typeface="+mn-lt"/>
                          <a:cs typeface="Times New Roman" panose="02020603050405020304" pitchFamily="18" charset="0"/>
                        </a:rPr>
                        <a:t> 900,00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2571408036"/>
                  </a:ext>
                </a:extLst>
              </a:tr>
            </a:tbl>
          </a:graphicData>
        </a:graphic>
      </p:graphicFrame>
    </p:spTree>
    <p:extLst>
      <p:ext uri="{BB962C8B-B14F-4D97-AF65-F5344CB8AC3E}">
        <p14:creationId xmlns:p14="http://schemas.microsoft.com/office/powerpoint/2010/main" val="2106317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25</a:t>
            </a:fld>
            <a:endParaRPr lang="en-US" dirty="0"/>
          </a:p>
        </p:txBody>
      </p:sp>
      <p:sp>
        <p:nvSpPr>
          <p:cNvPr id="3" name="Прямоугольник 2"/>
          <p:cNvSpPr/>
          <p:nvPr/>
        </p:nvSpPr>
        <p:spPr>
          <a:xfrm>
            <a:off x="0" y="0"/>
            <a:ext cx="12192000" cy="8925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ct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16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16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a:t>
            </a:r>
            <a:r>
              <a:rPr lang="ru-RU" sz="16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назначениям</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a:t>
            </a:r>
            <a:r>
              <a:rPr lang="ru-RU" sz="20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40801220"/>
              </p:ext>
            </p:extLst>
          </p:nvPr>
        </p:nvGraphicFramePr>
        <p:xfrm>
          <a:off x="0" y="892552"/>
          <a:ext cx="12192000" cy="676715"/>
        </p:xfrm>
        <a:graphic>
          <a:graphicData uri="http://schemas.openxmlformats.org/drawingml/2006/table">
            <a:tbl>
              <a:tblPr>
                <a:tableStyleId>{8A107856-5554-42FB-B03E-39F5DBC370BA}</a:tableStyleId>
              </a:tblPr>
              <a:tblGrid>
                <a:gridCol w="2506133">
                  <a:extLst>
                    <a:ext uri="{9D8B030D-6E8A-4147-A177-3AD203B41FA5}">
                      <a16:colId xmlns:a16="http://schemas.microsoft.com/office/drawing/2014/main" val="2780531342"/>
                    </a:ext>
                  </a:extLst>
                </a:gridCol>
                <a:gridCol w="5281277">
                  <a:extLst>
                    <a:ext uri="{9D8B030D-6E8A-4147-A177-3AD203B41FA5}">
                      <a16:colId xmlns:a16="http://schemas.microsoft.com/office/drawing/2014/main" val="3916198504"/>
                    </a:ext>
                  </a:extLst>
                </a:gridCol>
                <a:gridCol w="1469479">
                  <a:extLst>
                    <a:ext uri="{9D8B030D-6E8A-4147-A177-3AD203B41FA5}">
                      <a16:colId xmlns:a16="http://schemas.microsoft.com/office/drawing/2014/main" val="1616985935"/>
                    </a:ext>
                  </a:extLst>
                </a:gridCol>
                <a:gridCol w="1512711">
                  <a:extLst>
                    <a:ext uri="{9D8B030D-6E8A-4147-A177-3AD203B41FA5}">
                      <a16:colId xmlns:a16="http://schemas.microsoft.com/office/drawing/2014/main" val="2810362843"/>
                    </a:ext>
                  </a:extLst>
                </a:gridCol>
                <a:gridCol w="1422400">
                  <a:extLst>
                    <a:ext uri="{9D8B030D-6E8A-4147-A177-3AD203B41FA5}">
                      <a16:colId xmlns:a16="http://schemas.microsoft.com/office/drawing/2014/main" val="4101982847"/>
                    </a:ext>
                  </a:extLst>
                </a:gridCol>
              </a:tblGrid>
              <a:tr h="451555">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881764315"/>
                  </a:ext>
                </a:extLst>
              </a:tr>
              <a:tr h="225160">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2468202106"/>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182837166"/>
              </p:ext>
            </p:extLst>
          </p:nvPr>
        </p:nvGraphicFramePr>
        <p:xfrm>
          <a:off x="-8709" y="1569267"/>
          <a:ext cx="12192000" cy="5713694"/>
        </p:xfrm>
        <a:graphic>
          <a:graphicData uri="http://schemas.openxmlformats.org/drawingml/2006/table">
            <a:tbl>
              <a:tblPr>
                <a:tableStyleId>{8A107856-5554-42FB-B03E-39F5DBC370BA}</a:tableStyleId>
              </a:tblPr>
              <a:tblGrid>
                <a:gridCol w="2528711">
                  <a:extLst>
                    <a:ext uri="{9D8B030D-6E8A-4147-A177-3AD203B41FA5}">
                      <a16:colId xmlns:a16="http://schemas.microsoft.com/office/drawing/2014/main" val="3544473973"/>
                    </a:ext>
                  </a:extLst>
                </a:gridCol>
                <a:gridCol w="5255411">
                  <a:extLst>
                    <a:ext uri="{9D8B030D-6E8A-4147-A177-3AD203B41FA5}">
                      <a16:colId xmlns:a16="http://schemas.microsoft.com/office/drawing/2014/main" val="2656303916"/>
                    </a:ext>
                  </a:extLst>
                </a:gridCol>
                <a:gridCol w="1488831">
                  <a:extLst>
                    <a:ext uri="{9D8B030D-6E8A-4147-A177-3AD203B41FA5}">
                      <a16:colId xmlns:a16="http://schemas.microsoft.com/office/drawing/2014/main" val="4002045256"/>
                    </a:ext>
                  </a:extLst>
                </a:gridCol>
                <a:gridCol w="1477108">
                  <a:extLst>
                    <a:ext uri="{9D8B030D-6E8A-4147-A177-3AD203B41FA5}">
                      <a16:colId xmlns:a16="http://schemas.microsoft.com/office/drawing/2014/main" val="3266127262"/>
                    </a:ext>
                  </a:extLst>
                </a:gridCol>
                <a:gridCol w="1441939">
                  <a:extLst>
                    <a:ext uri="{9D8B030D-6E8A-4147-A177-3AD203B41FA5}">
                      <a16:colId xmlns:a16="http://schemas.microsoft.com/office/drawing/2014/main" val="2101821425"/>
                    </a:ext>
                  </a:extLst>
                </a:gridCol>
              </a:tblGrid>
              <a:tr h="962005">
                <a:tc>
                  <a:txBody>
                    <a:bodyPr/>
                    <a:lstStyle/>
                    <a:p>
                      <a:pPr algn="ctr" fontAlgn="ctr"/>
                      <a:r>
                        <a:rPr lang="ru-RU" sz="1100" u="none" strike="noStrike" dirty="0">
                          <a:effectLst/>
                        </a:rPr>
                        <a:t>1 01 02 </a:t>
                      </a:r>
                      <a:r>
                        <a:rPr lang="ru-RU" sz="1100" u="none" strike="noStrike" dirty="0" smtClean="0">
                          <a:effectLst/>
                        </a:rPr>
                        <a:t>024 </a:t>
                      </a:r>
                      <a:r>
                        <a:rPr lang="ru-RU" sz="1100" u="none" strike="noStrike" dirty="0">
                          <a:effectLst/>
                        </a:rPr>
                        <a:t>01 </a:t>
                      </a:r>
                      <a:r>
                        <a:rPr lang="ru-RU" sz="1100" u="none" strike="noStrike" dirty="0" smtClean="0">
                          <a:effectLst/>
                        </a:rPr>
                        <a:t>0000 </a:t>
                      </a:r>
                      <a:r>
                        <a:rPr lang="ru-RU" sz="1100" u="none" strike="noStrike" dirty="0">
                          <a:effectLst/>
                        </a:rPr>
                        <a:t>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(в части суммы налога, превышающей 9 402 тысячи рублей, относящейся к части налоговой базы, превышающей 50 миллионов рублей)</a:t>
                      </a:r>
                      <a:endParaRPr lang="ru-RU" sz="1100" b="0" i="0" u="none"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a:t>
                      </a:r>
                      <a:r>
                        <a:rPr lang="ru-RU" sz="1200" b="0" i="0" u="sng" strike="noStrike" baseline="0" dirty="0" smtClean="0">
                          <a:solidFill>
                            <a:srgbClr val="000000"/>
                          </a:solidFill>
                          <a:effectLst/>
                          <a:latin typeface="+mn-lt"/>
                          <a:cs typeface="Times New Roman" panose="02020603050405020304" pitchFamily="18" charset="0"/>
                        </a:rPr>
                        <a:t> 761,88</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2596240936"/>
                  </a:ext>
                </a:extLst>
              </a:tr>
              <a:tr h="1281144">
                <a:tc>
                  <a:txBody>
                    <a:bodyPr/>
                    <a:lstStyle/>
                    <a:p>
                      <a:pPr algn="ctr" fontAlgn="ctr"/>
                      <a:r>
                        <a:rPr lang="ru-RU" sz="1100" u="none" strike="noStrike" dirty="0">
                          <a:effectLst/>
                        </a:rPr>
                        <a:t>1 01 02 </a:t>
                      </a:r>
                      <a:r>
                        <a:rPr lang="ru-RU" sz="1100" u="none" strike="noStrike" dirty="0" smtClean="0">
                          <a:effectLst/>
                        </a:rPr>
                        <a:t>024 </a:t>
                      </a:r>
                      <a:r>
                        <a:rPr lang="ru-RU" sz="1100" u="none" strike="noStrike" dirty="0">
                          <a:effectLst/>
                        </a:rPr>
                        <a:t>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u="none" strike="noStrike" dirty="0">
                          <a:effectLst/>
                        </a:rPr>
                        <a:t>Налог на доходы физических лиц с доходов, полученных от осуществления деятельности физическими лицами, зарегистрированными в качестве индивидуальных предпринимателей, нотариусов, занимающихся частной практикой, адвокатов, учредивших адвокатские кабинеты, и других лиц, занимающихся частной практикой в соответствии со статьей 227 Налогового кодекса Российской Федерации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a:t>
                      </a:r>
                      <a:r>
                        <a:rPr lang="ru-RU" sz="1200" b="0" i="0" u="sng" strike="noStrike" baseline="0" dirty="0" smtClean="0">
                          <a:solidFill>
                            <a:srgbClr val="000000"/>
                          </a:solidFill>
                          <a:effectLst/>
                          <a:latin typeface="+mn-lt"/>
                          <a:cs typeface="Times New Roman" panose="02020603050405020304" pitchFamily="18" charset="0"/>
                        </a:rPr>
                        <a:t> 761,88</a:t>
                      </a:r>
                      <a:endParaRPr lang="ru-RU" sz="1200" b="0" i="0" u="sng" strike="noStrike" dirty="0" smtClean="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3867478054"/>
                  </a:ext>
                </a:extLst>
              </a:tr>
              <a:tr h="802436">
                <a:tc>
                  <a:txBody>
                    <a:bodyPr/>
                    <a:lstStyle/>
                    <a:p>
                      <a:pPr algn="ctr" fontAlgn="ctr"/>
                      <a:r>
                        <a:rPr lang="ru-RU" sz="1100" u="none" strike="noStrike" dirty="0">
                          <a:effectLst/>
                        </a:rPr>
                        <a:t>1 01 02 030 01 0000 110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u="none" strike="noStrike" dirty="0">
                          <a:effectLst/>
                        </a:rPr>
                        <a:t>Налог на доходы физических лиц с доходов, полученных физическими лицами в соответствии со статьей 228 Налогового кодекса Российской Федерации (за исключением доходов от долевого участия в организации, полученных физическим лицом - налоговым резидентом Российской Федерации в виде дивидендов)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25 200,00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30 799,33</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chemeClr val="dk1"/>
                          </a:solidFill>
                          <a:effectLst/>
                          <a:latin typeface="+mn-lt"/>
                          <a:cs typeface="+mn-cs"/>
                        </a:rPr>
                        <a:t>122,22</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17137241"/>
                  </a:ext>
                </a:extLst>
              </a:tr>
              <a:tr h="1121574">
                <a:tc>
                  <a:txBody>
                    <a:bodyPr/>
                    <a:lstStyle/>
                    <a:p>
                      <a:pPr algn="ctr" fontAlgn="ctr"/>
                      <a:r>
                        <a:rPr lang="ru-RU" sz="1100" u="none" strike="noStrike">
                          <a:effectLst/>
                        </a:rPr>
                        <a:t>1 01 02 030 01 1000 110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u="none" strike="noStrike" dirty="0">
                          <a:effectLst/>
                        </a:rPr>
                        <a:t>Налог на доходы физических лиц с доходов, полученных физическими лицами в соответствии со статьей 228 Налогового кодекса Российской Федерации (за исключением доходов от долевого участия в организации, полученных физическим лицом - налоговым резидентом Российской Федерации в виде дивидендов)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25 200,00</a:t>
                      </a:r>
                    </a:p>
                  </a:txBody>
                  <a:tcPr marL="5041" marR="5041" marT="5041" marB="0" anchor="ctr"/>
                </a:tc>
                <a:tc>
                  <a:txBody>
                    <a:bodyPr/>
                    <a:lstStyle/>
                    <a:p>
                      <a:pPr algn="ctr" fontAlgn="ctr"/>
                      <a:r>
                        <a:rPr lang="ru-RU" sz="1200" b="0" i="0" u="sng" strike="noStrike" dirty="0" smtClean="0">
                          <a:solidFill>
                            <a:schemeClr val="dk1"/>
                          </a:solidFill>
                          <a:effectLst/>
                          <a:latin typeface="+mn-lt"/>
                          <a:cs typeface="+mn-cs"/>
                        </a:rPr>
                        <a:t>30</a:t>
                      </a:r>
                      <a:r>
                        <a:rPr lang="ru-RU" sz="1200" b="0" i="0" u="sng" strike="noStrike" baseline="0" dirty="0" smtClean="0">
                          <a:solidFill>
                            <a:schemeClr val="dk1"/>
                          </a:solidFill>
                          <a:effectLst/>
                          <a:latin typeface="+mn-lt"/>
                          <a:cs typeface="+mn-cs"/>
                        </a:rPr>
                        <a:t> 723,59</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chemeClr val="dk1"/>
                          </a:solidFill>
                          <a:effectLst/>
                          <a:latin typeface="+mn-lt"/>
                          <a:cs typeface="+mn-cs"/>
                        </a:rPr>
                        <a:t>121,92</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484480242"/>
                  </a:ext>
                </a:extLst>
              </a:tr>
              <a:tr h="1121574">
                <a:tc>
                  <a:txBody>
                    <a:bodyPr/>
                    <a:lstStyle/>
                    <a:p>
                      <a:pPr algn="ctr" fontAlgn="ctr"/>
                      <a:r>
                        <a:rPr lang="ru-RU" sz="1100" u="none" strike="noStrike" dirty="0">
                          <a:effectLst/>
                        </a:rPr>
                        <a:t>1 01 02 030 01 3000 110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l" fontAlgn="ctr"/>
                      <a:r>
                        <a:rPr lang="ru-RU" sz="1100" u="none" strike="noStrike" dirty="0">
                          <a:effectLst/>
                        </a:rPr>
                        <a:t>Налог на доходы физических лиц с доходов, полученных физическими лицами в соответствии со статьей 228 Налогового кодекса Российской Федерации (за исключением доходов от долевого участия в организации, полученных физическим лицом - налоговым резидентом Российской Федерации в виде дивидендов) (суммы денежных взысканий (штрафов) по соответствующему платежу согласно законодательству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1" marR="5041" marT="504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b="0" i="0" u="sng" strike="noStrike" dirty="0" smtClean="0">
                          <a:solidFill>
                            <a:schemeClr val="dk1"/>
                          </a:solidFill>
                          <a:effectLst/>
                          <a:latin typeface="+mn-lt"/>
                          <a:cs typeface="+mn-cs"/>
                        </a:rPr>
                        <a:t>75,74</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041" marR="5041" marT="5041" marB="0" anchor="ctr"/>
                </a:tc>
                <a:extLst>
                  <a:ext uri="{0D108BD9-81ED-4DB2-BD59-A6C34878D82A}">
                    <a16:rowId xmlns:a16="http://schemas.microsoft.com/office/drawing/2014/main" val="2781449901"/>
                  </a:ext>
                </a:extLst>
              </a:tr>
            </a:tbl>
          </a:graphicData>
        </a:graphic>
      </p:graphicFrame>
    </p:spTree>
    <p:extLst>
      <p:ext uri="{BB962C8B-B14F-4D97-AF65-F5344CB8AC3E}">
        <p14:creationId xmlns:p14="http://schemas.microsoft.com/office/powerpoint/2010/main" val="504991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26</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599690946"/>
              </p:ext>
            </p:extLst>
          </p:nvPr>
        </p:nvGraphicFramePr>
        <p:xfrm>
          <a:off x="0" y="1049866"/>
          <a:ext cx="12192001" cy="436002"/>
        </p:xfrm>
        <a:graphic>
          <a:graphicData uri="http://schemas.openxmlformats.org/drawingml/2006/table">
            <a:tbl>
              <a:tblPr>
                <a:tableStyleId>{8A107856-5554-42FB-B03E-39F5DBC370BA}</a:tableStyleId>
              </a:tblPr>
              <a:tblGrid>
                <a:gridCol w="2336800">
                  <a:extLst>
                    <a:ext uri="{9D8B030D-6E8A-4147-A177-3AD203B41FA5}">
                      <a16:colId xmlns:a16="http://schemas.microsoft.com/office/drawing/2014/main" val="1350980346"/>
                    </a:ext>
                  </a:extLst>
                </a:gridCol>
                <a:gridCol w="4945743">
                  <a:extLst>
                    <a:ext uri="{9D8B030D-6E8A-4147-A177-3AD203B41FA5}">
                      <a16:colId xmlns:a16="http://schemas.microsoft.com/office/drawing/2014/main" val="2384711"/>
                    </a:ext>
                  </a:extLst>
                </a:gridCol>
                <a:gridCol w="1611086">
                  <a:extLst>
                    <a:ext uri="{9D8B030D-6E8A-4147-A177-3AD203B41FA5}">
                      <a16:colId xmlns:a16="http://schemas.microsoft.com/office/drawing/2014/main" val="2026074972"/>
                    </a:ext>
                  </a:extLst>
                </a:gridCol>
                <a:gridCol w="1785257">
                  <a:extLst>
                    <a:ext uri="{9D8B030D-6E8A-4147-A177-3AD203B41FA5}">
                      <a16:colId xmlns:a16="http://schemas.microsoft.com/office/drawing/2014/main" val="1143666763"/>
                    </a:ext>
                  </a:extLst>
                </a:gridCol>
                <a:gridCol w="1513115">
                  <a:extLst>
                    <a:ext uri="{9D8B030D-6E8A-4147-A177-3AD203B41FA5}">
                      <a16:colId xmlns:a16="http://schemas.microsoft.com/office/drawing/2014/main" val="2488816561"/>
                    </a:ext>
                  </a:extLst>
                </a:gridCol>
              </a:tblGrid>
              <a:tr h="251710">
                <a:tc>
                  <a:txBody>
                    <a:bodyPr/>
                    <a:lstStyle/>
                    <a:p>
                      <a:pPr algn="ctr" fontAlgn="ctr"/>
                      <a:r>
                        <a:rPr lang="ru-RU" sz="1200" u="none" strike="noStrike" dirty="0">
                          <a:effectLst/>
                        </a:rPr>
                        <a:t>Код дохода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55472107"/>
                  </a:ext>
                </a:extLst>
              </a:tr>
              <a:tr h="172221">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94044917"/>
                  </a:ext>
                </a:extLst>
              </a:tr>
            </a:tbl>
          </a:graphicData>
        </a:graphic>
      </p:graphicFrame>
      <p:graphicFrame>
        <p:nvGraphicFramePr>
          <p:cNvPr id="7" name="Таблица 6">
            <a:extLst>
              <a:ext uri="{FF2B5EF4-FFF2-40B4-BE49-F238E27FC236}">
                <a16:creationId xmlns:a16="http://schemas.microsoft.com/office/drawing/2014/main" id="{F3FA8BA9-249E-4294-8BB2-2B58E4A90221}"/>
              </a:ext>
            </a:extLst>
          </p:cNvPr>
          <p:cNvGraphicFramePr>
            <a:graphicFrameLocks noGrp="1"/>
          </p:cNvGraphicFramePr>
          <p:nvPr>
            <p:extLst>
              <p:ext uri="{D42A27DB-BD31-4B8C-83A1-F6EECF244321}">
                <p14:modId xmlns:p14="http://schemas.microsoft.com/office/powerpoint/2010/main" val="1027201373"/>
              </p:ext>
            </p:extLst>
          </p:nvPr>
        </p:nvGraphicFramePr>
        <p:xfrm>
          <a:off x="0" y="1478843"/>
          <a:ext cx="12192002" cy="5444635"/>
        </p:xfrm>
        <a:graphic>
          <a:graphicData uri="http://schemas.openxmlformats.org/drawingml/2006/table">
            <a:tbl>
              <a:tblPr>
                <a:tableStyleId>{8A107856-5554-42FB-B03E-39F5DBC370BA}</a:tableStyleId>
              </a:tblPr>
              <a:tblGrid>
                <a:gridCol w="2337847">
                  <a:extLst>
                    <a:ext uri="{9D8B030D-6E8A-4147-A177-3AD203B41FA5}">
                      <a16:colId xmlns:a16="http://schemas.microsoft.com/office/drawing/2014/main" val="3968626917"/>
                    </a:ext>
                  </a:extLst>
                </a:gridCol>
                <a:gridCol w="4933810">
                  <a:extLst>
                    <a:ext uri="{9D8B030D-6E8A-4147-A177-3AD203B41FA5}">
                      <a16:colId xmlns:a16="http://schemas.microsoft.com/office/drawing/2014/main" val="300712986"/>
                    </a:ext>
                  </a:extLst>
                </a:gridCol>
                <a:gridCol w="1632857">
                  <a:extLst>
                    <a:ext uri="{9D8B030D-6E8A-4147-A177-3AD203B41FA5}">
                      <a16:colId xmlns:a16="http://schemas.microsoft.com/office/drawing/2014/main" val="3414535864"/>
                    </a:ext>
                  </a:extLst>
                </a:gridCol>
                <a:gridCol w="1740592">
                  <a:extLst>
                    <a:ext uri="{9D8B030D-6E8A-4147-A177-3AD203B41FA5}">
                      <a16:colId xmlns:a16="http://schemas.microsoft.com/office/drawing/2014/main" val="4025556269"/>
                    </a:ext>
                  </a:extLst>
                </a:gridCol>
                <a:gridCol w="1546896">
                  <a:extLst>
                    <a:ext uri="{9D8B030D-6E8A-4147-A177-3AD203B41FA5}">
                      <a16:colId xmlns:a16="http://schemas.microsoft.com/office/drawing/2014/main" val="222203810"/>
                    </a:ext>
                  </a:extLst>
                </a:gridCol>
              </a:tblGrid>
              <a:tr h="982864">
                <a:tc>
                  <a:txBody>
                    <a:bodyPr/>
                    <a:lstStyle/>
                    <a:p>
                      <a:pPr algn="ctr" fontAlgn="ctr"/>
                      <a:r>
                        <a:rPr lang="ru-RU" sz="1100" u="none" strike="noStrike" dirty="0">
                          <a:effectLst/>
                        </a:rPr>
                        <a:t>1 01 02 040 01 0000 110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l" fontAlgn="ctr"/>
                      <a:r>
                        <a:rPr lang="ru-RU" sz="1100" u="none" strike="noStrike" dirty="0">
                          <a:effectLst/>
                        </a:rPr>
                        <a:t>Налог на доходы физических лиц в виде фиксированных авансовых платежей с доходов, полученных физическими лицами, являющимися иностранными гражданами, осуществляющими трудовую деятельность по найму на основании патента в соответствии со статьей 227.1 Налогового кодекса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50 000,00</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73 579,71</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147,16</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extLst>
                  <a:ext uri="{0D108BD9-81ED-4DB2-BD59-A6C34878D82A}">
                    <a16:rowId xmlns:a16="http://schemas.microsoft.com/office/drawing/2014/main" val="3139953023"/>
                  </a:ext>
                </a:extLst>
              </a:tr>
              <a:tr h="1308577">
                <a:tc>
                  <a:txBody>
                    <a:bodyPr/>
                    <a:lstStyle/>
                    <a:p>
                      <a:pPr algn="ctr" fontAlgn="ctr"/>
                      <a:r>
                        <a:rPr lang="ru-RU" sz="1100" u="none" strike="noStrike" dirty="0">
                          <a:effectLst/>
                        </a:rPr>
                        <a:t>1 01 02 040 01 1000 110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l" fontAlgn="ctr"/>
                      <a:r>
                        <a:rPr lang="ru-RU" sz="1100" u="none" strike="noStrike" dirty="0">
                          <a:effectLst/>
                        </a:rPr>
                        <a:t>Налог на доходы физических лиц в виде фиксированных авансовых платежей с доходов, полученных физическими лицами, являющимися иностранными гражданами, осуществляющими трудовую деятельность по найму на основании патента в соответствии со статьей 227.1 Налогового кодекса Российской Федерации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50 000,00</a:t>
                      </a: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73 579,71</a:t>
                      </a: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147,16</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extLst>
                  <a:ext uri="{0D108BD9-81ED-4DB2-BD59-A6C34878D82A}">
                    <a16:rowId xmlns:a16="http://schemas.microsoft.com/office/drawing/2014/main" val="2222208670"/>
                  </a:ext>
                </a:extLst>
              </a:tr>
              <a:tr h="1471433">
                <a:tc>
                  <a:txBody>
                    <a:bodyPr/>
                    <a:lstStyle/>
                    <a:p>
                      <a:pPr algn="ctr" fontAlgn="ctr"/>
                      <a:r>
                        <a:rPr lang="ru-RU" sz="1100" u="none" strike="noStrike" dirty="0">
                          <a:effectLst/>
                        </a:rPr>
                        <a:t>1 01 02 080 01 0000 110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l" fontAlgn="ctr"/>
                      <a:r>
                        <a:rPr lang="ru-RU" sz="1100" u="none" strike="noStrike" dirty="0">
                          <a:effectLst/>
                        </a:rPr>
                        <a:t>Налог на доходы физических лиц в части суммы налога, превышающей 650 000 рублей, относящейся к части налоговой базы, превышающей 5 000 000 рублей (за исключением налога на доходы физических лиц с сумм прибыли контролируемой иностранной компании, в том числе фиксированной прибыли контролируемой иностранной компании, а также налога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10 903,00</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41 623,41</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tc>
                  <a:txBody>
                    <a:bodyPr/>
                    <a:lstStyle/>
                    <a:p>
                      <a:pPr algn="ctr" fontAlgn="ctr"/>
                      <a:r>
                        <a:rPr lang="ru-RU" sz="1200" u="sng" strike="noStrike" dirty="0" smtClean="0">
                          <a:effectLst/>
                          <a:latin typeface="+mn-lt"/>
                        </a:rPr>
                        <a:t>381,76 </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extLst>
                  <a:ext uri="{0D108BD9-81ED-4DB2-BD59-A6C34878D82A}">
                    <a16:rowId xmlns:a16="http://schemas.microsoft.com/office/drawing/2014/main" val="400021526"/>
                  </a:ext>
                </a:extLst>
              </a:tr>
              <a:tr h="1616283">
                <a:tc>
                  <a:txBody>
                    <a:bodyPr/>
                    <a:lstStyle/>
                    <a:p>
                      <a:pPr algn="ctr" fontAlgn="ctr"/>
                      <a:r>
                        <a:rPr lang="ru-RU" sz="1100" u="none" strike="noStrike">
                          <a:effectLst/>
                        </a:rPr>
                        <a:t>1 01 02 080 01 1000 110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l" fontAlgn="ctr"/>
                      <a:r>
                        <a:rPr lang="ru-RU" sz="1100" u="none" strike="noStrike" dirty="0">
                          <a:effectLst/>
                        </a:rPr>
                        <a:t>Налог на доходы физических лиц в части суммы налога, превышающей 650 000 рублей, относящейся к части налоговой базы, превышающей 5 000 000 рублей (за исключением налога на доходы физических лиц с сумм прибыли контролируемой иностранной компании, в том числе фиксированной прибыли контролируемой иностранной компании, а также налога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10 903,00</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41 623,41</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381,76</a:t>
                      </a:r>
                      <a:endParaRPr lang="ru-RU" sz="1200" b="0" i="0" u="sng" strike="noStrike" dirty="0">
                        <a:solidFill>
                          <a:srgbClr val="000000"/>
                        </a:solidFill>
                        <a:effectLst/>
                        <a:latin typeface="+mn-lt"/>
                        <a:cs typeface="Times New Roman" panose="02020603050405020304" pitchFamily="18" charset="0"/>
                      </a:endParaRPr>
                    </a:p>
                  </a:txBody>
                  <a:tcPr marL="5361" marR="5361" marT="5361" marB="0" anchor="ctr"/>
                </a:tc>
                <a:extLst>
                  <a:ext uri="{0D108BD9-81ED-4DB2-BD59-A6C34878D82A}">
                    <a16:rowId xmlns:a16="http://schemas.microsoft.com/office/drawing/2014/main" val="80654093"/>
                  </a:ext>
                </a:extLst>
              </a:tr>
            </a:tbl>
          </a:graphicData>
        </a:graphic>
      </p:graphicFrame>
    </p:spTree>
    <p:extLst>
      <p:ext uri="{BB962C8B-B14F-4D97-AF65-F5344CB8AC3E}">
        <p14:creationId xmlns:p14="http://schemas.microsoft.com/office/powerpoint/2010/main" val="133346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27</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3302940652"/>
              </p:ext>
            </p:extLst>
          </p:nvPr>
        </p:nvGraphicFramePr>
        <p:xfrm>
          <a:off x="0" y="993423"/>
          <a:ext cx="12191999" cy="643466"/>
        </p:xfrm>
        <a:graphic>
          <a:graphicData uri="http://schemas.openxmlformats.org/drawingml/2006/table">
            <a:tbl>
              <a:tblPr>
                <a:tableStyleId>{8A107856-5554-42FB-B03E-39F5DBC370BA}</a:tableStyleId>
              </a:tblPr>
              <a:tblGrid>
                <a:gridCol w="2649414">
                  <a:extLst>
                    <a:ext uri="{9D8B030D-6E8A-4147-A177-3AD203B41FA5}">
                      <a16:colId xmlns:a16="http://schemas.microsoft.com/office/drawing/2014/main" val="2948674547"/>
                    </a:ext>
                  </a:extLst>
                </a:gridCol>
                <a:gridCol w="5183344">
                  <a:extLst>
                    <a:ext uri="{9D8B030D-6E8A-4147-A177-3AD203B41FA5}">
                      <a16:colId xmlns:a16="http://schemas.microsoft.com/office/drawing/2014/main" val="3451013718"/>
                    </a:ext>
                  </a:extLst>
                </a:gridCol>
                <a:gridCol w="1382359">
                  <a:extLst>
                    <a:ext uri="{9D8B030D-6E8A-4147-A177-3AD203B41FA5}">
                      <a16:colId xmlns:a16="http://schemas.microsoft.com/office/drawing/2014/main" val="3691561619"/>
                    </a:ext>
                  </a:extLst>
                </a:gridCol>
                <a:gridCol w="1568227">
                  <a:extLst>
                    <a:ext uri="{9D8B030D-6E8A-4147-A177-3AD203B41FA5}">
                      <a16:colId xmlns:a16="http://schemas.microsoft.com/office/drawing/2014/main" val="2796689201"/>
                    </a:ext>
                  </a:extLst>
                </a:gridCol>
                <a:gridCol w="1408655">
                  <a:extLst>
                    <a:ext uri="{9D8B030D-6E8A-4147-A177-3AD203B41FA5}">
                      <a16:colId xmlns:a16="http://schemas.microsoft.com/office/drawing/2014/main" val="1594850552"/>
                    </a:ext>
                  </a:extLst>
                </a:gridCol>
              </a:tblGrid>
              <a:tr h="416015">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829804537"/>
                  </a:ext>
                </a:extLst>
              </a:tr>
              <a:tr h="227451">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049892001"/>
                  </a:ext>
                </a:extLst>
              </a:tr>
            </a:tbl>
          </a:graphicData>
        </a:graphic>
      </p:graphicFrame>
      <p:graphicFrame>
        <p:nvGraphicFramePr>
          <p:cNvPr id="7" name="Таблица 6">
            <a:extLst>
              <a:ext uri="{FF2B5EF4-FFF2-40B4-BE49-F238E27FC236}">
                <a16:creationId xmlns:a16="http://schemas.microsoft.com/office/drawing/2014/main" id="{42081022-341C-4035-B338-65757D8F373E}"/>
              </a:ext>
            </a:extLst>
          </p:cNvPr>
          <p:cNvGraphicFramePr>
            <a:graphicFrameLocks noGrp="1"/>
          </p:cNvGraphicFramePr>
          <p:nvPr>
            <p:extLst>
              <p:ext uri="{D42A27DB-BD31-4B8C-83A1-F6EECF244321}">
                <p14:modId xmlns:p14="http://schemas.microsoft.com/office/powerpoint/2010/main" val="2838993850"/>
              </p:ext>
            </p:extLst>
          </p:nvPr>
        </p:nvGraphicFramePr>
        <p:xfrm>
          <a:off x="0" y="1619490"/>
          <a:ext cx="12191998" cy="5238510"/>
        </p:xfrm>
        <a:graphic>
          <a:graphicData uri="http://schemas.openxmlformats.org/drawingml/2006/table">
            <a:tbl>
              <a:tblPr>
                <a:tableStyleId>{8A107856-5554-42FB-B03E-39F5DBC370BA}</a:tableStyleId>
              </a:tblPr>
              <a:tblGrid>
                <a:gridCol w="2665947">
                  <a:extLst>
                    <a:ext uri="{9D8B030D-6E8A-4147-A177-3AD203B41FA5}">
                      <a16:colId xmlns:a16="http://schemas.microsoft.com/office/drawing/2014/main" val="1525687573"/>
                    </a:ext>
                  </a:extLst>
                </a:gridCol>
                <a:gridCol w="5158999">
                  <a:extLst>
                    <a:ext uri="{9D8B030D-6E8A-4147-A177-3AD203B41FA5}">
                      <a16:colId xmlns:a16="http://schemas.microsoft.com/office/drawing/2014/main" val="19318941"/>
                    </a:ext>
                  </a:extLst>
                </a:gridCol>
                <a:gridCol w="1401115">
                  <a:extLst>
                    <a:ext uri="{9D8B030D-6E8A-4147-A177-3AD203B41FA5}">
                      <a16:colId xmlns:a16="http://schemas.microsoft.com/office/drawing/2014/main" val="3823364428"/>
                    </a:ext>
                  </a:extLst>
                </a:gridCol>
                <a:gridCol w="1570892">
                  <a:extLst>
                    <a:ext uri="{9D8B030D-6E8A-4147-A177-3AD203B41FA5}">
                      <a16:colId xmlns:a16="http://schemas.microsoft.com/office/drawing/2014/main" val="746689531"/>
                    </a:ext>
                  </a:extLst>
                </a:gridCol>
                <a:gridCol w="1395045">
                  <a:extLst>
                    <a:ext uri="{9D8B030D-6E8A-4147-A177-3AD203B41FA5}">
                      <a16:colId xmlns:a16="http://schemas.microsoft.com/office/drawing/2014/main" val="2385659684"/>
                    </a:ext>
                  </a:extLst>
                </a:gridCol>
              </a:tblGrid>
              <a:tr h="1050009">
                <a:tc>
                  <a:txBody>
                    <a:bodyPr/>
                    <a:lstStyle/>
                    <a:p>
                      <a:pPr algn="ctr" fontAlgn="ctr"/>
                      <a:r>
                        <a:rPr lang="ru-RU" sz="1100" u="none" strike="noStrike" dirty="0">
                          <a:effectLst/>
                        </a:rPr>
                        <a:t>1 01 02 130 01 0000 110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u="none" strike="noStrike" dirty="0">
                          <a:effectLst/>
                        </a:rPr>
                        <a:t>Налог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(в части суммы налога, не превышающей 650 000 рублей)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ctr" fontAlgn="ctr"/>
                      <a:r>
                        <a:rPr lang="ru-RU" sz="1200" b="0" u="sng" strike="noStrike" dirty="0" smtClean="0">
                          <a:effectLst/>
                          <a:latin typeface="+mn-lt"/>
                        </a:rPr>
                        <a:t>15 </a:t>
                      </a:r>
                      <a:r>
                        <a:rPr lang="ru-RU" sz="1200" b="0" u="sng" strike="noStrike" dirty="0">
                          <a:effectLst/>
                          <a:latin typeface="+mn-lt"/>
                        </a:rPr>
                        <a:t>000,00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chemeClr val="dk1"/>
                          </a:solidFill>
                          <a:effectLst/>
                          <a:latin typeface="+mn-lt"/>
                          <a:cs typeface="+mn-cs"/>
                        </a:rPr>
                        <a:t>13 838,82</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chemeClr val="dk1"/>
                          </a:solidFill>
                          <a:effectLst/>
                          <a:latin typeface="+mn-lt"/>
                          <a:cs typeface="+mn-cs"/>
                        </a:rPr>
                        <a:t>92,26</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extLst>
                  <a:ext uri="{0D108BD9-81ED-4DB2-BD59-A6C34878D82A}">
                    <a16:rowId xmlns:a16="http://schemas.microsoft.com/office/drawing/2014/main" val="2790169950"/>
                  </a:ext>
                </a:extLst>
              </a:tr>
              <a:tr h="1569246">
                <a:tc>
                  <a:txBody>
                    <a:bodyPr/>
                    <a:lstStyle/>
                    <a:p>
                      <a:pPr algn="ctr" fontAlgn="ctr"/>
                      <a:r>
                        <a:rPr lang="ru-RU" sz="1100" u="none" strike="noStrike" dirty="0">
                          <a:effectLst/>
                        </a:rPr>
                        <a:t>1 01 02 130 01 1000 110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u="none" strike="noStrike" dirty="0">
                          <a:effectLst/>
                        </a:rPr>
                        <a:t>Налог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(в части суммы налога, не превышающей 650 000 рублей)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ctr" fontAlgn="ctr"/>
                      <a:r>
                        <a:rPr lang="ru-RU" sz="1200" b="0" u="sng" strike="noStrike" dirty="0" smtClean="0">
                          <a:effectLst/>
                          <a:latin typeface="+mn-lt"/>
                        </a:rPr>
                        <a:t>15 000,00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13 838,82</a:t>
                      </a:r>
                    </a:p>
                  </a:txBody>
                  <a:tcPr marL="8549" marR="8549" marT="8549" marB="0" anchor="ctr"/>
                </a:tc>
                <a:tc>
                  <a:txBody>
                    <a:bodyPr/>
                    <a:lstStyle/>
                    <a:p>
                      <a:pPr algn="ctr" fontAlgn="ctr"/>
                      <a:r>
                        <a:rPr lang="ru-RU" sz="1200" b="0" u="sng" strike="noStrike" dirty="0" smtClean="0">
                          <a:effectLst/>
                          <a:latin typeface="+mn-lt"/>
                        </a:rPr>
                        <a:t>92,26 </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extLst>
                  <a:ext uri="{0D108BD9-81ED-4DB2-BD59-A6C34878D82A}">
                    <a16:rowId xmlns:a16="http://schemas.microsoft.com/office/drawing/2014/main" val="1762721474"/>
                  </a:ext>
                </a:extLst>
              </a:tr>
              <a:tr h="1050009">
                <a:tc>
                  <a:txBody>
                    <a:bodyPr/>
                    <a:lstStyle/>
                    <a:p>
                      <a:pPr algn="ctr" fontAlgn="ctr"/>
                      <a:r>
                        <a:rPr lang="ru-RU" sz="1100" u="none" strike="noStrike" dirty="0">
                          <a:effectLst/>
                        </a:rPr>
                        <a:t>1 01 02 140 01 0000 110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u="none" strike="noStrike" dirty="0">
                          <a:effectLst/>
                        </a:rPr>
                        <a:t>Налог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(в части суммы налога, превышающей 650 000 рублей)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ctr" fontAlgn="ctr"/>
                      <a:r>
                        <a:rPr lang="ru-RU" sz="1200" b="0" u="sng" strike="noStrike" dirty="0" smtClean="0">
                          <a:effectLst/>
                          <a:latin typeface="+mn-lt"/>
                        </a:rPr>
                        <a:t>196</a:t>
                      </a:r>
                      <a:r>
                        <a:rPr lang="ru-RU" sz="1200" b="0" u="sng" strike="noStrike" baseline="0" dirty="0" smtClean="0">
                          <a:effectLst/>
                          <a:latin typeface="+mn-lt"/>
                        </a:rPr>
                        <a:t> 500</a:t>
                      </a:r>
                      <a:r>
                        <a:rPr lang="ru-RU" sz="1200" b="0" u="sng" strike="noStrike" dirty="0" smtClean="0">
                          <a:effectLst/>
                          <a:latin typeface="+mn-lt"/>
                        </a:rPr>
                        <a:t>,00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chemeClr val="dk1"/>
                          </a:solidFill>
                          <a:effectLst/>
                          <a:latin typeface="+mn-lt"/>
                          <a:cs typeface="+mn-cs"/>
                        </a:rPr>
                        <a:t>372 246,66</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chemeClr val="dk1"/>
                          </a:solidFill>
                          <a:effectLst/>
                          <a:latin typeface="+mn-lt"/>
                          <a:cs typeface="+mn-cs"/>
                        </a:rPr>
                        <a:t>189,44</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extLst>
                  <a:ext uri="{0D108BD9-81ED-4DB2-BD59-A6C34878D82A}">
                    <a16:rowId xmlns:a16="http://schemas.microsoft.com/office/drawing/2014/main" val="240484793"/>
                  </a:ext>
                </a:extLst>
              </a:tr>
              <a:tr h="1569246">
                <a:tc>
                  <a:txBody>
                    <a:bodyPr/>
                    <a:lstStyle/>
                    <a:p>
                      <a:pPr algn="ctr" fontAlgn="ctr"/>
                      <a:r>
                        <a:rPr lang="ru-RU" sz="1100" u="none" strike="noStrike" dirty="0">
                          <a:effectLst/>
                        </a:rPr>
                        <a:t>1 01 02 140 01 1000 110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u="none" strike="noStrike" dirty="0">
                          <a:effectLst/>
                        </a:rPr>
                        <a:t>Налог на доходы физических лиц в отношении доходов от долевого участия в организации, полученных физическим лицом - налоговым резидентом Российской Федерации в виде дивидендов (в части суммы налога, превышающей 650 000 рублей)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196 500,00</a:t>
                      </a: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372 246,66</a:t>
                      </a:r>
                    </a:p>
                  </a:txBody>
                  <a:tcPr marL="8549" marR="8549" marT="8549" marB="0" anchor="ctr"/>
                </a:tc>
                <a:tc>
                  <a:txBody>
                    <a:bodyPr/>
                    <a:lstStyle/>
                    <a:p>
                      <a:pPr algn="ctr" fontAlgn="ctr"/>
                      <a:r>
                        <a:rPr lang="ru-RU" sz="1200" b="0" u="sng" strike="noStrike" dirty="0" smtClean="0">
                          <a:effectLst/>
                          <a:latin typeface="+mn-lt"/>
                        </a:rPr>
                        <a:t>189,44 </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extLst>
                  <a:ext uri="{0D108BD9-81ED-4DB2-BD59-A6C34878D82A}">
                    <a16:rowId xmlns:a16="http://schemas.microsoft.com/office/drawing/2014/main" val="3715330848"/>
                  </a:ext>
                </a:extLst>
              </a:tr>
            </a:tbl>
          </a:graphicData>
        </a:graphic>
      </p:graphicFrame>
    </p:spTree>
    <p:extLst>
      <p:ext uri="{BB962C8B-B14F-4D97-AF65-F5344CB8AC3E}">
        <p14:creationId xmlns:p14="http://schemas.microsoft.com/office/powerpoint/2010/main" val="3071145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28</a:t>
            </a:fld>
            <a:endParaRPr lang="en-US" dirty="0"/>
          </a:p>
        </p:txBody>
      </p:sp>
      <p:graphicFrame>
        <p:nvGraphicFramePr>
          <p:cNvPr id="3" name="Таблица 2"/>
          <p:cNvGraphicFramePr>
            <a:graphicFrameLocks noGrp="1"/>
          </p:cNvGraphicFramePr>
          <p:nvPr>
            <p:extLst>
              <p:ext uri="{D42A27DB-BD31-4B8C-83A1-F6EECF244321}">
                <p14:modId xmlns:p14="http://schemas.microsoft.com/office/powerpoint/2010/main" val="2690809593"/>
              </p:ext>
            </p:extLst>
          </p:nvPr>
        </p:nvGraphicFramePr>
        <p:xfrm>
          <a:off x="1" y="845594"/>
          <a:ext cx="12191999" cy="643466"/>
        </p:xfrm>
        <a:graphic>
          <a:graphicData uri="http://schemas.openxmlformats.org/drawingml/2006/table">
            <a:tbl>
              <a:tblPr>
                <a:tableStyleId>{8A107856-5554-42FB-B03E-39F5DBC370BA}</a:tableStyleId>
              </a:tblPr>
              <a:tblGrid>
                <a:gridCol w="2649414">
                  <a:extLst>
                    <a:ext uri="{9D8B030D-6E8A-4147-A177-3AD203B41FA5}">
                      <a16:colId xmlns:a16="http://schemas.microsoft.com/office/drawing/2014/main" val="1810345678"/>
                    </a:ext>
                  </a:extLst>
                </a:gridCol>
                <a:gridCol w="5183344">
                  <a:extLst>
                    <a:ext uri="{9D8B030D-6E8A-4147-A177-3AD203B41FA5}">
                      <a16:colId xmlns:a16="http://schemas.microsoft.com/office/drawing/2014/main" val="4155110049"/>
                    </a:ext>
                  </a:extLst>
                </a:gridCol>
                <a:gridCol w="1382359">
                  <a:extLst>
                    <a:ext uri="{9D8B030D-6E8A-4147-A177-3AD203B41FA5}">
                      <a16:colId xmlns:a16="http://schemas.microsoft.com/office/drawing/2014/main" val="4252839952"/>
                    </a:ext>
                  </a:extLst>
                </a:gridCol>
                <a:gridCol w="1568227">
                  <a:extLst>
                    <a:ext uri="{9D8B030D-6E8A-4147-A177-3AD203B41FA5}">
                      <a16:colId xmlns:a16="http://schemas.microsoft.com/office/drawing/2014/main" val="2159473592"/>
                    </a:ext>
                  </a:extLst>
                </a:gridCol>
                <a:gridCol w="1408655">
                  <a:extLst>
                    <a:ext uri="{9D8B030D-6E8A-4147-A177-3AD203B41FA5}">
                      <a16:colId xmlns:a16="http://schemas.microsoft.com/office/drawing/2014/main" val="3672844154"/>
                    </a:ext>
                  </a:extLst>
                </a:gridCol>
              </a:tblGrid>
              <a:tr h="416015">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371853406"/>
                  </a:ext>
                </a:extLst>
              </a:tr>
              <a:tr h="227451">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01582541"/>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605525174"/>
              </p:ext>
            </p:extLst>
          </p:nvPr>
        </p:nvGraphicFramePr>
        <p:xfrm>
          <a:off x="0" y="1489060"/>
          <a:ext cx="12191998" cy="6251254"/>
        </p:xfrm>
        <a:graphic>
          <a:graphicData uri="http://schemas.openxmlformats.org/drawingml/2006/table">
            <a:tbl>
              <a:tblPr>
                <a:tableStyleId>{8A107856-5554-42FB-B03E-39F5DBC370BA}</a:tableStyleId>
              </a:tblPr>
              <a:tblGrid>
                <a:gridCol w="2665947">
                  <a:extLst>
                    <a:ext uri="{9D8B030D-6E8A-4147-A177-3AD203B41FA5}">
                      <a16:colId xmlns:a16="http://schemas.microsoft.com/office/drawing/2014/main" val="862258389"/>
                    </a:ext>
                  </a:extLst>
                </a:gridCol>
                <a:gridCol w="5158999">
                  <a:extLst>
                    <a:ext uri="{9D8B030D-6E8A-4147-A177-3AD203B41FA5}">
                      <a16:colId xmlns:a16="http://schemas.microsoft.com/office/drawing/2014/main" val="1483654309"/>
                    </a:ext>
                  </a:extLst>
                </a:gridCol>
                <a:gridCol w="1401115">
                  <a:extLst>
                    <a:ext uri="{9D8B030D-6E8A-4147-A177-3AD203B41FA5}">
                      <a16:colId xmlns:a16="http://schemas.microsoft.com/office/drawing/2014/main" val="673909457"/>
                    </a:ext>
                  </a:extLst>
                </a:gridCol>
                <a:gridCol w="1570892">
                  <a:extLst>
                    <a:ext uri="{9D8B030D-6E8A-4147-A177-3AD203B41FA5}">
                      <a16:colId xmlns:a16="http://schemas.microsoft.com/office/drawing/2014/main" val="97814510"/>
                    </a:ext>
                  </a:extLst>
                </a:gridCol>
                <a:gridCol w="1395045">
                  <a:extLst>
                    <a:ext uri="{9D8B030D-6E8A-4147-A177-3AD203B41FA5}">
                      <a16:colId xmlns:a16="http://schemas.microsoft.com/office/drawing/2014/main" val="965377874"/>
                    </a:ext>
                  </a:extLst>
                </a:gridCol>
              </a:tblGrid>
              <a:tr h="1076152">
                <a:tc>
                  <a:txBody>
                    <a:bodyPr/>
                    <a:lstStyle/>
                    <a:p>
                      <a:pPr algn="ctr" fontAlgn="ctr"/>
                      <a:r>
                        <a:rPr lang="ru-RU" sz="1100" u="none" strike="noStrike" dirty="0">
                          <a:effectLst/>
                        </a:rPr>
                        <a:t>1 01 02 </a:t>
                      </a:r>
                      <a:r>
                        <a:rPr lang="ru-RU" sz="1100" u="none" strike="noStrike" dirty="0" smtClean="0">
                          <a:effectLst/>
                        </a:rPr>
                        <a:t>150 </a:t>
                      </a:r>
                      <a:r>
                        <a:rPr lang="ru-RU" sz="1100" u="none" strike="noStrike" dirty="0">
                          <a:effectLst/>
                        </a:rPr>
                        <a:t>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в части суммы налога, превышающей 702 тысячи рублей, относящейся к части налоговой базы, превышающей 5 миллионов рублей и составляющей не более 20 миллионов рублей (за исключением налога на доходы физических лиц в отношении доходов, указанных в абзаце тридцать девятом статьи 50 Бюджетного кодекса Российской Федерации, налога на доходы физических лиц в части суммы налога, превышающей 312 тысяч рублей, относящейся к сумме налоговых баз, указанных в пункте 6 статьи 210 Налогового кодекса Российской Федерации, превышающей 2,4 миллиона рублей…</a:t>
                      </a:r>
                      <a:endParaRPr lang="ru-RU" sz="1100" b="0" i="0" u="none"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21</a:t>
                      </a:r>
                      <a:r>
                        <a:rPr lang="ru-RU" sz="1200" b="0" i="0" u="sng" strike="noStrike" baseline="0" dirty="0" smtClean="0">
                          <a:solidFill>
                            <a:srgbClr val="000000"/>
                          </a:solidFill>
                          <a:effectLst/>
                          <a:latin typeface="+mn-lt"/>
                          <a:cs typeface="Times New Roman" panose="02020603050405020304" pitchFamily="18" charset="0"/>
                        </a:rPr>
                        <a:t> 778,95</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extLst>
                  <a:ext uri="{0D108BD9-81ED-4DB2-BD59-A6C34878D82A}">
                    <a16:rowId xmlns:a16="http://schemas.microsoft.com/office/drawing/2014/main" val="1588424538"/>
                  </a:ext>
                </a:extLst>
              </a:tr>
              <a:tr h="1608318">
                <a:tc>
                  <a:txBody>
                    <a:bodyPr/>
                    <a:lstStyle/>
                    <a:p>
                      <a:pPr algn="ctr" fontAlgn="ctr"/>
                      <a:r>
                        <a:rPr lang="ru-RU" sz="1100" u="none" strike="noStrike" dirty="0">
                          <a:effectLst/>
                        </a:rPr>
                        <a:t>1 01 02 </a:t>
                      </a:r>
                      <a:r>
                        <a:rPr lang="ru-RU" sz="1100" u="none" strike="noStrike" dirty="0" smtClean="0">
                          <a:effectLst/>
                        </a:rPr>
                        <a:t>150 </a:t>
                      </a:r>
                      <a:r>
                        <a:rPr lang="ru-RU" sz="1100" u="none" strike="noStrike" dirty="0">
                          <a:effectLst/>
                        </a:rPr>
                        <a:t>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в части суммы налога, превышающей 702 тысячи рублей, относящейся к части налоговой базы, превышающей 5 миллионов рублей и составляющей не более 20 миллионов рублей (за исключением налога на доходы физических лиц в отношении доходов, указанных в абзаце тридцать девятом статьи 50 Бюджетного кодекса Российской Федерации, налога на доходы физических лиц в части суммы налога, превышающей 312 тысяч рублей, относящейся к сумме налоговых баз, указанных в пункте 6 статьи 210 Налогового кодекса Российской Федерации, превышающей 2,4 миллиона рублей </a:t>
                      </a:r>
                      <a:endParaRPr lang="ru-RU" sz="1100" b="0" i="0" u="none"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21 778,95</a:t>
                      </a: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extLst>
                  <a:ext uri="{0D108BD9-81ED-4DB2-BD59-A6C34878D82A}">
                    <a16:rowId xmlns:a16="http://schemas.microsoft.com/office/drawing/2014/main" val="1881378744"/>
                  </a:ext>
                </a:extLst>
              </a:tr>
              <a:tr h="1076152">
                <a:tc>
                  <a:txBody>
                    <a:bodyPr/>
                    <a:lstStyle/>
                    <a:p>
                      <a:pPr algn="ctr" fontAlgn="ctr"/>
                      <a:r>
                        <a:rPr lang="ru-RU" sz="1100" u="none" strike="noStrike" dirty="0">
                          <a:effectLst/>
                        </a:rPr>
                        <a:t>1 01 02 </a:t>
                      </a:r>
                      <a:r>
                        <a:rPr lang="ru-RU" sz="1100" u="none" strike="noStrike" dirty="0" smtClean="0">
                          <a:effectLst/>
                        </a:rPr>
                        <a:t>160 </a:t>
                      </a:r>
                      <a:r>
                        <a:rPr lang="ru-RU" sz="1100" u="none" strike="noStrike" dirty="0">
                          <a:effectLst/>
                        </a:rPr>
                        <a:t>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в части суммы налога, превышающей 3 402 тысячи рублей, относящейся к части налоговой базы, превышающей 20 миллионов рублей и составляющей не более 50 миллионов рублей (за исключением налога на доходы физических лиц в отношении доходов, указанных в абзаце тридцать девятом статьи 50 Бюджетного кодекса Российской Федерации, налога на доходы физических лиц в части суммы налога, превышающей 312 тысяч рублей, относящейся к сумме налоговых баз, указанных в пункте 6 статьи 210 Налогового кодекса Российской Федерации, превышающей 2,4 миллиона рублей</a:t>
                      </a:r>
                      <a:endParaRPr lang="ru-RU" sz="1100" b="0" i="0" u="none"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5 945,32</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8549" marR="8549" marT="8549" marB="0" anchor="ctr"/>
                </a:tc>
                <a:extLst>
                  <a:ext uri="{0D108BD9-81ED-4DB2-BD59-A6C34878D82A}">
                    <a16:rowId xmlns:a16="http://schemas.microsoft.com/office/drawing/2014/main" val="1152730081"/>
                  </a:ext>
                </a:extLst>
              </a:tr>
              <a:tr h="1608318">
                <a:tc>
                  <a:txBody>
                    <a:bodyPr/>
                    <a:lstStyle/>
                    <a:p>
                      <a:pPr algn="ctr" fontAlgn="ctr"/>
                      <a:r>
                        <a:rPr lang="ru-RU" sz="1100" u="none" strike="noStrike" dirty="0">
                          <a:effectLst/>
                        </a:rPr>
                        <a:t>1 01 02 </a:t>
                      </a:r>
                      <a:r>
                        <a:rPr lang="ru-RU" sz="1100" u="none" strike="noStrike" dirty="0" smtClean="0">
                          <a:effectLst/>
                        </a:rPr>
                        <a:t>160 </a:t>
                      </a:r>
                      <a:r>
                        <a:rPr lang="ru-RU" sz="1100" u="none" strike="noStrike" dirty="0">
                          <a:effectLst/>
                        </a:rPr>
                        <a:t>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549" marR="8549" marT="8549"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в части суммы налога, превышающей 3 402 тысячи рублей, относящейся к части налоговой базы, превышающей 20 миллионов рублей и составляющей не более 50 миллионов рублей (за исключением налога на доходы физических лиц в отношении доходов, указанных в абзаце тридцать девятом статьи 50 Бюджетного кодекса Российской Федерации, налога на доходы физических лиц в части суммы налога, превышающей 312 тысяч рублей, относящейся к сумме налоговых баз, указанных в пункте 6 статьи 210 Налогового кодекса Российской Федерации, превышающей 2,4 миллиона рубле</a:t>
                      </a:r>
                      <a:endParaRPr lang="ru-RU" sz="1100" b="0" i="0" u="none" strike="noStrike" dirty="0">
                        <a:solidFill>
                          <a:srgbClr val="000000"/>
                        </a:solidFill>
                        <a:effectLst/>
                        <a:latin typeface="+mn-lt"/>
                        <a:cs typeface="Times New Roman" panose="02020603050405020304" pitchFamily="18" charset="0"/>
                      </a:endParaRP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5 945,32</a:t>
                      </a:r>
                    </a:p>
                  </a:txBody>
                  <a:tcPr marL="8549" marR="8549" marT="854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8549" marR="8549" marT="8549" marB="0" anchor="ctr"/>
                </a:tc>
                <a:extLst>
                  <a:ext uri="{0D108BD9-81ED-4DB2-BD59-A6C34878D82A}">
                    <a16:rowId xmlns:a16="http://schemas.microsoft.com/office/drawing/2014/main" val="1301424367"/>
                  </a:ext>
                </a:extLst>
              </a:tr>
            </a:tbl>
          </a:graphicData>
        </a:graphic>
      </p:graphicFrame>
      <p:sp>
        <p:nvSpPr>
          <p:cNvPr id="5" name="Прямоугольник 4"/>
          <p:cNvSpPr/>
          <p:nvPr/>
        </p:nvSpPr>
        <p:spPr>
          <a:xfrm>
            <a:off x="1" y="-31569"/>
            <a:ext cx="12113622"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2025 год  в сравнении с плановыми назначениями                     </a:t>
            </a:r>
            <a:r>
              <a:rPr lang="ru-RU" sz="900" dirty="0">
                <a:latin typeface="Times New Roman" panose="02020603050405020304" pitchFamily="18" charset="0"/>
                <a:cs typeface="Times New Roman" panose="02020603050405020304" pitchFamily="18" charset="0"/>
              </a:rPr>
              <a:t>(тыс. руб.)</a:t>
            </a:r>
            <a:endParaRPr lang="ru-RU" sz="900" dirty="0"/>
          </a:p>
        </p:txBody>
      </p:sp>
    </p:spTree>
    <p:extLst>
      <p:ext uri="{BB962C8B-B14F-4D97-AF65-F5344CB8AC3E}">
        <p14:creationId xmlns:p14="http://schemas.microsoft.com/office/powerpoint/2010/main" val="1086788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29</a:t>
            </a:fld>
            <a:endParaRPr lang="en-US" dirty="0"/>
          </a:p>
        </p:txBody>
      </p:sp>
      <p:sp>
        <p:nvSpPr>
          <p:cNvPr id="4" name="Прямоугольник 3"/>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5" name="Таблица 4"/>
          <p:cNvGraphicFramePr>
            <a:graphicFrameLocks noGrp="1"/>
          </p:cNvGraphicFramePr>
          <p:nvPr>
            <p:extLst>
              <p:ext uri="{D42A27DB-BD31-4B8C-83A1-F6EECF244321}">
                <p14:modId xmlns:p14="http://schemas.microsoft.com/office/powerpoint/2010/main" val="722167168"/>
              </p:ext>
            </p:extLst>
          </p:nvPr>
        </p:nvGraphicFramePr>
        <p:xfrm>
          <a:off x="0" y="945696"/>
          <a:ext cx="12192001" cy="426851"/>
        </p:xfrm>
        <a:graphic>
          <a:graphicData uri="http://schemas.openxmlformats.org/drawingml/2006/table">
            <a:tbl>
              <a:tblPr>
                <a:tableStyleId>{8A107856-5554-42FB-B03E-39F5DBC370BA}</a:tableStyleId>
              </a:tblPr>
              <a:tblGrid>
                <a:gridCol w="2149311">
                  <a:extLst>
                    <a:ext uri="{9D8B030D-6E8A-4147-A177-3AD203B41FA5}">
                      <a16:colId xmlns:a16="http://schemas.microsoft.com/office/drawing/2014/main" val="2948674547"/>
                    </a:ext>
                  </a:extLst>
                </a:gridCol>
                <a:gridCol w="5768831">
                  <a:extLst>
                    <a:ext uri="{9D8B030D-6E8A-4147-A177-3AD203B41FA5}">
                      <a16:colId xmlns:a16="http://schemas.microsoft.com/office/drawing/2014/main" val="3451013718"/>
                    </a:ext>
                  </a:extLst>
                </a:gridCol>
                <a:gridCol w="1485502">
                  <a:extLst>
                    <a:ext uri="{9D8B030D-6E8A-4147-A177-3AD203B41FA5}">
                      <a16:colId xmlns:a16="http://schemas.microsoft.com/office/drawing/2014/main" val="3691561619"/>
                    </a:ext>
                  </a:extLst>
                </a:gridCol>
                <a:gridCol w="1650276">
                  <a:extLst>
                    <a:ext uri="{9D8B030D-6E8A-4147-A177-3AD203B41FA5}">
                      <a16:colId xmlns:a16="http://schemas.microsoft.com/office/drawing/2014/main" val="2796689201"/>
                    </a:ext>
                  </a:extLst>
                </a:gridCol>
                <a:gridCol w="1138081">
                  <a:extLst>
                    <a:ext uri="{9D8B030D-6E8A-4147-A177-3AD203B41FA5}">
                      <a16:colId xmlns:a16="http://schemas.microsoft.com/office/drawing/2014/main" val="412410398"/>
                    </a:ext>
                  </a:extLst>
                </a:gridCol>
              </a:tblGrid>
              <a:tr h="242559">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829804537"/>
                  </a:ext>
                </a:extLst>
              </a:tr>
              <a:tr h="173209">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049892001"/>
                  </a:ext>
                </a:extLst>
              </a:tr>
            </a:tbl>
          </a:graphicData>
        </a:graphic>
      </p:graphicFrame>
      <p:graphicFrame>
        <p:nvGraphicFramePr>
          <p:cNvPr id="3" name="Таблица 2">
            <a:extLst>
              <a:ext uri="{FF2B5EF4-FFF2-40B4-BE49-F238E27FC236}">
                <a16:creationId xmlns:a16="http://schemas.microsoft.com/office/drawing/2014/main" id="{B4038F02-8C26-4D07-840E-F3AF39B195FC}"/>
              </a:ext>
            </a:extLst>
          </p:cNvPr>
          <p:cNvGraphicFramePr>
            <a:graphicFrameLocks noGrp="1"/>
          </p:cNvGraphicFramePr>
          <p:nvPr>
            <p:extLst>
              <p:ext uri="{D42A27DB-BD31-4B8C-83A1-F6EECF244321}">
                <p14:modId xmlns:p14="http://schemas.microsoft.com/office/powerpoint/2010/main" val="973812971"/>
              </p:ext>
            </p:extLst>
          </p:nvPr>
        </p:nvGraphicFramePr>
        <p:xfrm>
          <a:off x="0" y="1384876"/>
          <a:ext cx="12192000" cy="6491774"/>
        </p:xfrm>
        <a:graphic>
          <a:graphicData uri="http://schemas.openxmlformats.org/drawingml/2006/table">
            <a:tbl>
              <a:tblPr>
                <a:tableStyleId>{8A107856-5554-42FB-B03E-39F5DBC370BA}</a:tableStyleId>
              </a:tblPr>
              <a:tblGrid>
                <a:gridCol w="2159815">
                  <a:extLst>
                    <a:ext uri="{9D8B030D-6E8A-4147-A177-3AD203B41FA5}">
                      <a16:colId xmlns:a16="http://schemas.microsoft.com/office/drawing/2014/main" val="2433026138"/>
                    </a:ext>
                  </a:extLst>
                </a:gridCol>
                <a:gridCol w="5753261">
                  <a:extLst>
                    <a:ext uri="{9D8B030D-6E8A-4147-A177-3AD203B41FA5}">
                      <a16:colId xmlns:a16="http://schemas.microsoft.com/office/drawing/2014/main" val="337288395"/>
                    </a:ext>
                  </a:extLst>
                </a:gridCol>
                <a:gridCol w="1501857">
                  <a:extLst>
                    <a:ext uri="{9D8B030D-6E8A-4147-A177-3AD203B41FA5}">
                      <a16:colId xmlns:a16="http://schemas.microsoft.com/office/drawing/2014/main" val="3475001502"/>
                    </a:ext>
                  </a:extLst>
                </a:gridCol>
                <a:gridCol w="1628204">
                  <a:extLst>
                    <a:ext uri="{9D8B030D-6E8A-4147-A177-3AD203B41FA5}">
                      <a16:colId xmlns:a16="http://schemas.microsoft.com/office/drawing/2014/main" val="1157746030"/>
                    </a:ext>
                  </a:extLst>
                </a:gridCol>
                <a:gridCol w="1148863">
                  <a:extLst>
                    <a:ext uri="{9D8B030D-6E8A-4147-A177-3AD203B41FA5}">
                      <a16:colId xmlns:a16="http://schemas.microsoft.com/office/drawing/2014/main" val="3019612653"/>
                    </a:ext>
                  </a:extLst>
                </a:gridCol>
              </a:tblGrid>
              <a:tr h="415452">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1 01 02 210 01 0000 110</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в части суммы налога, относящейся к налоговой базе, указанной в пункте 6.2 статьи 210 Налогового кодекса Российской Федерации, не превышающей 5 миллионов рублей</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0,00</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854,64</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0,00</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3220799033"/>
                  </a:ext>
                </a:extLst>
              </a:tr>
              <a:tr h="415452">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1 01 02 210 01 1000 110</a:t>
                      </a:r>
                    </a:p>
                  </a:txBody>
                  <a:tcPr marL="6405" marR="6405" marT="6405"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Налог на доходы физических лиц в части суммы налога, относящейся к налоговой базе, указанной в пункте 6.2 статьи 210 Налогового кодекса Российской Федерации, не превышающей 5 миллионов рублей</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0,00</a:t>
                      </a: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854,64</a:t>
                      </a: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0,00</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2386814039"/>
                  </a:ext>
                </a:extLst>
              </a:tr>
              <a:tr h="415452">
                <a:tc>
                  <a:txBody>
                    <a:bodyPr/>
                    <a:lstStyle/>
                    <a:p>
                      <a:pPr algn="ctr" fontAlgn="ctr"/>
                      <a:r>
                        <a:rPr lang="ru-RU" sz="1100" b="1" u="none" strike="noStrike" dirty="0">
                          <a:effectLst/>
                          <a:latin typeface="+mn-lt"/>
                        </a:rPr>
                        <a:t>1 03 00 000 00 0000 000</a:t>
                      </a:r>
                      <a:endParaRPr lang="ru-RU" sz="1100" b="1"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l" fontAlgn="ctr"/>
                      <a:r>
                        <a:rPr lang="ru-RU" sz="1100" b="1" u="none" strike="noStrike" dirty="0">
                          <a:effectLst/>
                          <a:latin typeface="+mn-lt"/>
                        </a:rPr>
                        <a:t>НАЛОГИ НА ТОВАРЫ (РАБОТЫ, УСЛУГИ), РЕАЛИЗУЕМЫЕ НА ТЕРРИТОРИИ РОССИЙСКОЙ ФЕДЕРАЦИИ</a:t>
                      </a:r>
                      <a:endParaRPr lang="ru-RU" sz="1100" b="1"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chemeClr val="dk1"/>
                          </a:solidFill>
                          <a:effectLst/>
                          <a:latin typeface="+mn-lt"/>
                          <a:cs typeface="+mn-cs"/>
                        </a:rPr>
                        <a:t>70</a:t>
                      </a:r>
                      <a:r>
                        <a:rPr lang="ru-RU" sz="1200" b="1" i="0" u="sng" strike="noStrike" baseline="0" dirty="0" smtClean="0">
                          <a:solidFill>
                            <a:schemeClr val="dk1"/>
                          </a:solidFill>
                          <a:effectLst/>
                          <a:latin typeface="+mn-lt"/>
                          <a:cs typeface="+mn-cs"/>
                        </a:rPr>
                        <a:t> 500,00</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effectLst/>
                          <a:latin typeface="+mn-lt"/>
                        </a:rPr>
                        <a:t>69</a:t>
                      </a:r>
                      <a:r>
                        <a:rPr lang="ru-RU" sz="1200" b="1" i="0" u="sng" strike="noStrike" baseline="0" dirty="0" smtClean="0">
                          <a:effectLst/>
                          <a:latin typeface="+mn-lt"/>
                        </a:rPr>
                        <a:t> 600,98</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chemeClr val="dk1"/>
                          </a:solidFill>
                          <a:effectLst/>
                          <a:latin typeface="+mn-lt"/>
                          <a:cs typeface="+mn-cs"/>
                        </a:rPr>
                        <a:t>98,72</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1305318423"/>
                  </a:ext>
                </a:extLst>
              </a:tr>
              <a:tr h="415452">
                <a:tc>
                  <a:txBody>
                    <a:bodyPr/>
                    <a:lstStyle/>
                    <a:p>
                      <a:pPr algn="ctr" fontAlgn="ctr"/>
                      <a:r>
                        <a:rPr lang="ru-RU" sz="1100" b="1" u="none" strike="noStrike" dirty="0">
                          <a:effectLst/>
                          <a:latin typeface="+mn-lt"/>
                        </a:rPr>
                        <a:t>1 03 02 000 01 0000 110</a:t>
                      </a:r>
                      <a:endParaRPr lang="ru-RU" sz="1100" b="1"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l" fontAlgn="ctr"/>
                      <a:r>
                        <a:rPr lang="ru-RU" sz="1100" b="1" u="none" strike="noStrike" dirty="0">
                          <a:effectLst/>
                          <a:latin typeface="+mn-lt"/>
                        </a:rPr>
                        <a:t>Акцизы по подакцизным товарам (продукции), производимым на территории Российской Федерации</a:t>
                      </a:r>
                      <a:endParaRPr lang="ru-RU" sz="1100" b="1"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70</a:t>
                      </a:r>
                      <a:r>
                        <a:rPr lang="ru-RU" sz="1200" b="1" i="0" u="sng" strike="noStrike" baseline="0" dirty="0" smtClean="0">
                          <a:solidFill>
                            <a:srgbClr val="000000"/>
                          </a:solidFill>
                          <a:effectLst/>
                          <a:latin typeface="+mn-lt"/>
                          <a:cs typeface="Times New Roman" panose="02020603050405020304" pitchFamily="18" charset="0"/>
                        </a:rPr>
                        <a:t> 500,00</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69</a:t>
                      </a:r>
                      <a:r>
                        <a:rPr lang="ru-RU" sz="1200" b="1" i="0" u="sng" strike="noStrike" baseline="0" dirty="0" smtClean="0">
                          <a:solidFill>
                            <a:srgbClr val="000000"/>
                          </a:solidFill>
                          <a:effectLst/>
                          <a:latin typeface="+mn-lt"/>
                          <a:cs typeface="Times New Roman" panose="02020603050405020304" pitchFamily="18" charset="0"/>
                        </a:rPr>
                        <a:t> 600,98</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1" i="0" u="sng" strike="noStrike" dirty="0" smtClean="0">
                          <a:effectLst/>
                          <a:latin typeface="+mn-lt"/>
                        </a:rPr>
                        <a:t>98,72 </a:t>
                      </a:r>
                      <a:endParaRPr lang="ru-RU" sz="1200" b="1"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2969085554"/>
                  </a:ext>
                </a:extLst>
              </a:tr>
              <a:tr h="821871">
                <a:tc>
                  <a:txBody>
                    <a:bodyPr/>
                    <a:lstStyle/>
                    <a:p>
                      <a:pPr algn="ctr" fontAlgn="ctr"/>
                      <a:r>
                        <a:rPr lang="ru-RU" sz="1100" b="0" u="none" strike="noStrike">
                          <a:effectLst/>
                          <a:latin typeface="+mn-lt"/>
                        </a:rPr>
                        <a:t>1 03 02 230 01 0000 110</a:t>
                      </a:r>
                      <a:endParaRPr lang="ru-RU" sz="1100" b="0" i="0" u="none" strike="noStrike">
                        <a:solidFill>
                          <a:srgbClr val="000000"/>
                        </a:solidFill>
                        <a:effectLst/>
                        <a:latin typeface="+mn-lt"/>
                        <a:cs typeface="Times New Roman" panose="02020603050405020304" pitchFamily="18" charset="0"/>
                      </a:endParaRPr>
                    </a:p>
                  </a:txBody>
                  <a:tcPr marL="6405" marR="6405" marT="6405" marB="0" anchor="ctr"/>
                </a:tc>
                <a:tc>
                  <a:txBody>
                    <a:bodyPr/>
                    <a:lstStyle/>
                    <a:p>
                      <a:pPr algn="l" fontAlgn="ctr"/>
                      <a:r>
                        <a:rPr lang="ru-RU" sz="1100" b="0" u="none" strike="noStrike" dirty="0">
                          <a:effectLst/>
                          <a:latin typeface="+mn-lt"/>
                        </a:rPr>
                        <a:t>Доходы от уплаты акцизов на дизельное топливо,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i="0" u="sng" strike="noStrike" dirty="0" smtClean="0">
                          <a:solidFill>
                            <a:schemeClr val="dk1"/>
                          </a:solidFill>
                          <a:effectLst/>
                          <a:latin typeface="+mn-lt"/>
                          <a:cs typeface="+mn-cs"/>
                        </a:rPr>
                        <a:t>36</a:t>
                      </a:r>
                      <a:r>
                        <a:rPr lang="ru-RU" sz="1200" b="0" i="0" u="sng" strike="noStrike" baseline="0" dirty="0" smtClean="0">
                          <a:solidFill>
                            <a:schemeClr val="dk1"/>
                          </a:solidFill>
                          <a:effectLst/>
                          <a:latin typeface="+mn-lt"/>
                          <a:cs typeface="+mn-cs"/>
                        </a:rPr>
                        <a:t> 873,00</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a:t>
                      </a:r>
                      <a:r>
                        <a:rPr lang="ru-RU" sz="1200" b="0" i="0" u="sng" strike="noStrike" baseline="0" dirty="0" smtClean="0">
                          <a:solidFill>
                            <a:srgbClr val="000000"/>
                          </a:solidFill>
                          <a:effectLst/>
                          <a:latin typeface="+mn-lt"/>
                          <a:cs typeface="Times New Roman" panose="02020603050405020304" pitchFamily="18" charset="0"/>
                        </a:rPr>
                        <a:t> 307,07</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u="sng" strike="noStrike" dirty="0" smtClean="0">
                          <a:effectLst/>
                          <a:latin typeface="+mn-lt"/>
                        </a:rPr>
                        <a:t>95,75 </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3997063603"/>
                  </a:ext>
                </a:extLst>
              </a:tr>
              <a:tr h="1363765">
                <a:tc>
                  <a:txBody>
                    <a:bodyPr/>
                    <a:lstStyle/>
                    <a:p>
                      <a:pPr algn="ctr" fontAlgn="ctr"/>
                      <a:r>
                        <a:rPr lang="ru-RU" sz="1100" b="0" u="none" strike="noStrike">
                          <a:effectLst/>
                          <a:latin typeface="+mn-lt"/>
                        </a:rPr>
                        <a:t>1 03 02 231 01 0000 110</a:t>
                      </a:r>
                      <a:endParaRPr lang="ru-RU" sz="1100" b="0" i="0" u="none" strike="noStrike">
                        <a:solidFill>
                          <a:srgbClr val="000000"/>
                        </a:solidFill>
                        <a:effectLst/>
                        <a:latin typeface="+mn-lt"/>
                        <a:cs typeface="Times New Roman" panose="02020603050405020304" pitchFamily="18" charset="0"/>
                      </a:endParaRPr>
                    </a:p>
                  </a:txBody>
                  <a:tcPr marL="6405" marR="6405" marT="6405" marB="0" anchor="ctr"/>
                </a:tc>
                <a:tc>
                  <a:txBody>
                    <a:bodyPr/>
                    <a:lstStyle/>
                    <a:p>
                      <a:pPr algn="l" fontAlgn="ctr"/>
                      <a:r>
                        <a:rPr lang="ru-RU" sz="1100" b="0" u="none" strike="noStrike" dirty="0">
                          <a:effectLst/>
                          <a:latin typeface="+mn-lt"/>
                        </a:rPr>
                        <a:t>Доходы от уплаты акцизов на дизельное топливо,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36 873,00</a:t>
                      </a:r>
                    </a:p>
                  </a:txBody>
                  <a:tcPr marL="6405" marR="6405" marT="640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a:t>
                      </a:r>
                      <a:r>
                        <a:rPr lang="ru-RU" sz="1200" b="0" i="0" u="sng" strike="noStrike" baseline="0" dirty="0" smtClean="0">
                          <a:solidFill>
                            <a:srgbClr val="000000"/>
                          </a:solidFill>
                          <a:effectLst/>
                          <a:latin typeface="+mn-lt"/>
                          <a:cs typeface="Times New Roman" panose="02020603050405020304" pitchFamily="18" charset="0"/>
                        </a:rPr>
                        <a:t> 307,07</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i="0" u="sng" strike="noStrike" dirty="0" smtClean="0">
                          <a:solidFill>
                            <a:schemeClr val="dk1"/>
                          </a:solidFill>
                          <a:effectLst/>
                          <a:latin typeface="+mn-lt"/>
                          <a:cs typeface="+mn-cs"/>
                        </a:rPr>
                        <a:t>95,75</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1758270234"/>
                  </a:ext>
                </a:extLst>
              </a:tr>
              <a:tr h="957345">
                <a:tc>
                  <a:txBody>
                    <a:bodyPr/>
                    <a:lstStyle/>
                    <a:p>
                      <a:pPr algn="ctr" fontAlgn="ctr"/>
                      <a:r>
                        <a:rPr lang="ru-RU" sz="1100" b="0" u="none" strike="noStrike">
                          <a:effectLst/>
                          <a:latin typeface="+mn-lt"/>
                        </a:rPr>
                        <a:t>1 03 02 240 01 0000 110</a:t>
                      </a:r>
                      <a:endParaRPr lang="ru-RU" sz="1100" b="0" i="0" u="none" strike="noStrike">
                        <a:solidFill>
                          <a:srgbClr val="000000"/>
                        </a:solidFill>
                        <a:effectLst/>
                        <a:latin typeface="+mn-lt"/>
                        <a:cs typeface="Times New Roman" panose="02020603050405020304" pitchFamily="18" charset="0"/>
                      </a:endParaRPr>
                    </a:p>
                  </a:txBody>
                  <a:tcPr marL="6405" marR="6405" marT="6405" marB="0" anchor="ctr"/>
                </a:tc>
                <a:tc>
                  <a:txBody>
                    <a:bodyPr/>
                    <a:lstStyle/>
                    <a:p>
                      <a:pPr algn="l" fontAlgn="ctr"/>
                      <a:r>
                        <a:rPr lang="ru-RU" sz="1100" b="0" u="none" strike="noStrike" dirty="0">
                          <a:effectLst/>
                          <a:latin typeface="+mn-lt"/>
                        </a:rPr>
                        <a:t>Доходы от уплаты акцизов на моторные масла для дизельных и (или) карбюраторных (инжекторных) двигателей,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i="0" u="sng" strike="noStrike" dirty="0" smtClean="0">
                          <a:solidFill>
                            <a:schemeClr val="dk1"/>
                          </a:solidFill>
                          <a:effectLst/>
                          <a:latin typeface="+mn-lt"/>
                          <a:cs typeface="+mn-cs"/>
                        </a:rPr>
                        <a:t>166,00</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i="0" u="sng" strike="noStrike" dirty="0" smtClean="0">
                          <a:solidFill>
                            <a:schemeClr val="dk1"/>
                          </a:solidFill>
                          <a:effectLst/>
                          <a:latin typeface="+mn-lt"/>
                          <a:cs typeface="+mn-cs"/>
                        </a:rPr>
                        <a:t>206,60</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u="sng" strike="noStrike" dirty="0" smtClean="0">
                          <a:effectLst/>
                          <a:latin typeface="+mn-lt"/>
                        </a:rPr>
                        <a:t>124,46 </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4017134754"/>
                  </a:ext>
                </a:extLst>
              </a:tr>
              <a:tr h="1499239">
                <a:tc>
                  <a:txBody>
                    <a:bodyPr/>
                    <a:lstStyle/>
                    <a:p>
                      <a:pPr algn="ctr" fontAlgn="ctr"/>
                      <a:r>
                        <a:rPr lang="ru-RU" sz="1100" b="0" u="none" strike="noStrike" dirty="0">
                          <a:effectLst/>
                          <a:latin typeface="+mn-lt"/>
                        </a:rPr>
                        <a:t>1 03 02 241 01 0000 110</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l" fontAlgn="ctr"/>
                      <a:r>
                        <a:rPr lang="ru-RU" sz="1100" b="0" u="none" strike="noStrike" dirty="0">
                          <a:effectLst/>
                          <a:latin typeface="+mn-lt"/>
                        </a:rPr>
                        <a:t>Доходы от уплаты акцизов на моторные масла для дизельных и (или) карбюраторных (инжекторных) двигателей,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100" b="0" i="0" u="none"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i="0" u="sng" strike="noStrike" dirty="0" smtClean="0">
                          <a:solidFill>
                            <a:schemeClr val="dk1"/>
                          </a:solidFill>
                          <a:effectLst/>
                          <a:latin typeface="+mn-lt"/>
                          <a:cs typeface="+mn-cs"/>
                        </a:rPr>
                        <a:t>166,00</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u="sng" strike="noStrike" dirty="0" smtClean="0">
                          <a:effectLst/>
                          <a:latin typeface="+mn-lt"/>
                        </a:rPr>
                        <a:t>206,60</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tc>
                  <a:txBody>
                    <a:bodyPr/>
                    <a:lstStyle/>
                    <a:p>
                      <a:pPr algn="ctr" fontAlgn="ctr"/>
                      <a:r>
                        <a:rPr lang="ru-RU" sz="1200" b="0" u="sng" strike="noStrike" dirty="0" smtClean="0">
                          <a:effectLst/>
                          <a:latin typeface="+mn-lt"/>
                        </a:rPr>
                        <a:t>124,46 </a:t>
                      </a:r>
                      <a:endParaRPr lang="ru-RU" sz="1200" b="0" i="0" u="sng" strike="noStrike" dirty="0">
                        <a:solidFill>
                          <a:srgbClr val="000000"/>
                        </a:solidFill>
                        <a:effectLst/>
                        <a:latin typeface="+mn-lt"/>
                        <a:cs typeface="Times New Roman" panose="02020603050405020304" pitchFamily="18" charset="0"/>
                      </a:endParaRPr>
                    </a:p>
                  </a:txBody>
                  <a:tcPr marL="6405" marR="6405" marT="6405" marB="0" anchor="ctr"/>
                </a:tc>
                <a:extLst>
                  <a:ext uri="{0D108BD9-81ED-4DB2-BD59-A6C34878D82A}">
                    <a16:rowId xmlns:a16="http://schemas.microsoft.com/office/drawing/2014/main" val="1714820855"/>
                  </a:ext>
                </a:extLst>
              </a:tr>
            </a:tbl>
          </a:graphicData>
        </a:graphic>
      </p:graphicFrame>
    </p:spTree>
    <p:extLst>
      <p:ext uri="{BB962C8B-B14F-4D97-AF65-F5344CB8AC3E}">
        <p14:creationId xmlns:p14="http://schemas.microsoft.com/office/powerpoint/2010/main" val="36878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Прямоугольник 1"/>
          <p:cNvSpPr/>
          <p:nvPr/>
        </p:nvSpPr>
        <p:spPr>
          <a:xfrm>
            <a:off x="0" y="1"/>
            <a:ext cx="7415348" cy="655564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ru-RU" sz="2000" b="1" i="1" dirty="0">
              <a:ln>
                <a:solidFill>
                  <a:schemeClr val="accent6">
                    <a:lumMod val="50000"/>
                  </a:schemeClr>
                </a:solidFill>
              </a:ln>
              <a:solidFill>
                <a:schemeClr val="accent6">
                  <a:lumMod val="60000"/>
                  <a:lumOff val="40000"/>
                </a:schemeClr>
              </a:solidFill>
              <a:effectLst>
                <a:glow rad="127000">
                  <a:schemeClr val="bg1"/>
                </a:glow>
              </a:effectLst>
              <a:latin typeface="Times New Roman" panose="02020603050405020304" pitchFamily="18" charset="0"/>
              <a:cs typeface="Times New Roman" panose="02020603050405020304" pitchFamily="18" charset="0"/>
            </a:endParaRPr>
          </a:p>
          <a:p>
            <a:pPr algn="ctr"/>
            <a:r>
              <a:rPr lang="ru-RU" sz="2000" b="1" i="1" dirty="0">
                <a:ln>
                  <a:solidFill>
                    <a:schemeClr val="accent2">
                      <a:lumMod val="75000"/>
                    </a:schemeClr>
                  </a:solidFill>
                </a:ln>
                <a:solidFill>
                  <a:schemeClr val="accent1">
                    <a:lumMod val="75000"/>
                  </a:schemeClr>
                </a:solidFill>
                <a:effectLst>
                  <a:glow rad="127000">
                    <a:schemeClr val="bg1"/>
                  </a:glow>
                </a:effectLst>
                <a:latin typeface="Times New Roman" panose="02020603050405020304" pitchFamily="18" charset="0"/>
                <a:cs typeface="Times New Roman" panose="02020603050405020304" pitchFamily="18" charset="0"/>
              </a:rPr>
              <a:t>УВАЖАЕМЫЕ  ЖИТЕЛИ </a:t>
            </a:r>
          </a:p>
          <a:p>
            <a:pPr algn="ctr"/>
            <a:r>
              <a:rPr lang="ru-RU" sz="2000" b="1" i="1" dirty="0">
                <a:ln>
                  <a:solidFill>
                    <a:schemeClr val="accent2">
                      <a:lumMod val="75000"/>
                    </a:schemeClr>
                  </a:solidFill>
                </a:ln>
                <a:solidFill>
                  <a:schemeClr val="accent1">
                    <a:lumMod val="75000"/>
                  </a:schemeClr>
                </a:solidFill>
                <a:effectLst>
                  <a:glow rad="127000">
                    <a:schemeClr val="bg1"/>
                  </a:glow>
                </a:effectLst>
                <a:latin typeface="Times New Roman" panose="02020603050405020304" pitchFamily="18" charset="0"/>
                <a:cs typeface="Times New Roman" panose="02020603050405020304" pitchFamily="18" charset="0"/>
              </a:rPr>
              <a:t>ТАЛДОМСКОГО  ГОРОДСКОГО  ОКРУГА!</a:t>
            </a:r>
            <a:endParaRPr lang="ru-RU" sz="2000" dirty="0">
              <a:ln>
                <a:solidFill>
                  <a:schemeClr val="accent2">
                    <a:lumMod val="75000"/>
                  </a:schemeClr>
                </a:solidFill>
              </a:ln>
              <a:solidFill>
                <a:schemeClr val="accent1">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just"/>
            <a:r>
              <a:rPr lang="ru-RU" sz="2400" b="1" i="1" dirty="0">
                <a:effectLst>
                  <a:glow rad="127000">
                    <a:schemeClr val="bg1"/>
                  </a:glow>
                </a:effectLst>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         </a:t>
            </a:r>
            <a:r>
              <a:rPr lang="ru-RU" sz="1600" i="1" dirty="0">
                <a:latin typeface="Times New Roman" panose="02020603050405020304" pitchFamily="18" charset="0"/>
                <a:cs typeface="Times New Roman" panose="02020603050405020304" pitchFamily="18" charset="0"/>
              </a:rPr>
              <a:t>Представляем вашему вниманию </a:t>
            </a:r>
            <a:r>
              <a:rPr lang="ru-RU" sz="1600" b="1" i="1" dirty="0">
                <a:latin typeface="Times New Roman" panose="02020603050405020304" pitchFamily="18" charset="0"/>
                <a:cs typeface="Times New Roman" panose="02020603050405020304" pitchFamily="18" charset="0"/>
              </a:rPr>
              <a:t>«Бюджет для граждан</a:t>
            </a:r>
            <a:r>
              <a:rPr lang="ru-RU" sz="1600" i="1" dirty="0">
                <a:latin typeface="Times New Roman" panose="02020603050405020304" pitchFamily="18" charset="0"/>
                <a:cs typeface="Times New Roman" panose="02020603050405020304" pitchFamily="18" charset="0"/>
              </a:rPr>
              <a:t>»,</a:t>
            </a:r>
            <a:r>
              <a:rPr lang="ru-RU" sz="1600" b="1" i="1" dirty="0">
                <a:latin typeface="Times New Roman" panose="02020603050405020304" pitchFamily="18" charset="0"/>
                <a:cs typeface="Times New Roman" panose="02020603050405020304" pitchFamily="18" charset="0"/>
              </a:rPr>
              <a:t> </a:t>
            </a:r>
            <a:r>
              <a:rPr lang="ru-RU" sz="1600" i="1" dirty="0">
                <a:latin typeface="Times New Roman" panose="02020603050405020304" pitchFamily="18" charset="0"/>
                <a:cs typeface="Times New Roman" panose="02020603050405020304" pitchFamily="18" charset="0"/>
              </a:rPr>
              <a:t>в котором в доступной форме изложено, на какие цели и в каком объеме направляются бюджетные ресурсы, какие результаты достигнуты. Жители округа должны не только знать, но и иметь возможность сделать выводы об эффективности расходов и их целевом использовании.</a:t>
            </a:r>
          </a:p>
          <a:p>
            <a:pPr algn="just"/>
            <a:r>
              <a:rPr lang="ru-RU" sz="1600" i="1" dirty="0">
                <a:latin typeface="Times New Roman" panose="02020603050405020304" pitchFamily="18" charset="0"/>
                <a:cs typeface="Times New Roman" panose="02020603050405020304" pitchFamily="18" charset="0"/>
              </a:rPr>
              <a:t>       Бюджет для граждан разрабатывается для ознакомления граждан (заинтересованных пользователей) с задачами и приоритетными направлениями бюджетной политики, основными условиями формирования и исполнения бюджетов, источниками доходов бюджетов, обоснованиями бюджетных расходов, планируемыми и достигнутыми результатами использования бюджетных ассигнований, а также вовлечения граждан в обсуждение бюджетных решений. </a:t>
            </a:r>
          </a:p>
          <a:p>
            <a:pPr algn="just"/>
            <a:r>
              <a:rPr lang="ru-RU" sz="1600" i="1" dirty="0">
                <a:latin typeface="Times New Roman" panose="02020603050405020304" pitchFamily="18" charset="0"/>
                <a:cs typeface="Times New Roman" panose="02020603050405020304" pitchFamily="18" charset="0"/>
              </a:rPr>
              <a:t>       Для граждан показатели бюджета Талдомского городского округа  за </a:t>
            </a:r>
            <a:r>
              <a:rPr lang="ru-RU" sz="1600" i="1" dirty="0" smtClean="0">
                <a:latin typeface="Times New Roman" panose="02020603050405020304" pitchFamily="18" charset="0"/>
                <a:cs typeface="Times New Roman" panose="02020603050405020304" pitchFamily="18" charset="0"/>
              </a:rPr>
              <a:t>2025 </a:t>
            </a:r>
            <a:r>
              <a:rPr lang="ru-RU" sz="1600" i="1" dirty="0">
                <a:latin typeface="Times New Roman" panose="02020603050405020304" pitchFamily="18" charset="0"/>
                <a:cs typeface="Times New Roman" panose="02020603050405020304" pitchFamily="18" charset="0"/>
              </a:rPr>
              <a:t>год представлены в виде графиков, диаграмм, слайдов и числовых значений, чтобы каждый без труда мог понять каким образом  прогнозируется и исполняется бюджет по доходам и расходам.</a:t>
            </a:r>
          </a:p>
          <a:p>
            <a:pPr algn="just"/>
            <a:r>
              <a:rPr lang="ru-RU" sz="1600" i="1" dirty="0">
                <a:latin typeface="Times New Roman" panose="02020603050405020304" pitchFamily="18" charset="0"/>
                <a:cs typeface="Times New Roman" panose="02020603050405020304" pitchFamily="18" charset="0"/>
              </a:rPr>
              <a:t>       «Бюджет для граждан» направлен на получение обратной связи от граждан, которым интересны современные проблемы муниципальных финансов в Талдомском городском округе</a:t>
            </a:r>
            <a:r>
              <a:rPr lang="ru-RU" sz="1600" i="1" dirty="0" smtClean="0">
                <a:latin typeface="Times New Roman" panose="02020603050405020304" pitchFamily="18" charset="0"/>
                <a:cs typeface="Times New Roman" panose="02020603050405020304" pitchFamily="18" charset="0"/>
              </a:rPr>
              <a:t>.</a:t>
            </a:r>
          </a:p>
          <a:p>
            <a:pPr algn="just"/>
            <a:endParaRPr lang="ru-RU" sz="1600" i="1" dirty="0">
              <a:latin typeface="Times New Roman" panose="02020603050405020304" pitchFamily="18" charset="0"/>
              <a:cs typeface="Times New Roman" panose="02020603050405020304" pitchFamily="18" charset="0"/>
            </a:endParaRPr>
          </a:p>
          <a:p>
            <a:pPr algn="just"/>
            <a:endParaRPr lang="ru-RU" sz="1600" i="1" dirty="0" smtClean="0">
              <a:latin typeface="Times New Roman" panose="02020603050405020304" pitchFamily="18" charset="0"/>
              <a:cs typeface="Times New Roman" panose="02020603050405020304" pitchFamily="18" charset="0"/>
            </a:endParaRPr>
          </a:p>
          <a:p>
            <a:pPr algn="just"/>
            <a:endParaRPr lang="ru-RU" sz="1600" i="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7415348" y="1"/>
            <a:ext cx="4776652" cy="6857999"/>
          </a:xfrm>
          <a:prstGeom prst="rect">
            <a:avLst/>
          </a:prstGeom>
        </p:spPr>
      </p:pic>
    </p:spTree>
    <p:extLst>
      <p:ext uri="{BB962C8B-B14F-4D97-AF65-F5344CB8AC3E}">
        <p14:creationId xmlns:p14="http://schemas.microsoft.com/office/powerpoint/2010/main" val="3721915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30</a:t>
            </a:fld>
            <a:endParaRPr lang="en-US" dirty="0"/>
          </a:p>
        </p:txBody>
      </p:sp>
      <p:sp>
        <p:nvSpPr>
          <p:cNvPr id="3" name="Прямоугольник 2"/>
          <p:cNvSpPr/>
          <p:nvPr/>
        </p:nvSpPr>
        <p:spPr>
          <a:xfrm>
            <a:off x="0" y="-82296"/>
            <a:ext cx="12192000"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75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а также межбюджетных трансфертов, поступивших в бюджет Талдомского городского округа  </a:t>
            </a:r>
          </a:p>
          <a:p>
            <a:pPr algn="ctr"/>
            <a:r>
              <a:rPr lang="ru-RU" sz="2000" b="1" dirty="0">
                <a:ln>
                  <a:solidFill>
                    <a:schemeClr val="accent2">
                      <a:lumMod val="75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75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75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2000" b="1" dirty="0">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a:t>
            </a:r>
            <a:r>
              <a:rPr lang="ru-RU" sz="1000" dirty="0">
                <a:solidFill>
                  <a:schemeClr val="accent2">
                    <a:lumMod val="50000"/>
                  </a:schemeClr>
                </a:solidFill>
                <a:latin typeface="Times New Roman" panose="02020603050405020304" pitchFamily="18" charset="0"/>
                <a:cs typeface="Times New Roman" panose="02020603050405020304" pitchFamily="18" charset="0"/>
              </a:rPr>
              <a:t>(тыс. руб.)</a:t>
            </a:r>
            <a:endParaRPr lang="ru-RU" sz="1000" dirty="0">
              <a:solidFill>
                <a:schemeClr val="accent2">
                  <a:lumMod val="50000"/>
                </a:schemeClr>
              </a:solidFill>
            </a:endParaRPr>
          </a:p>
          <a:p>
            <a:pPr algn="ct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3213914801"/>
              </p:ext>
            </p:extLst>
          </p:nvPr>
        </p:nvGraphicFramePr>
        <p:xfrm>
          <a:off x="-1" y="1016000"/>
          <a:ext cx="12192002" cy="462623"/>
        </p:xfrm>
        <a:graphic>
          <a:graphicData uri="http://schemas.openxmlformats.org/drawingml/2006/table">
            <a:tbl>
              <a:tblPr>
                <a:tableStyleId>{8A107856-5554-42FB-B03E-39F5DBC370BA}</a:tableStyleId>
              </a:tblPr>
              <a:tblGrid>
                <a:gridCol w="1675570">
                  <a:extLst>
                    <a:ext uri="{9D8B030D-6E8A-4147-A177-3AD203B41FA5}">
                      <a16:colId xmlns:a16="http://schemas.microsoft.com/office/drawing/2014/main" val="2948674547"/>
                    </a:ext>
                  </a:extLst>
                </a:gridCol>
                <a:gridCol w="6827383">
                  <a:extLst>
                    <a:ext uri="{9D8B030D-6E8A-4147-A177-3AD203B41FA5}">
                      <a16:colId xmlns:a16="http://schemas.microsoft.com/office/drawing/2014/main" val="3451013718"/>
                    </a:ext>
                  </a:extLst>
                </a:gridCol>
                <a:gridCol w="1366763">
                  <a:extLst>
                    <a:ext uri="{9D8B030D-6E8A-4147-A177-3AD203B41FA5}">
                      <a16:colId xmlns:a16="http://schemas.microsoft.com/office/drawing/2014/main" val="3691561619"/>
                    </a:ext>
                  </a:extLst>
                </a:gridCol>
                <a:gridCol w="1088572">
                  <a:extLst>
                    <a:ext uri="{9D8B030D-6E8A-4147-A177-3AD203B41FA5}">
                      <a16:colId xmlns:a16="http://schemas.microsoft.com/office/drawing/2014/main" val="2796689201"/>
                    </a:ext>
                  </a:extLst>
                </a:gridCol>
                <a:gridCol w="1233714">
                  <a:extLst>
                    <a:ext uri="{9D8B030D-6E8A-4147-A177-3AD203B41FA5}">
                      <a16:colId xmlns:a16="http://schemas.microsoft.com/office/drawing/2014/main" val="3782717563"/>
                    </a:ext>
                  </a:extLst>
                </a:gridCol>
              </a:tblGrid>
              <a:tr h="210247">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829804537"/>
                  </a:ext>
                </a:extLst>
              </a:tr>
              <a:tr h="252376">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049892001"/>
                  </a:ext>
                </a:extLst>
              </a:tr>
            </a:tbl>
          </a:graphicData>
        </a:graphic>
      </p:graphicFrame>
      <p:graphicFrame>
        <p:nvGraphicFramePr>
          <p:cNvPr id="6" name="Таблица 5">
            <a:extLst>
              <a:ext uri="{FF2B5EF4-FFF2-40B4-BE49-F238E27FC236}">
                <a16:creationId xmlns:a16="http://schemas.microsoft.com/office/drawing/2014/main" id="{23E91E6D-899A-41EA-BEDB-4C27F08EA17C}"/>
              </a:ext>
            </a:extLst>
          </p:cNvPr>
          <p:cNvGraphicFramePr>
            <a:graphicFrameLocks noGrp="1"/>
          </p:cNvGraphicFramePr>
          <p:nvPr>
            <p:extLst>
              <p:ext uri="{D42A27DB-BD31-4B8C-83A1-F6EECF244321}">
                <p14:modId xmlns:p14="http://schemas.microsoft.com/office/powerpoint/2010/main" val="2108144018"/>
              </p:ext>
            </p:extLst>
          </p:nvPr>
        </p:nvGraphicFramePr>
        <p:xfrm>
          <a:off x="1" y="1420010"/>
          <a:ext cx="12191999" cy="5440360"/>
        </p:xfrm>
        <a:graphic>
          <a:graphicData uri="http://schemas.openxmlformats.org/drawingml/2006/table">
            <a:tbl>
              <a:tblPr>
                <a:tableStyleId>{8A107856-5554-42FB-B03E-39F5DBC370BA}</a:tableStyleId>
              </a:tblPr>
              <a:tblGrid>
                <a:gridCol w="1667699">
                  <a:extLst>
                    <a:ext uri="{9D8B030D-6E8A-4147-A177-3AD203B41FA5}">
                      <a16:colId xmlns:a16="http://schemas.microsoft.com/office/drawing/2014/main" val="3332281246"/>
                    </a:ext>
                  </a:extLst>
                </a:gridCol>
                <a:gridCol w="6843253">
                  <a:extLst>
                    <a:ext uri="{9D8B030D-6E8A-4147-A177-3AD203B41FA5}">
                      <a16:colId xmlns:a16="http://schemas.microsoft.com/office/drawing/2014/main" val="1343234523"/>
                    </a:ext>
                  </a:extLst>
                </a:gridCol>
                <a:gridCol w="1366825">
                  <a:extLst>
                    <a:ext uri="{9D8B030D-6E8A-4147-A177-3AD203B41FA5}">
                      <a16:colId xmlns:a16="http://schemas.microsoft.com/office/drawing/2014/main" val="3608280919"/>
                    </a:ext>
                  </a:extLst>
                </a:gridCol>
                <a:gridCol w="1095021">
                  <a:extLst>
                    <a:ext uri="{9D8B030D-6E8A-4147-A177-3AD203B41FA5}">
                      <a16:colId xmlns:a16="http://schemas.microsoft.com/office/drawing/2014/main" val="1616925541"/>
                    </a:ext>
                  </a:extLst>
                </a:gridCol>
                <a:gridCol w="1219201">
                  <a:extLst>
                    <a:ext uri="{9D8B030D-6E8A-4147-A177-3AD203B41FA5}">
                      <a16:colId xmlns:a16="http://schemas.microsoft.com/office/drawing/2014/main" val="2592113599"/>
                    </a:ext>
                  </a:extLst>
                </a:gridCol>
              </a:tblGrid>
              <a:tr h="851735">
                <a:tc>
                  <a:txBody>
                    <a:bodyPr/>
                    <a:lstStyle/>
                    <a:p>
                      <a:pPr algn="ctr" fontAlgn="ctr"/>
                      <a:r>
                        <a:rPr lang="ru-RU" sz="1100" u="sng" strike="noStrike" dirty="0">
                          <a:effectLst/>
                        </a:rPr>
                        <a:t>1 03 02 250 01 0000 110</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l" fontAlgn="ctr"/>
                      <a:r>
                        <a:rPr lang="ru-RU" sz="1100" u="sng" strike="noStrike" dirty="0">
                          <a:effectLst/>
                        </a:rPr>
                        <a:t>Доходы от уплаты акцизов на автомобильный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ctr" fontAlgn="ctr"/>
                      <a:r>
                        <a:rPr lang="ru-RU" sz="1200" b="0" u="sng" strike="noStrike" dirty="0" smtClean="0">
                          <a:effectLst/>
                          <a:latin typeface="+mn-lt"/>
                        </a:rPr>
                        <a:t>37</a:t>
                      </a:r>
                      <a:r>
                        <a:rPr lang="ru-RU" sz="1200" b="0" u="sng" strike="noStrike" baseline="0" dirty="0" smtClean="0">
                          <a:effectLst/>
                          <a:latin typeface="+mn-lt"/>
                        </a:rPr>
                        <a:t> 238</a:t>
                      </a:r>
                      <a:r>
                        <a:rPr lang="ru-RU" sz="1200" b="0" u="sng" strike="noStrike" dirty="0" smtClean="0">
                          <a:effectLst/>
                          <a:latin typeface="+mn-lt"/>
                        </a:rPr>
                        <a:t>,00</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u="sng" strike="noStrike" dirty="0" smtClean="0">
                          <a:effectLst/>
                          <a:latin typeface="+mn-lt"/>
                        </a:rPr>
                        <a:t>37 617,55</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u="sng" strike="noStrike" dirty="0" smtClean="0">
                          <a:effectLst/>
                          <a:latin typeface="+mn-lt"/>
                        </a:rPr>
                        <a:t>101,02 </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extLst>
                  <a:ext uri="{0D108BD9-81ED-4DB2-BD59-A6C34878D82A}">
                    <a16:rowId xmlns:a16="http://schemas.microsoft.com/office/drawing/2014/main" val="3199593912"/>
                  </a:ext>
                </a:extLst>
              </a:tr>
              <a:tr h="1413316">
                <a:tc>
                  <a:txBody>
                    <a:bodyPr/>
                    <a:lstStyle/>
                    <a:p>
                      <a:pPr algn="ctr" fontAlgn="ctr"/>
                      <a:r>
                        <a:rPr lang="ru-RU" sz="1100" u="sng" strike="noStrike" dirty="0">
                          <a:effectLst/>
                        </a:rPr>
                        <a:t>1 03 02 251 01 0000 110</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l" fontAlgn="ctr"/>
                      <a:r>
                        <a:rPr lang="ru-RU" sz="1100" u="sng" strike="noStrike" dirty="0">
                          <a:effectLst/>
                        </a:rPr>
                        <a:t>Доходы от уплаты акцизов на автомобильный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ctr" fontAlgn="ctr"/>
                      <a:r>
                        <a:rPr lang="ru-RU" sz="1200" b="0" u="sng" strike="noStrike" dirty="0" smtClean="0">
                          <a:effectLst/>
                          <a:latin typeface="+mn-lt"/>
                        </a:rPr>
                        <a:t>37 238,00</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u="sng" strike="noStrike" dirty="0" smtClean="0">
                          <a:effectLst/>
                          <a:latin typeface="+mn-lt"/>
                        </a:rPr>
                        <a:t>37 617,55</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chemeClr val="dk1"/>
                          </a:solidFill>
                          <a:effectLst/>
                          <a:latin typeface="+mn-lt"/>
                          <a:cs typeface="+mn-cs"/>
                        </a:rPr>
                        <a:t>101,02</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extLst>
                  <a:ext uri="{0D108BD9-81ED-4DB2-BD59-A6C34878D82A}">
                    <a16:rowId xmlns:a16="http://schemas.microsoft.com/office/drawing/2014/main" val="391015782"/>
                  </a:ext>
                </a:extLst>
              </a:tr>
              <a:tr h="851735">
                <a:tc>
                  <a:txBody>
                    <a:bodyPr/>
                    <a:lstStyle/>
                    <a:p>
                      <a:pPr algn="ctr" fontAlgn="ctr"/>
                      <a:r>
                        <a:rPr lang="ru-RU" sz="1100" u="sng" strike="noStrike">
                          <a:effectLst/>
                        </a:rPr>
                        <a:t>1 03 02 260 01 0000 110</a:t>
                      </a:r>
                      <a:endParaRPr lang="ru-RU" sz="1100" b="0" i="0" u="sng" strike="noStrike">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l" fontAlgn="ctr"/>
                      <a:r>
                        <a:rPr lang="ru-RU" sz="1100" u="sng" strike="noStrike" dirty="0">
                          <a:effectLst/>
                        </a:rPr>
                        <a:t>Доходы от уплаты акцизов на прямогонный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a:t>
                      </a:r>
                      <a:r>
                        <a:rPr lang="ru-RU" sz="1200" b="0" i="0" u="sng" strike="noStrike" baseline="0" dirty="0" smtClean="0">
                          <a:solidFill>
                            <a:srgbClr val="000000"/>
                          </a:solidFill>
                          <a:effectLst/>
                          <a:latin typeface="+mn-lt"/>
                          <a:cs typeface="Times New Roman" panose="02020603050405020304" pitchFamily="18" charset="0"/>
                        </a:rPr>
                        <a:t> 777,00</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-3 530,23</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93,47</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extLst>
                  <a:ext uri="{0D108BD9-81ED-4DB2-BD59-A6C34878D82A}">
                    <a16:rowId xmlns:a16="http://schemas.microsoft.com/office/drawing/2014/main" val="1755333103"/>
                  </a:ext>
                </a:extLst>
              </a:tr>
              <a:tr h="1413316">
                <a:tc>
                  <a:txBody>
                    <a:bodyPr/>
                    <a:lstStyle/>
                    <a:p>
                      <a:pPr algn="ctr" fontAlgn="ctr"/>
                      <a:r>
                        <a:rPr lang="ru-RU" sz="1100" u="sng" strike="noStrike">
                          <a:effectLst/>
                        </a:rPr>
                        <a:t>1 03 02 261 01 0000 110</a:t>
                      </a:r>
                      <a:endParaRPr lang="ru-RU" sz="1100" b="0" i="0" u="sng" strike="noStrike">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l" fontAlgn="ctr"/>
                      <a:r>
                        <a:rPr lang="ru-RU" sz="1100" u="sng" strike="noStrike" dirty="0">
                          <a:effectLst/>
                        </a:rPr>
                        <a:t>Доходы от уплаты акцизов на прямогонный бензин,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(по нормативам, установленным федеральным законом о федеральном бюджете в целях формирования дорожных фондов субъектов Российской Федерации)</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ctr" fontAlgn="ctr"/>
                      <a:r>
                        <a:rPr lang="ru-RU" sz="1200" b="0" u="sng" strike="noStrike" dirty="0">
                          <a:effectLst/>
                          <a:latin typeface="+mn-lt"/>
                        </a:rPr>
                        <a:t>-3 </a:t>
                      </a:r>
                      <a:r>
                        <a:rPr lang="ru-RU" sz="1200" b="0" u="sng" strike="noStrike" dirty="0" smtClean="0">
                          <a:effectLst/>
                          <a:latin typeface="+mn-lt"/>
                        </a:rPr>
                        <a:t>777,00</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-3 530,23</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u="sng" strike="noStrike" dirty="0" smtClean="0">
                          <a:effectLst/>
                          <a:latin typeface="+mn-lt"/>
                        </a:rPr>
                        <a:t>93,47 </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extLst>
                  <a:ext uri="{0D108BD9-81ED-4DB2-BD59-A6C34878D82A}">
                    <a16:rowId xmlns:a16="http://schemas.microsoft.com/office/drawing/2014/main" val="2146129676"/>
                  </a:ext>
                </a:extLst>
              </a:tr>
              <a:tr h="187194">
                <a:tc>
                  <a:txBody>
                    <a:bodyPr/>
                    <a:lstStyle/>
                    <a:p>
                      <a:pPr algn="ctr" fontAlgn="ctr"/>
                      <a:r>
                        <a:rPr lang="ru-RU" sz="1100" u="sng" strike="noStrike" dirty="0">
                          <a:effectLst/>
                        </a:rPr>
                        <a:t>1 05 00 000 00 0000 000</a:t>
                      </a:r>
                      <a:endParaRPr lang="ru-RU" sz="1100" b="1"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l" fontAlgn="ctr"/>
                      <a:r>
                        <a:rPr lang="ru-RU" sz="1100" b="1" u="sng" strike="noStrike" dirty="0">
                          <a:effectLst/>
                        </a:rPr>
                        <a:t>НАЛОГИ НА СОВОКУПНЫЙ ДОХОД</a:t>
                      </a:r>
                      <a:endParaRPr lang="ru-RU" sz="1100" b="1"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184</a:t>
                      </a:r>
                      <a:r>
                        <a:rPr lang="ru-RU" sz="1200" b="1" i="0" u="sng" strike="noStrike" baseline="0" dirty="0" smtClean="0">
                          <a:solidFill>
                            <a:srgbClr val="000000"/>
                          </a:solidFill>
                          <a:effectLst/>
                          <a:latin typeface="+mn-lt"/>
                          <a:cs typeface="Times New Roman" panose="02020603050405020304" pitchFamily="18" charset="0"/>
                        </a:rPr>
                        <a:t> 512,00</a:t>
                      </a:r>
                      <a:endParaRPr lang="ru-RU" sz="1200" b="1"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194</a:t>
                      </a:r>
                      <a:r>
                        <a:rPr lang="ru-RU" sz="1200" b="1" i="0" u="sng" strike="noStrike" baseline="0" dirty="0" smtClean="0">
                          <a:solidFill>
                            <a:srgbClr val="000000"/>
                          </a:solidFill>
                          <a:effectLst/>
                          <a:latin typeface="+mn-lt"/>
                          <a:cs typeface="Times New Roman" panose="02020603050405020304" pitchFamily="18" charset="0"/>
                        </a:rPr>
                        <a:t> 199,18</a:t>
                      </a:r>
                      <a:endParaRPr lang="ru-RU" sz="1200" b="1"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1" u="sng" strike="noStrike" dirty="0" smtClean="0">
                          <a:effectLst/>
                          <a:latin typeface="+mn-lt"/>
                        </a:rPr>
                        <a:t>105,25</a:t>
                      </a:r>
                      <a:endParaRPr lang="ru-RU" sz="1200" b="1" i="0" u="sng" strike="noStrike" dirty="0">
                        <a:solidFill>
                          <a:srgbClr val="000000"/>
                        </a:solidFill>
                        <a:effectLst/>
                        <a:latin typeface="+mn-lt"/>
                        <a:cs typeface="Times New Roman" panose="02020603050405020304" pitchFamily="18" charset="0"/>
                      </a:endParaRPr>
                    </a:p>
                  </a:txBody>
                  <a:tcPr marL="6681" marR="6681" marT="6681" marB="0" anchor="ctr"/>
                </a:tc>
                <a:extLst>
                  <a:ext uri="{0D108BD9-81ED-4DB2-BD59-A6C34878D82A}">
                    <a16:rowId xmlns:a16="http://schemas.microsoft.com/office/drawing/2014/main" val="2880561603"/>
                  </a:ext>
                </a:extLst>
              </a:tr>
              <a:tr h="290150">
                <a:tc>
                  <a:txBody>
                    <a:bodyPr/>
                    <a:lstStyle/>
                    <a:p>
                      <a:pPr algn="ctr" fontAlgn="ctr"/>
                      <a:r>
                        <a:rPr lang="ru-RU" sz="1100" u="sng" strike="noStrike" dirty="0">
                          <a:effectLst/>
                        </a:rPr>
                        <a:t>1 05 01 000 00 0000 110</a:t>
                      </a:r>
                      <a:endParaRPr lang="ru-RU" sz="1100" b="1"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l" fontAlgn="ctr"/>
                      <a:r>
                        <a:rPr lang="ru-RU" sz="1100" b="1" u="sng" strike="noStrike" dirty="0">
                          <a:effectLst/>
                        </a:rPr>
                        <a:t>Налог, взимаемый в связи с применением упрощенной системы налогообложения</a:t>
                      </a:r>
                      <a:endParaRPr lang="ru-RU" sz="1100" b="1"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170</a:t>
                      </a:r>
                      <a:r>
                        <a:rPr lang="ru-RU" sz="1200" b="1" i="0" u="sng" strike="noStrike" baseline="0" dirty="0" smtClean="0">
                          <a:solidFill>
                            <a:srgbClr val="000000"/>
                          </a:solidFill>
                          <a:effectLst/>
                          <a:latin typeface="+mn-lt"/>
                          <a:cs typeface="Times New Roman" panose="02020603050405020304" pitchFamily="18" charset="0"/>
                        </a:rPr>
                        <a:t> 490,00</a:t>
                      </a:r>
                      <a:endParaRPr lang="ru-RU" sz="1200" b="1"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1" i="0" u="sng" strike="noStrike" dirty="0" smtClean="0">
                          <a:solidFill>
                            <a:schemeClr val="dk1"/>
                          </a:solidFill>
                          <a:effectLst/>
                          <a:latin typeface="+mn-lt"/>
                          <a:cs typeface="+mn-cs"/>
                        </a:rPr>
                        <a:t>173</a:t>
                      </a:r>
                      <a:r>
                        <a:rPr lang="ru-RU" sz="1200" b="1" i="0" u="sng" strike="noStrike" baseline="0" dirty="0" smtClean="0">
                          <a:solidFill>
                            <a:schemeClr val="dk1"/>
                          </a:solidFill>
                          <a:effectLst/>
                          <a:latin typeface="+mn-lt"/>
                          <a:cs typeface="+mn-cs"/>
                        </a:rPr>
                        <a:t> 698,16</a:t>
                      </a:r>
                      <a:endParaRPr lang="ru-RU" sz="1200" b="1"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101,88</a:t>
                      </a:r>
                      <a:endParaRPr lang="ru-RU" sz="1200" b="1" i="0" u="sng" strike="noStrike" dirty="0">
                        <a:solidFill>
                          <a:srgbClr val="000000"/>
                        </a:solidFill>
                        <a:effectLst/>
                        <a:latin typeface="+mn-lt"/>
                        <a:cs typeface="Times New Roman" panose="02020603050405020304" pitchFamily="18" charset="0"/>
                      </a:endParaRPr>
                    </a:p>
                  </a:txBody>
                  <a:tcPr marL="6681" marR="6681" marT="6681" marB="0" anchor="ctr"/>
                </a:tc>
                <a:extLst>
                  <a:ext uri="{0D108BD9-81ED-4DB2-BD59-A6C34878D82A}">
                    <a16:rowId xmlns:a16="http://schemas.microsoft.com/office/drawing/2014/main" val="198506248"/>
                  </a:ext>
                </a:extLst>
              </a:tr>
              <a:tr h="430547">
                <a:tc>
                  <a:txBody>
                    <a:bodyPr/>
                    <a:lstStyle/>
                    <a:p>
                      <a:pPr algn="ctr" fontAlgn="ctr"/>
                      <a:r>
                        <a:rPr lang="ru-RU" sz="1100" u="sng" strike="noStrike" dirty="0">
                          <a:effectLst/>
                        </a:rPr>
                        <a:t>1 05 01 010 01 0000 110</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l" fontAlgn="ctr"/>
                      <a:r>
                        <a:rPr lang="ru-RU" sz="1100" u="sng" strike="noStrike" dirty="0">
                          <a:effectLst/>
                        </a:rPr>
                        <a:t>Налог, взимаемый с налогоплательщиков, выбравших в качестве объекта налогообложения доходы</a:t>
                      </a:r>
                      <a:endParaRPr lang="ru-RU" sz="11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148</a:t>
                      </a:r>
                      <a:r>
                        <a:rPr lang="ru-RU" sz="1200" b="0" i="0" u="sng" strike="noStrike" baseline="0" dirty="0" smtClean="0">
                          <a:solidFill>
                            <a:srgbClr val="000000"/>
                          </a:solidFill>
                          <a:effectLst/>
                          <a:latin typeface="+mn-lt"/>
                          <a:cs typeface="Times New Roman" panose="02020603050405020304" pitchFamily="18" charset="0"/>
                        </a:rPr>
                        <a:t> 690,00</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149</a:t>
                      </a:r>
                      <a:r>
                        <a:rPr lang="ru-RU" sz="1200" b="0" i="0" u="sng" strike="noStrike" baseline="0" dirty="0" smtClean="0">
                          <a:solidFill>
                            <a:srgbClr val="000000"/>
                          </a:solidFill>
                          <a:effectLst/>
                          <a:latin typeface="+mn-lt"/>
                          <a:cs typeface="Times New Roman" panose="02020603050405020304" pitchFamily="18" charset="0"/>
                        </a:rPr>
                        <a:t> 394,10</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100,47</a:t>
                      </a:r>
                      <a:endParaRPr lang="ru-RU" sz="1200" b="0" i="0" u="sng" strike="noStrike" dirty="0">
                        <a:solidFill>
                          <a:srgbClr val="000000"/>
                        </a:solidFill>
                        <a:effectLst/>
                        <a:latin typeface="+mn-lt"/>
                        <a:cs typeface="Times New Roman" panose="02020603050405020304" pitchFamily="18" charset="0"/>
                      </a:endParaRPr>
                    </a:p>
                  </a:txBody>
                  <a:tcPr marL="6681" marR="6681" marT="6681" marB="0" anchor="ctr"/>
                </a:tc>
                <a:extLst>
                  <a:ext uri="{0D108BD9-81ED-4DB2-BD59-A6C34878D82A}">
                    <a16:rowId xmlns:a16="http://schemas.microsoft.com/office/drawing/2014/main" val="2314165033"/>
                  </a:ext>
                </a:extLst>
              </a:tr>
            </a:tbl>
          </a:graphicData>
        </a:graphic>
      </p:graphicFrame>
    </p:spTree>
    <p:extLst>
      <p:ext uri="{BB962C8B-B14F-4D97-AF65-F5344CB8AC3E}">
        <p14:creationId xmlns:p14="http://schemas.microsoft.com/office/powerpoint/2010/main" val="120680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31</a:t>
            </a:fld>
            <a:endParaRPr lang="en-US" dirty="0"/>
          </a:p>
        </p:txBody>
      </p:sp>
      <p:sp>
        <p:nvSpPr>
          <p:cNvPr id="6" name="Прямоугольник 5"/>
          <p:cNvSpPr/>
          <p:nvPr/>
        </p:nvSpPr>
        <p:spPr>
          <a:xfrm rot="10800000" flipV="1">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7" name="Таблица 6"/>
          <p:cNvGraphicFramePr>
            <a:graphicFrameLocks noGrp="1"/>
          </p:cNvGraphicFramePr>
          <p:nvPr>
            <p:extLst>
              <p:ext uri="{D42A27DB-BD31-4B8C-83A1-F6EECF244321}">
                <p14:modId xmlns:p14="http://schemas.microsoft.com/office/powerpoint/2010/main" val="4001159091"/>
              </p:ext>
            </p:extLst>
          </p:nvPr>
        </p:nvGraphicFramePr>
        <p:xfrm>
          <a:off x="0" y="993422"/>
          <a:ext cx="12191999" cy="438937"/>
        </p:xfrm>
        <a:graphic>
          <a:graphicData uri="http://schemas.openxmlformats.org/drawingml/2006/table">
            <a:tbl>
              <a:tblPr>
                <a:tableStyleId>{8A107856-5554-42FB-B03E-39F5DBC370BA}</a:tableStyleId>
              </a:tblPr>
              <a:tblGrid>
                <a:gridCol w="1687398">
                  <a:extLst>
                    <a:ext uri="{9D8B030D-6E8A-4147-A177-3AD203B41FA5}">
                      <a16:colId xmlns:a16="http://schemas.microsoft.com/office/drawing/2014/main" val="2795038690"/>
                    </a:ext>
                  </a:extLst>
                </a:gridCol>
                <a:gridCol w="6740252">
                  <a:extLst>
                    <a:ext uri="{9D8B030D-6E8A-4147-A177-3AD203B41FA5}">
                      <a16:colId xmlns:a16="http://schemas.microsoft.com/office/drawing/2014/main" val="321407096"/>
                    </a:ext>
                  </a:extLst>
                </a:gridCol>
                <a:gridCol w="1303884">
                  <a:extLst>
                    <a:ext uri="{9D8B030D-6E8A-4147-A177-3AD203B41FA5}">
                      <a16:colId xmlns:a16="http://schemas.microsoft.com/office/drawing/2014/main" val="1799025181"/>
                    </a:ext>
                  </a:extLst>
                </a:gridCol>
                <a:gridCol w="1165136">
                  <a:extLst>
                    <a:ext uri="{9D8B030D-6E8A-4147-A177-3AD203B41FA5}">
                      <a16:colId xmlns:a16="http://schemas.microsoft.com/office/drawing/2014/main" val="2376810010"/>
                    </a:ext>
                  </a:extLst>
                </a:gridCol>
                <a:gridCol w="1295329">
                  <a:extLst>
                    <a:ext uri="{9D8B030D-6E8A-4147-A177-3AD203B41FA5}">
                      <a16:colId xmlns:a16="http://schemas.microsoft.com/office/drawing/2014/main" val="3069711616"/>
                    </a:ext>
                  </a:extLst>
                </a:gridCol>
              </a:tblGrid>
              <a:tr h="232253">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388471545"/>
                  </a:ext>
                </a:extLst>
              </a:tr>
              <a:tr h="206684">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245798835"/>
                  </a:ext>
                </a:extLst>
              </a:tr>
            </a:tbl>
          </a:graphicData>
        </a:graphic>
      </p:graphicFrame>
      <p:graphicFrame>
        <p:nvGraphicFramePr>
          <p:cNvPr id="3" name="Таблица 2">
            <a:extLst>
              <a:ext uri="{FF2B5EF4-FFF2-40B4-BE49-F238E27FC236}">
                <a16:creationId xmlns:a16="http://schemas.microsoft.com/office/drawing/2014/main" id="{6AE6F71C-54FF-4FC5-9AC7-9C1E92384203}"/>
              </a:ext>
            </a:extLst>
          </p:cNvPr>
          <p:cNvGraphicFramePr>
            <a:graphicFrameLocks noGrp="1"/>
          </p:cNvGraphicFramePr>
          <p:nvPr>
            <p:extLst>
              <p:ext uri="{D42A27DB-BD31-4B8C-83A1-F6EECF244321}">
                <p14:modId xmlns:p14="http://schemas.microsoft.com/office/powerpoint/2010/main" val="136197886"/>
              </p:ext>
            </p:extLst>
          </p:nvPr>
        </p:nvGraphicFramePr>
        <p:xfrm>
          <a:off x="-8709" y="1432359"/>
          <a:ext cx="12192000" cy="1736388"/>
        </p:xfrm>
        <a:graphic>
          <a:graphicData uri="http://schemas.openxmlformats.org/drawingml/2006/table">
            <a:tbl>
              <a:tblPr>
                <a:tableStyleId>{8A107856-5554-42FB-B03E-39F5DBC370BA}</a:tableStyleId>
              </a:tblPr>
              <a:tblGrid>
                <a:gridCol w="1696439">
                  <a:extLst>
                    <a:ext uri="{9D8B030D-6E8A-4147-A177-3AD203B41FA5}">
                      <a16:colId xmlns:a16="http://schemas.microsoft.com/office/drawing/2014/main" val="1226847669"/>
                    </a:ext>
                  </a:extLst>
                </a:gridCol>
                <a:gridCol w="6736360">
                  <a:extLst>
                    <a:ext uri="{9D8B030D-6E8A-4147-A177-3AD203B41FA5}">
                      <a16:colId xmlns:a16="http://schemas.microsoft.com/office/drawing/2014/main" val="4061329330"/>
                    </a:ext>
                  </a:extLst>
                </a:gridCol>
                <a:gridCol w="1298222">
                  <a:extLst>
                    <a:ext uri="{9D8B030D-6E8A-4147-A177-3AD203B41FA5}">
                      <a16:colId xmlns:a16="http://schemas.microsoft.com/office/drawing/2014/main" val="3532474823"/>
                    </a:ext>
                  </a:extLst>
                </a:gridCol>
                <a:gridCol w="1174045">
                  <a:extLst>
                    <a:ext uri="{9D8B030D-6E8A-4147-A177-3AD203B41FA5}">
                      <a16:colId xmlns:a16="http://schemas.microsoft.com/office/drawing/2014/main" val="2787879661"/>
                    </a:ext>
                  </a:extLst>
                </a:gridCol>
                <a:gridCol w="1286934">
                  <a:extLst>
                    <a:ext uri="{9D8B030D-6E8A-4147-A177-3AD203B41FA5}">
                      <a16:colId xmlns:a16="http://schemas.microsoft.com/office/drawing/2014/main" val="1336611966"/>
                    </a:ext>
                  </a:extLst>
                </a:gridCol>
              </a:tblGrid>
              <a:tr h="346500">
                <a:tc>
                  <a:txBody>
                    <a:bodyPr/>
                    <a:lstStyle/>
                    <a:p>
                      <a:pPr algn="ctr" fontAlgn="ctr"/>
                      <a:r>
                        <a:rPr lang="ru-RU" sz="1100" u="none" strike="noStrike" dirty="0">
                          <a:effectLst/>
                        </a:rPr>
                        <a:t>1 05 01 011 01 0000 110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47" marR="7747" marT="7747"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47" marR="7747" marT="7747" marB="0" anchor="ctr"/>
                </a:tc>
                <a:tc>
                  <a:txBody>
                    <a:bodyPr/>
                    <a:lstStyle/>
                    <a:p>
                      <a:pPr algn="ctr" fontAlgn="ctr"/>
                      <a:r>
                        <a:rPr lang="ru-RU" sz="1200" b="0" i="0" u="sng" strike="noStrike" dirty="0" smtClean="0">
                          <a:solidFill>
                            <a:schemeClr val="dk1"/>
                          </a:solidFill>
                          <a:effectLst/>
                          <a:latin typeface="+mn-lt"/>
                          <a:cs typeface="+mn-cs"/>
                        </a:rPr>
                        <a:t>148</a:t>
                      </a:r>
                      <a:r>
                        <a:rPr lang="ru-RU" sz="1200" b="0" i="0" u="sng" strike="noStrike" baseline="0" dirty="0" smtClean="0">
                          <a:solidFill>
                            <a:schemeClr val="dk1"/>
                          </a:solidFill>
                          <a:effectLst/>
                          <a:latin typeface="+mn-lt"/>
                          <a:cs typeface="+mn-cs"/>
                        </a:rPr>
                        <a:t> 690,00</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tc>
                  <a:txBody>
                    <a:bodyPr/>
                    <a:lstStyle/>
                    <a:p>
                      <a:pPr algn="ctr" fontAlgn="ctr"/>
                      <a:r>
                        <a:rPr lang="ru-RU" sz="1200" b="0" i="0" u="sng" strike="noStrike" dirty="0" smtClean="0">
                          <a:solidFill>
                            <a:schemeClr val="dk1"/>
                          </a:solidFill>
                          <a:effectLst/>
                          <a:latin typeface="+mn-lt"/>
                          <a:cs typeface="+mn-cs"/>
                        </a:rPr>
                        <a:t>149</a:t>
                      </a:r>
                      <a:r>
                        <a:rPr lang="ru-RU" sz="1200" b="0" i="0" u="sng" strike="noStrike" baseline="0" dirty="0" smtClean="0">
                          <a:solidFill>
                            <a:schemeClr val="dk1"/>
                          </a:solidFill>
                          <a:effectLst/>
                          <a:latin typeface="+mn-lt"/>
                          <a:cs typeface="+mn-cs"/>
                        </a:rPr>
                        <a:t> 394,10</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tc>
                  <a:txBody>
                    <a:bodyPr/>
                    <a:lstStyle/>
                    <a:p>
                      <a:pPr algn="ctr" fontAlgn="ctr"/>
                      <a:r>
                        <a:rPr lang="ru-RU" sz="1200" u="sng" strike="noStrike" dirty="0" smtClean="0">
                          <a:effectLst/>
                          <a:latin typeface="+mn-lt"/>
                        </a:rPr>
                        <a:t>100,47 </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extLst>
                  <a:ext uri="{0D108BD9-81ED-4DB2-BD59-A6C34878D82A}">
                    <a16:rowId xmlns:a16="http://schemas.microsoft.com/office/drawing/2014/main" val="3057693990"/>
                  </a:ext>
                </a:extLst>
              </a:tr>
              <a:tr h="459590">
                <a:tc>
                  <a:txBody>
                    <a:bodyPr/>
                    <a:lstStyle/>
                    <a:p>
                      <a:pPr algn="ctr" fontAlgn="ctr"/>
                      <a:r>
                        <a:rPr lang="ru-RU" sz="1100" u="none" strike="noStrike" dirty="0">
                          <a:effectLst/>
                        </a:rPr>
                        <a:t>1 05 01 011 01 1000 110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47" marR="7747" marT="7747"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47" marR="7747" marT="774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148 690,00</a:t>
                      </a:r>
                    </a:p>
                  </a:txBody>
                  <a:tcPr marL="7747" marR="7747" marT="774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149 090,48</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100,27</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extLst>
                  <a:ext uri="{0D108BD9-81ED-4DB2-BD59-A6C34878D82A}">
                    <a16:rowId xmlns:a16="http://schemas.microsoft.com/office/drawing/2014/main" val="1005377015"/>
                  </a:ext>
                </a:extLst>
              </a:tr>
              <a:tr h="879221">
                <a:tc>
                  <a:txBody>
                    <a:bodyPr/>
                    <a:lstStyle/>
                    <a:p>
                      <a:pPr algn="ctr" fontAlgn="ctr"/>
                      <a:r>
                        <a:rPr lang="ru-RU" sz="1100" u="none" strike="noStrike" dirty="0">
                          <a:effectLst/>
                        </a:rPr>
                        <a:t>1 05 01 011 01 3000 110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47" marR="7747" marT="7747"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 (суммы денежных взысканий (штрафов) по соответствующему платежу согласно законодательству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47" marR="7747" marT="774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303,62</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7747" marR="7747" marT="7747" marB="0" anchor="ctr"/>
                </a:tc>
                <a:extLst>
                  <a:ext uri="{0D108BD9-81ED-4DB2-BD59-A6C34878D82A}">
                    <a16:rowId xmlns:a16="http://schemas.microsoft.com/office/drawing/2014/main" val="1351678126"/>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875349809"/>
              </p:ext>
            </p:extLst>
          </p:nvPr>
        </p:nvGraphicFramePr>
        <p:xfrm>
          <a:off x="1" y="3168747"/>
          <a:ext cx="12191999" cy="2029182"/>
        </p:xfrm>
        <a:graphic>
          <a:graphicData uri="http://schemas.openxmlformats.org/drawingml/2006/table">
            <a:tbl>
              <a:tblPr>
                <a:tableStyleId>{8A107856-5554-42FB-B03E-39F5DBC370BA}</a:tableStyleId>
              </a:tblPr>
              <a:tblGrid>
                <a:gridCol w="1622402">
                  <a:extLst>
                    <a:ext uri="{9D8B030D-6E8A-4147-A177-3AD203B41FA5}">
                      <a16:colId xmlns:a16="http://schemas.microsoft.com/office/drawing/2014/main" val="787450764"/>
                    </a:ext>
                  </a:extLst>
                </a:gridCol>
                <a:gridCol w="6800051">
                  <a:extLst>
                    <a:ext uri="{9D8B030D-6E8A-4147-A177-3AD203B41FA5}">
                      <a16:colId xmlns:a16="http://schemas.microsoft.com/office/drawing/2014/main" val="3412029187"/>
                    </a:ext>
                  </a:extLst>
                </a:gridCol>
                <a:gridCol w="1311907">
                  <a:extLst>
                    <a:ext uri="{9D8B030D-6E8A-4147-A177-3AD203B41FA5}">
                      <a16:colId xmlns:a16="http://schemas.microsoft.com/office/drawing/2014/main" val="3948066942"/>
                    </a:ext>
                  </a:extLst>
                </a:gridCol>
                <a:gridCol w="1145733">
                  <a:extLst>
                    <a:ext uri="{9D8B030D-6E8A-4147-A177-3AD203B41FA5}">
                      <a16:colId xmlns:a16="http://schemas.microsoft.com/office/drawing/2014/main" val="4020027282"/>
                    </a:ext>
                  </a:extLst>
                </a:gridCol>
                <a:gridCol w="1311906">
                  <a:extLst>
                    <a:ext uri="{9D8B030D-6E8A-4147-A177-3AD203B41FA5}">
                      <a16:colId xmlns:a16="http://schemas.microsoft.com/office/drawing/2014/main" val="2428741398"/>
                    </a:ext>
                  </a:extLst>
                </a:gridCol>
              </a:tblGrid>
              <a:tr h="443577">
                <a:tc>
                  <a:txBody>
                    <a:bodyPr/>
                    <a:lstStyle/>
                    <a:p>
                      <a:pPr algn="ctr" fontAlgn="ctr"/>
                      <a:r>
                        <a:rPr lang="ru-RU" sz="1100" u="none" strike="noStrike" dirty="0">
                          <a:effectLst/>
                        </a:rPr>
                        <a:t>1 05 01 020 01 0000 110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 уменьшенные на величину расходов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chemeClr val="dk1"/>
                          </a:solidFill>
                          <a:effectLst/>
                          <a:latin typeface="+mn-lt"/>
                          <a:cs typeface="+mn-cs"/>
                        </a:rPr>
                        <a:t>21</a:t>
                      </a:r>
                      <a:r>
                        <a:rPr lang="ru-RU" sz="1200" b="0" i="0" u="sng" strike="noStrike" baseline="0" dirty="0" smtClean="0">
                          <a:solidFill>
                            <a:schemeClr val="dk1"/>
                          </a:solidFill>
                          <a:effectLst/>
                          <a:latin typeface="+mn-lt"/>
                          <a:cs typeface="+mn-cs"/>
                        </a:rPr>
                        <a:t> 800,00</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24 304,19</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u="sng" strike="noStrike" dirty="0" smtClean="0">
                          <a:effectLst/>
                          <a:latin typeface="+mn-lt"/>
                        </a:rPr>
                        <a:t>111,49</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1245350343"/>
                  </a:ext>
                </a:extLst>
              </a:tr>
              <a:tr h="706672">
                <a:tc>
                  <a:txBody>
                    <a:bodyPr/>
                    <a:lstStyle/>
                    <a:p>
                      <a:pPr algn="ctr" fontAlgn="ctr"/>
                      <a:r>
                        <a:rPr lang="ru-RU" sz="1100" u="none" strike="noStrike" dirty="0">
                          <a:effectLst/>
                        </a:rPr>
                        <a:t>1 05 01 021 01 0000 110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21 800,00</a:t>
                      </a: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24 304,19</a:t>
                      </a:r>
                    </a:p>
                  </a:txBody>
                  <a:tcPr marL="6906" marR="6906" marT="6906" marB="0" anchor="ctr"/>
                </a:tc>
                <a:tc>
                  <a:txBody>
                    <a:bodyPr/>
                    <a:lstStyle/>
                    <a:p>
                      <a:pPr algn="ctr" fontAlgn="ctr"/>
                      <a:r>
                        <a:rPr lang="ru-RU" sz="1200" u="sng" strike="noStrike" dirty="0" smtClean="0">
                          <a:effectLst/>
                          <a:latin typeface="+mn-lt"/>
                        </a:rPr>
                        <a:t>111,49</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862834206"/>
                  </a:ext>
                </a:extLst>
              </a:tr>
              <a:tr h="878933">
                <a:tc>
                  <a:txBody>
                    <a:bodyPr/>
                    <a:lstStyle/>
                    <a:p>
                      <a:pPr algn="ctr" fontAlgn="ctr"/>
                      <a:r>
                        <a:rPr lang="ru-RU" sz="1100" u="none" strike="noStrike" dirty="0">
                          <a:effectLst/>
                        </a:rPr>
                        <a:t>1 05 01 021 01 1000 110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21 800,00</a:t>
                      </a: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24 291,05</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u="sng" strike="noStrike" dirty="0" smtClean="0">
                          <a:effectLst/>
                          <a:latin typeface="+mn-lt"/>
                        </a:rPr>
                        <a:t>111,43</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785331856"/>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461670092"/>
              </p:ext>
            </p:extLst>
          </p:nvPr>
        </p:nvGraphicFramePr>
        <p:xfrm>
          <a:off x="-8709" y="5197928"/>
          <a:ext cx="12192000" cy="1660071"/>
        </p:xfrm>
        <a:graphic>
          <a:graphicData uri="http://schemas.openxmlformats.org/drawingml/2006/table">
            <a:tbl>
              <a:tblPr>
                <a:tableStyleId>{8A107856-5554-42FB-B03E-39F5DBC370BA}</a:tableStyleId>
              </a:tblPr>
              <a:tblGrid>
                <a:gridCol w="1628503">
                  <a:extLst>
                    <a:ext uri="{9D8B030D-6E8A-4147-A177-3AD203B41FA5}">
                      <a16:colId xmlns:a16="http://schemas.microsoft.com/office/drawing/2014/main" val="580958221"/>
                    </a:ext>
                  </a:extLst>
                </a:gridCol>
                <a:gridCol w="6805493">
                  <a:extLst>
                    <a:ext uri="{9D8B030D-6E8A-4147-A177-3AD203B41FA5}">
                      <a16:colId xmlns:a16="http://schemas.microsoft.com/office/drawing/2014/main" val="1683980388"/>
                    </a:ext>
                  </a:extLst>
                </a:gridCol>
                <a:gridCol w="1310896">
                  <a:extLst>
                    <a:ext uri="{9D8B030D-6E8A-4147-A177-3AD203B41FA5}">
                      <a16:colId xmlns:a16="http://schemas.microsoft.com/office/drawing/2014/main" val="3867410916"/>
                    </a:ext>
                  </a:extLst>
                </a:gridCol>
                <a:gridCol w="1148886">
                  <a:extLst>
                    <a:ext uri="{9D8B030D-6E8A-4147-A177-3AD203B41FA5}">
                      <a16:colId xmlns:a16="http://schemas.microsoft.com/office/drawing/2014/main" val="3600747214"/>
                    </a:ext>
                  </a:extLst>
                </a:gridCol>
                <a:gridCol w="1298222">
                  <a:extLst>
                    <a:ext uri="{9D8B030D-6E8A-4147-A177-3AD203B41FA5}">
                      <a16:colId xmlns:a16="http://schemas.microsoft.com/office/drawing/2014/main" val="2619101895"/>
                    </a:ext>
                  </a:extLst>
                </a:gridCol>
              </a:tblGrid>
              <a:tr h="1660071">
                <a:tc>
                  <a:txBody>
                    <a:bodyPr/>
                    <a:lstStyle/>
                    <a:p>
                      <a:pPr algn="ctr" fontAlgn="ctr"/>
                      <a:r>
                        <a:rPr lang="ru-RU" sz="1100" u="none" strike="noStrike" dirty="0">
                          <a:effectLst/>
                        </a:rPr>
                        <a:t>1 05 01 021 01 1000 110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21 800,00</a:t>
                      </a: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24 291,05</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u="sng" strike="noStrike" dirty="0" smtClean="0">
                          <a:effectLst/>
                          <a:latin typeface="+mn-lt"/>
                        </a:rPr>
                        <a:t>111,43</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565433568"/>
                  </a:ext>
                </a:extLst>
              </a:tr>
            </a:tbl>
          </a:graphicData>
        </a:graphic>
      </p:graphicFrame>
    </p:spTree>
    <p:extLst>
      <p:ext uri="{BB962C8B-B14F-4D97-AF65-F5344CB8AC3E}">
        <p14:creationId xmlns:p14="http://schemas.microsoft.com/office/powerpoint/2010/main" val="2708969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32</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2804474808"/>
              </p:ext>
            </p:extLst>
          </p:nvPr>
        </p:nvGraphicFramePr>
        <p:xfrm>
          <a:off x="0" y="1032130"/>
          <a:ext cx="12192000" cy="423848"/>
        </p:xfrm>
        <a:graphic>
          <a:graphicData uri="http://schemas.openxmlformats.org/drawingml/2006/table">
            <a:tbl>
              <a:tblPr>
                <a:tableStyleId>{8A107856-5554-42FB-B03E-39F5DBC370BA}</a:tableStyleId>
              </a:tblPr>
              <a:tblGrid>
                <a:gridCol w="2246489">
                  <a:extLst>
                    <a:ext uri="{9D8B030D-6E8A-4147-A177-3AD203B41FA5}">
                      <a16:colId xmlns:a16="http://schemas.microsoft.com/office/drawing/2014/main" val="3708725485"/>
                    </a:ext>
                  </a:extLst>
                </a:gridCol>
                <a:gridCol w="6186311">
                  <a:extLst>
                    <a:ext uri="{9D8B030D-6E8A-4147-A177-3AD203B41FA5}">
                      <a16:colId xmlns:a16="http://schemas.microsoft.com/office/drawing/2014/main" val="64708297"/>
                    </a:ext>
                  </a:extLst>
                </a:gridCol>
                <a:gridCol w="1348389">
                  <a:extLst>
                    <a:ext uri="{9D8B030D-6E8A-4147-A177-3AD203B41FA5}">
                      <a16:colId xmlns:a16="http://schemas.microsoft.com/office/drawing/2014/main" val="2641016551"/>
                    </a:ext>
                  </a:extLst>
                </a:gridCol>
                <a:gridCol w="1105491">
                  <a:extLst>
                    <a:ext uri="{9D8B030D-6E8A-4147-A177-3AD203B41FA5}">
                      <a16:colId xmlns:a16="http://schemas.microsoft.com/office/drawing/2014/main" val="1061133078"/>
                    </a:ext>
                  </a:extLst>
                </a:gridCol>
                <a:gridCol w="1305320">
                  <a:extLst>
                    <a:ext uri="{9D8B030D-6E8A-4147-A177-3AD203B41FA5}">
                      <a16:colId xmlns:a16="http://schemas.microsoft.com/office/drawing/2014/main" val="4141789056"/>
                    </a:ext>
                  </a:extLst>
                </a:gridCol>
              </a:tblGrid>
              <a:tr h="0">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исполнения</a:t>
                      </a:r>
                      <a:endParaRPr lang="ru-RU" sz="1200" dirty="0">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642611324"/>
                  </a:ext>
                </a:extLst>
              </a:tr>
              <a:tr h="239556">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41016758"/>
                  </a:ext>
                </a:extLst>
              </a:tr>
            </a:tbl>
          </a:graphicData>
        </a:graphic>
      </p:graphicFrame>
      <p:graphicFrame>
        <p:nvGraphicFramePr>
          <p:cNvPr id="6" name="Таблица 5">
            <a:extLst>
              <a:ext uri="{FF2B5EF4-FFF2-40B4-BE49-F238E27FC236}">
                <a16:creationId xmlns:a16="http://schemas.microsoft.com/office/drawing/2014/main" id="{36DD91C7-FE6C-474C-BD59-5CB1A5DFC374}"/>
              </a:ext>
            </a:extLst>
          </p:cNvPr>
          <p:cNvGraphicFramePr>
            <a:graphicFrameLocks noGrp="1"/>
          </p:cNvGraphicFramePr>
          <p:nvPr>
            <p:extLst>
              <p:ext uri="{D42A27DB-BD31-4B8C-83A1-F6EECF244321}">
                <p14:modId xmlns:p14="http://schemas.microsoft.com/office/powerpoint/2010/main" val="2267709618"/>
              </p:ext>
            </p:extLst>
          </p:nvPr>
        </p:nvGraphicFramePr>
        <p:xfrm>
          <a:off x="0" y="1414564"/>
          <a:ext cx="12192000" cy="3358346"/>
        </p:xfrm>
        <a:graphic>
          <a:graphicData uri="http://schemas.openxmlformats.org/drawingml/2006/table">
            <a:tbl>
              <a:tblPr>
                <a:tableStyleId>{8A107856-5554-42FB-B03E-39F5DBC370BA}</a:tableStyleId>
              </a:tblPr>
              <a:tblGrid>
                <a:gridCol w="2246489">
                  <a:extLst>
                    <a:ext uri="{9D8B030D-6E8A-4147-A177-3AD203B41FA5}">
                      <a16:colId xmlns:a16="http://schemas.microsoft.com/office/drawing/2014/main" val="2217393503"/>
                    </a:ext>
                  </a:extLst>
                </a:gridCol>
                <a:gridCol w="6187507">
                  <a:extLst>
                    <a:ext uri="{9D8B030D-6E8A-4147-A177-3AD203B41FA5}">
                      <a16:colId xmlns:a16="http://schemas.microsoft.com/office/drawing/2014/main" val="3645269339"/>
                    </a:ext>
                  </a:extLst>
                </a:gridCol>
                <a:gridCol w="1350498">
                  <a:extLst>
                    <a:ext uri="{9D8B030D-6E8A-4147-A177-3AD203B41FA5}">
                      <a16:colId xmlns:a16="http://schemas.microsoft.com/office/drawing/2014/main" val="1580657261"/>
                    </a:ext>
                  </a:extLst>
                </a:gridCol>
                <a:gridCol w="1109284">
                  <a:extLst>
                    <a:ext uri="{9D8B030D-6E8A-4147-A177-3AD203B41FA5}">
                      <a16:colId xmlns:a16="http://schemas.microsoft.com/office/drawing/2014/main" val="3055478564"/>
                    </a:ext>
                  </a:extLst>
                </a:gridCol>
                <a:gridCol w="1298222">
                  <a:extLst>
                    <a:ext uri="{9D8B030D-6E8A-4147-A177-3AD203B41FA5}">
                      <a16:colId xmlns:a16="http://schemas.microsoft.com/office/drawing/2014/main" val="706254221"/>
                    </a:ext>
                  </a:extLst>
                </a:gridCol>
              </a:tblGrid>
              <a:tr h="516403">
                <a:tc>
                  <a:txBody>
                    <a:bodyPr/>
                    <a:lstStyle/>
                    <a:p>
                      <a:pPr algn="ctr" fontAlgn="ctr"/>
                      <a:r>
                        <a:rPr lang="ru-RU" sz="1100" u="none" strike="noStrike" dirty="0">
                          <a:effectLst/>
                        </a:rPr>
                        <a:t>1 05 01 021 01 3000 110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u="none" strike="noStrike" dirty="0">
                          <a:effectLst/>
                        </a:rPr>
                        <a:t>Налог, взимаемый с налогоплательщиков, выбравших в качестве объекта налогообложения доходы, уменьшенные на величину расходов (в том числе минимальный налог, зачисляемый в бюджеты субъектов Российской Федерации) (суммы денежных взысканий (штрафов) по соответствующему платежу согласно законодательству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13,15</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2387395346"/>
                  </a:ext>
                </a:extLst>
              </a:tr>
              <a:tr h="529250">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1 05 01 050 01 0000 110</a:t>
                      </a:r>
                      <a:endParaRPr lang="ru-RU" sz="1100" b="0" i="0" u="none"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Минимальный налог, зачисляемый в бюджеты субъектов Российской Федерации (за налоговые периоды, истекшие до 1 января 2016 года)	</a:t>
                      </a: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-0,13 </a:t>
                      </a: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3499611030"/>
                  </a:ext>
                </a:extLst>
              </a:tr>
              <a:tr h="748937">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1 05 01 050 01 0000 110</a:t>
                      </a:r>
                    </a:p>
                  </a:txBody>
                  <a:tcPr marL="6906" marR="6906" marT="690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Минимальный налог, зачисляемый в бюджеты субъектов Российской Федерации (за налоговые периоды, истекшие до 1 января 2016 года)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-0,13</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1084455750"/>
                  </a:ext>
                </a:extLst>
              </a:tr>
              <a:tr h="461966">
                <a:tc>
                  <a:txBody>
                    <a:bodyPr/>
                    <a:lstStyle/>
                    <a:p>
                      <a:pPr algn="ctr" fontAlgn="ctr"/>
                      <a:r>
                        <a:rPr lang="ru-RU" sz="1100" u="none" strike="noStrike" dirty="0">
                          <a:effectLst/>
                        </a:rPr>
                        <a:t>1 05 02 000 02 0000 110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b="1" u="none" strike="noStrike" dirty="0">
                          <a:effectLst/>
                        </a:rPr>
                        <a:t>Единый налог на вмененный доход для отдельных видов деятельности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b="1" u="none" strike="noStrike" dirty="0">
                          <a:effectLst/>
                          <a:latin typeface="+mn-lt"/>
                        </a:rPr>
                        <a:t>0,00</a:t>
                      </a:r>
                      <a:endParaRPr lang="ru-RU" sz="1200" b="1" i="0" u="none"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1" i="0" u="none" strike="noStrike" dirty="0" smtClean="0">
                          <a:solidFill>
                            <a:schemeClr val="dk1"/>
                          </a:solidFill>
                          <a:effectLst/>
                          <a:latin typeface="+mn-lt"/>
                          <a:cs typeface="+mn-cs"/>
                        </a:rPr>
                        <a:t>85,05</a:t>
                      </a:r>
                      <a:endParaRPr lang="ru-RU" sz="1200" b="1" i="0" u="none"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1" u="none" strike="noStrike" dirty="0">
                          <a:effectLst/>
                          <a:latin typeface="+mn-lt"/>
                        </a:rPr>
                        <a:t>0,00 </a:t>
                      </a:r>
                      <a:endParaRPr lang="ru-RU" sz="1200" b="1" i="0" u="none"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2243201502"/>
                  </a:ext>
                </a:extLst>
              </a:tr>
              <a:tr h="313644">
                <a:tc>
                  <a:txBody>
                    <a:bodyPr/>
                    <a:lstStyle/>
                    <a:p>
                      <a:pPr algn="ctr" fontAlgn="ctr"/>
                      <a:r>
                        <a:rPr lang="ru-RU" sz="1100" u="none" strike="noStrike" dirty="0">
                          <a:effectLst/>
                        </a:rPr>
                        <a:t>1 05 02 010 02 0000 110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b="1" u="none" strike="noStrike" dirty="0">
                          <a:effectLst/>
                        </a:rPr>
                        <a:t>Единый налог на вмененный доход для отдельных видов деятельности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b="1" u="none" strike="noStrike" dirty="0">
                          <a:effectLst/>
                          <a:latin typeface="+mn-lt"/>
                        </a:rPr>
                        <a:t>0,00</a:t>
                      </a:r>
                      <a:endParaRPr lang="ru-RU" sz="1200" b="1" i="0" u="none"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85,05</a:t>
                      </a:r>
                      <a:endParaRPr lang="ru-RU" sz="1200" b="1" i="0" u="none"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1" u="none" strike="noStrike" dirty="0">
                          <a:effectLst/>
                          <a:latin typeface="+mn-lt"/>
                        </a:rPr>
                        <a:t>0,00 </a:t>
                      </a:r>
                      <a:endParaRPr lang="ru-RU" sz="1200" b="1" i="0" u="none"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1257485713"/>
                  </a:ext>
                </a:extLst>
              </a:tr>
              <a:tr h="627083">
                <a:tc>
                  <a:txBody>
                    <a:bodyPr/>
                    <a:lstStyle/>
                    <a:p>
                      <a:pPr algn="ctr" fontAlgn="ctr"/>
                      <a:r>
                        <a:rPr lang="ru-RU" sz="1100" u="none" strike="noStrike">
                          <a:effectLst/>
                        </a:rPr>
                        <a:t>1 05 02 010 02 1000 110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l" fontAlgn="ctr"/>
                      <a:r>
                        <a:rPr lang="ru-RU" sz="1100" u="none" strike="noStrike" dirty="0">
                          <a:effectLst/>
                        </a:rPr>
                        <a:t>Единый налог на вмененный доход для отдельных видов деятельности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06" marR="6906" marT="690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85,63</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6906" marR="6906" marT="6906" marB="0" anchor="ctr"/>
                </a:tc>
                <a:extLst>
                  <a:ext uri="{0D108BD9-81ED-4DB2-BD59-A6C34878D82A}">
                    <a16:rowId xmlns:a16="http://schemas.microsoft.com/office/drawing/2014/main" val="797044894"/>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408123954"/>
              </p:ext>
            </p:extLst>
          </p:nvPr>
        </p:nvGraphicFramePr>
        <p:xfrm>
          <a:off x="0" y="4772910"/>
          <a:ext cx="12191999" cy="2085090"/>
        </p:xfrm>
        <a:graphic>
          <a:graphicData uri="http://schemas.openxmlformats.org/drawingml/2006/table">
            <a:tbl>
              <a:tblPr>
                <a:tableStyleId>{8A107856-5554-42FB-B03E-39F5DBC370BA}</a:tableStyleId>
              </a:tblPr>
              <a:tblGrid>
                <a:gridCol w="2264229">
                  <a:extLst>
                    <a:ext uri="{9D8B030D-6E8A-4147-A177-3AD203B41FA5}">
                      <a16:colId xmlns:a16="http://schemas.microsoft.com/office/drawing/2014/main" val="1161001949"/>
                    </a:ext>
                  </a:extLst>
                </a:gridCol>
                <a:gridCol w="6174377">
                  <a:extLst>
                    <a:ext uri="{9D8B030D-6E8A-4147-A177-3AD203B41FA5}">
                      <a16:colId xmlns:a16="http://schemas.microsoft.com/office/drawing/2014/main" val="2089945988"/>
                    </a:ext>
                  </a:extLst>
                </a:gridCol>
                <a:gridCol w="1349828">
                  <a:extLst>
                    <a:ext uri="{9D8B030D-6E8A-4147-A177-3AD203B41FA5}">
                      <a16:colId xmlns:a16="http://schemas.microsoft.com/office/drawing/2014/main" val="492137825"/>
                    </a:ext>
                  </a:extLst>
                </a:gridCol>
                <a:gridCol w="1097280">
                  <a:extLst>
                    <a:ext uri="{9D8B030D-6E8A-4147-A177-3AD203B41FA5}">
                      <a16:colId xmlns:a16="http://schemas.microsoft.com/office/drawing/2014/main" val="1186656902"/>
                    </a:ext>
                  </a:extLst>
                </a:gridCol>
                <a:gridCol w="1306285">
                  <a:extLst>
                    <a:ext uri="{9D8B030D-6E8A-4147-A177-3AD203B41FA5}">
                      <a16:colId xmlns:a16="http://schemas.microsoft.com/office/drawing/2014/main" val="881007271"/>
                    </a:ext>
                  </a:extLst>
                </a:gridCol>
              </a:tblGrid>
              <a:tr h="824136">
                <a:tc>
                  <a:txBody>
                    <a:bodyPr/>
                    <a:lstStyle/>
                    <a:p>
                      <a:pPr algn="ctr" fontAlgn="ctr"/>
                      <a:r>
                        <a:rPr lang="ru-RU" sz="1100" u="none" strike="noStrike" dirty="0">
                          <a:effectLst/>
                        </a:rPr>
                        <a:t>1 05 02 010 02 3000 110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l" fontAlgn="ctr"/>
                      <a:r>
                        <a:rPr lang="ru-RU" sz="1100" u="none" strike="noStrike" dirty="0">
                          <a:effectLst/>
                        </a:rPr>
                        <a:t>Единый налог на вмененный доход для отдельных видов деятельности (суммы денежных взысканий (штрафов) по соответствующему платежу согласно законодательству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7083" marR="7083" marT="7083" marB="0" anchor="ctr"/>
                </a:tc>
                <a:tc>
                  <a:txBody>
                    <a:bodyPr/>
                    <a:lstStyle/>
                    <a:p>
                      <a:pPr algn="ctr" fontAlgn="ctr"/>
                      <a:r>
                        <a:rPr lang="ru-RU" sz="1200" b="0" i="0" u="sng" strike="noStrike" dirty="0" smtClean="0">
                          <a:solidFill>
                            <a:schemeClr val="dk1"/>
                          </a:solidFill>
                          <a:effectLst/>
                          <a:latin typeface="+mn-lt"/>
                          <a:cs typeface="+mn-cs"/>
                        </a:rPr>
                        <a:t>-0,58</a:t>
                      </a:r>
                      <a:endParaRPr lang="ru-RU" sz="1200" b="0" i="0" u="sng" strike="noStrike" dirty="0">
                        <a:solidFill>
                          <a:srgbClr val="000000"/>
                        </a:solidFill>
                        <a:effectLst/>
                        <a:latin typeface="+mn-lt"/>
                        <a:cs typeface="Times New Roman" panose="02020603050405020304" pitchFamily="18" charset="0"/>
                      </a:endParaRPr>
                    </a:p>
                  </a:txBody>
                  <a:tcPr marL="7083" marR="7083" marT="7083"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7083" marR="7083" marT="7083" marB="0" anchor="ctr"/>
                </a:tc>
                <a:extLst>
                  <a:ext uri="{0D108BD9-81ED-4DB2-BD59-A6C34878D82A}">
                    <a16:rowId xmlns:a16="http://schemas.microsoft.com/office/drawing/2014/main" val="3398996402"/>
                  </a:ext>
                </a:extLst>
              </a:tr>
              <a:tr h="563174">
                <a:tc>
                  <a:txBody>
                    <a:bodyPr/>
                    <a:lstStyle/>
                    <a:p>
                      <a:pPr algn="ctr" fontAlgn="ctr"/>
                      <a:r>
                        <a:rPr lang="ru-RU" sz="1100" u="none" strike="noStrike" dirty="0">
                          <a:effectLst/>
                        </a:rPr>
                        <a:t>1 05 04 000 02 0000 110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l" fontAlgn="ctr"/>
                      <a:r>
                        <a:rPr lang="ru-RU" sz="1100" b="1" u="none" strike="noStrike" dirty="0">
                          <a:effectLst/>
                        </a:rPr>
                        <a:t>Налог, взимаемый в связи с применением патентной системы налогообложения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13</a:t>
                      </a:r>
                      <a:r>
                        <a:rPr lang="ru-RU" sz="1200" b="1" i="0" u="sng" strike="noStrike" baseline="0" dirty="0" smtClean="0">
                          <a:solidFill>
                            <a:srgbClr val="000000"/>
                          </a:solidFill>
                          <a:effectLst/>
                          <a:latin typeface="+mn-lt"/>
                          <a:cs typeface="Times New Roman" panose="02020603050405020304" pitchFamily="18" charset="0"/>
                        </a:rPr>
                        <a:t> 711,00</a:t>
                      </a:r>
                      <a:endParaRPr lang="ru-RU" sz="1200" b="1" i="0" u="sng" strike="noStrike" dirty="0">
                        <a:solidFill>
                          <a:srgbClr val="000000"/>
                        </a:solidFill>
                        <a:effectLst/>
                        <a:latin typeface="+mn-lt"/>
                        <a:cs typeface="Times New Roman" panose="02020603050405020304" pitchFamily="18" charset="0"/>
                      </a:endParaRPr>
                    </a:p>
                  </a:txBody>
                  <a:tcPr marL="7083" marR="7083" marT="7083"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20</a:t>
                      </a:r>
                      <a:r>
                        <a:rPr lang="ru-RU" sz="1200" b="1" i="0" u="sng" strike="noStrike" baseline="0" dirty="0" smtClean="0">
                          <a:solidFill>
                            <a:srgbClr val="000000"/>
                          </a:solidFill>
                          <a:effectLst/>
                          <a:latin typeface="+mn-lt"/>
                          <a:cs typeface="Times New Roman" panose="02020603050405020304" pitchFamily="18" charset="0"/>
                        </a:rPr>
                        <a:t> 278,39</a:t>
                      </a:r>
                      <a:endParaRPr lang="ru-RU" sz="1200" b="1" i="0" u="sng" strike="noStrike" dirty="0">
                        <a:solidFill>
                          <a:srgbClr val="000000"/>
                        </a:solidFill>
                        <a:effectLst/>
                        <a:latin typeface="+mn-lt"/>
                        <a:cs typeface="Times New Roman" panose="02020603050405020304" pitchFamily="18" charset="0"/>
                      </a:endParaRPr>
                    </a:p>
                  </a:txBody>
                  <a:tcPr marL="7083" marR="7083" marT="7083" marB="0" anchor="ctr"/>
                </a:tc>
                <a:tc>
                  <a:txBody>
                    <a:bodyPr/>
                    <a:lstStyle/>
                    <a:p>
                      <a:pPr algn="ctr" fontAlgn="ctr"/>
                      <a:r>
                        <a:rPr lang="ru-RU" sz="1200" b="1" i="0" u="sng" strike="noStrike" dirty="0" smtClean="0">
                          <a:effectLst/>
                          <a:latin typeface="+mn-lt"/>
                        </a:rPr>
                        <a:t>147,90 </a:t>
                      </a:r>
                      <a:endParaRPr lang="ru-RU" sz="1200" b="1" i="0" u="sng" strike="noStrike" dirty="0">
                        <a:solidFill>
                          <a:srgbClr val="000000"/>
                        </a:solidFill>
                        <a:effectLst/>
                        <a:latin typeface="+mn-lt"/>
                        <a:cs typeface="Times New Roman" panose="02020603050405020304" pitchFamily="18" charset="0"/>
                      </a:endParaRPr>
                    </a:p>
                  </a:txBody>
                  <a:tcPr marL="7083" marR="7083" marT="7083" marB="0" anchor="ctr"/>
                </a:tc>
                <a:extLst>
                  <a:ext uri="{0D108BD9-81ED-4DB2-BD59-A6C34878D82A}">
                    <a16:rowId xmlns:a16="http://schemas.microsoft.com/office/drawing/2014/main" val="2379411674"/>
                  </a:ext>
                </a:extLst>
              </a:tr>
              <a:tr h="697780">
                <a:tc>
                  <a:txBody>
                    <a:bodyPr/>
                    <a:lstStyle/>
                    <a:p>
                      <a:pPr algn="ctr" fontAlgn="ctr"/>
                      <a:r>
                        <a:rPr lang="ru-RU" sz="1100" u="none" strike="noStrike">
                          <a:effectLst/>
                        </a:rPr>
                        <a:t>1 05 04 010 02 0000 110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l" fontAlgn="ctr"/>
                      <a:r>
                        <a:rPr lang="ru-RU" sz="1100" u="none" strike="noStrike" dirty="0">
                          <a:effectLst/>
                        </a:rPr>
                        <a:t>Налог, взимаемый в связи с применением патентной системы налогообложения, зачисляемый в бюджеты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ctr" fontAlgn="ctr"/>
                      <a:r>
                        <a:rPr lang="ru-RU" sz="1200" b="0" i="0" u="sng" strike="noStrike" dirty="0" smtClean="0">
                          <a:solidFill>
                            <a:schemeClr val="dk1"/>
                          </a:solidFill>
                          <a:effectLst/>
                          <a:latin typeface="+mn-lt"/>
                          <a:cs typeface="+mn-cs"/>
                        </a:rPr>
                        <a:t>13</a:t>
                      </a:r>
                      <a:r>
                        <a:rPr lang="ru-RU" sz="1200" b="0" i="0" u="sng" strike="noStrike" baseline="0" dirty="0" smtClean="0">
                          <a:solidFill>
                            <a:schemeClr val="dk1"/>
                          </a:solidFill>
                          <a:effectLst/>
                          <a:latin typeface="+mn-lt"/>
                          <a:cs typeface="+mn-cs"/>
                        </a:rPr>
                        <a:t> 711,00</a:t>
                      </a:r>
                      <a:endParaRPr lang="ru-RU" sz="1200" b="0" i="0" u="sng" strike="noStrike" dirty="0">
                        <a:solidFill>
                          <a:srgbClr val="000000"/>
                        </a:solidFill>
                        <a:effectLst/>
                        <a:latin typeface="+mn-lt"/>
                        <a:cs typeface="Times New Roman" panose="02020603050405020304" pitchFamily="18" charset="0"/>
                      </a:endParaRP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20 278,39</a:t>
                      </a:r>
                    </a:p>
                  </a:txBody>
                  <a:tcPr marL="7083" marR="7083" marT="7083" marB="0" anchor="ctr"/>
                </a:tc>
                <a:tc>
                  <a:txBody>
                    <a:bodyPr/>
                    <a:lstStyle/>
                    <a:p>
                      <a:pPr algn="ctr" fontAlgn="ctr"/>
                      <a:r>
                        <a:rPr lang="ru-RU" sz="1200" b="0" u="sng" strike="noStrike" dirty="0" smtClean="0">
                          <a:effectLst/>
                          <a:latin typeface="+mn-lt"/>
                        </a:rPr>
                        <a:t>147,90 </a:t>
                      </a:r>
                      <a:endParaRPr lang="ru-RU" sz="1200" b="0" i="0" u="sng" strike="noStrike" dirty="0">
                        <a:solidFill>
                          <a:srgbClr val="000000"/>
                        </a:solidFill>
                        <a:effectLst/>
                        <a:latin typeface="+mn-lt"/>
                        <a:cs typeface="Times New Roman" panose="02020603050405020304" pitchFamily="18" charset="0"/>
                      </a:endParaRPr>
                    </a:p>
                  </a:txBody>
                  <a:tcPr marL="7083" marR="7083" marT="7083" marB="0" anchor="ctr"/>
                </a:tc>
                <a:extLst>
                  <a:ext uri="{0D108BD9-81ED-4DB2-BD59-A6C34878D82A}">
                    <a16:rowId xmlns:a16="http://schemas.microsoft.com/office/drawing/2014/main" val="1898377273"/>
                  </a:ext>
                </a:extLst>
              </a:tr>
            </a:tbl>
          </a:graphicData>
        </a:graphic>
      </p:graphicFrame>
    </p:spTree>
    <p:extLst>
      <p:ext uri="{BB962C8B-B14F-4D97-AF65-F5344CB8AC3E}">
        <p14:creationId xmlns:p14="http://schemas.microsoft.com/office/powerpoint/2010/main" val="3193538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33</a:t>
            </a:fld>
            <a:endParaRPr lang="en-US" dirty="0"/>
          </a:p>
        </p:txBody>
      </p:sp>
      <p:sp>
        <p:nvSpPr>
          <p:cNvPr id="4" name="Прямоугольник 3"/>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5" name="Таблица 4"/>
          <p:cNvGraphicFramePr>
            <a:graphicFrameLocks noGrp="1"/>
          </p:cNvGraphicFramePr>
          <p:nvPr>
            <p:extLst>
              <p:ext uri="{D42A27DB-BD31-4B8C-83A1-F6EECF244321}">
                <p14:modId xmlns:p14="http://schemas.microsoft.com/office/powerpoint/2010/main" val="3805875033"/>
              </p:ext>
            </p:extLst>
          </p:nvPr>
        </p:nvGraphicFramePr>
        <p:xfrm>
          <a:off x="0" y="970844"/>
          <a:ext cx="12192000" cy="630847"/>
        </p:xfrm>
        <a:graphic>
          <a:graphicData uri="http://schemas.openxmlformats.org/drawingml/2006/table">
            <a:tbl>
              <a:tblPr>
                <a:tableStyleId>{8A107856-5554-42FB-B03E-39F5DBC370BA}</a:tableStyleId>
              </a:tblPr>
              <a:tblGrid>
                <a:gridCol w="2269067">
                  <a:extLst>
                    <a:ext uri="{9D8B030D-6E8A-4147-A177-3AD203B41FA5}">
                      <a16:colId xmlns:a16="http://schemas.microsoft.com/office/drawing/2014/main" val="1509668053"/>
                    </a:ext>
                  </a:extLst>
                </a:gridCol>
                <a:gridCol w="4707466">
                  <a:extLst>
                    <a:ext uri="{9D8B030D-6E8A-4147-A177-3AD203B41FA5}">
                      <a16:colId xmlns:a16="http://schemas.microsoft.com/office/drawing/2014/main" val="3268358705"/>
                    </a:ext>
                  </a:extLst>
                </a:gridCol>
                <a:gridCol w="1569156">
                  <a:extLst>
                    <a:ext uri="{9D8B030D-6E8A-4147-A177-3AD203B41FA5}">
                      <a16:colId xmlns:a16="http://schemas.microsoft.com/office/drawing/2014/main" val="899124758"/>
                    </a:ext>
                  </a:extLst>
                </a:gridCol>
                <a:gridCol w="1975555">
                  <a:extLst>
                    <a:ext uri="{9D8B030D-6E8A-4147-A177-3AD203B41FA5}">
                      <a16:colId xmlns:a16="http://schemas.microsoft.com/office/drawing/2014/main" val="47121432"/>
                    </a:ext>
                  </a:extLst>
                </a:gridCol>
                <a:gridCol w="1670756">
                  <a:extLst>
                    <a:ext uri="{9D8B030D-6E8A-4147-A177-3AD203B41FA5}">
                      <a16:colId xmlns:a16="http://schemas.microsoft.com/office/drawing/2014/main" val="2825278264"/>
                    </a:ext>
                  </a:extLst>
                </a:gridCol>
              </a:tblGrid>
              <a:tr h="424388">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 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906323306"/>
                  </a:ext>
                </a:extLst>
              </a:tr>
              <a:tr h="206459">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2387931237"/>
                  </a:ext>
                </a:extLst>
              </a:tr>
            </a:tbl>
          </a:graphicData>
        </a:graphic>
      </p:graphicFrame>
      <p:graphicFrame>
        <p:nvGraphicFramePr>
          <p:cNvPr id="6" name="Таблица 5">
            <a:extLst>
              <a:ext uri="{FF2B5EF4-FFF2-40B4-BE49-F238E27FC236}">
                <a16:creationId xmlns:a16="http://schemas.microsoft.com/office/drawing/2014/main" id="{5A787803-913C-4C37-B341-3E45972312F6}"/>
              </a:ext>
            </a:extLst>
          </p:cNvPr>
          <p:cNvGraphicFramePr>
            <a:graphicFrameLocks noGrp="1"/>
          </p:cNvGraphicFramePr>
          <p:nvPr>
            <p:extLst>
              <p:ext uri="{D42A27DB-BD31-4B8C-83A1-F6EECF244321}">
                <p14:modId xmlns:p14="http://schemas.microsoft.com/office/powerpoint/2010/main" val="4105605121"/>
              </p:ext>
            </p:extLst>
          </p:nvPr>
        </p:nvGraphicFramePr>
        <p:xfrm>
          <a:off x="0" y="1575931"/>
          <a:ext cx="12191999" cy="3124691"/>
        </p:xfrm>
        <a:graphic>
          <a:graphicData uri="http://schemas.openxmlformats.org/drawingml/2006/table">
            <a:tbl>
              <a:tblPr>
                <a:tableStyleId>{8A107856-5554-42FB-B03E-39F5DBC370BA}</a:tableStyleId>
              </a:tblPr>
              <a:tblGrid>
                <a:gridCol w="2220686">
                  <a:extLst>
                    <a:ext uri="{9D8B030D-6E8A-4147-A177-3AD203B41FA5}">
                      <a16:colId xmlns:a16="http://schemas.microsoft.com/office/drawing/2014/main" val="3491533830"/>
                    </a:ext>
                  </a:extLst>
                </a:gridCol>
                <a:gridCol w="4756889">
                  <a:extLst>
                    <a:ext uri="{9D8B030D-6E8A-4147-A177-3AD203B41FA5}">
                      <a16:colId xmlns:a16="http://schemas.microsoft.com/office/drawing/2014/main" val="3355332525"/>
                    </a:ext>
                  </a:extLst>
                </a:gridCol>
                <a:gridCol w="1575582">
                  <a:extLst>
                    <a:ext uri="{9D8B030D-6E8A-4147-A177-3AD203B41FA5}">
                      <a16:colId xmlns:a16="http://schemas.microsoft.com/office/drawing/2014/main" val="687816246"/>
                    </a:ext>
                  </a:extLst>
                </a:gridCol>
                <a:gridCol w="1986027">
                  <a:extLst>
                    <a:ext uri="{9D8B030D-6E8A-4147-A177-3AD203B41FA5}">
                      <a16:colId xmlns:a16="http://schemas.microsoft.com/office/drawing/2014/main" val="528104140"/>
                    </a:ext>
                  </a:extLst>
                </a:gridCol>
                <a:gridCol w="1652815">
                  <a:extLst>
                    <a:ext uri="{9D8B030D-6E8A-4147-A177-3AD203B41FA5}">
                      <a16:colId xmlns:a16="http://schemas.microsoft.com/office/drawing/2014/main" val="2609336140"/>
                    </a:ext>
                  </a:extLst>
                </a:gridCol>
              </a:tblGrid>
              <a:tr h="595416">
                <a:tc>
                  <a:txBody>
                    <a:bodyPr/>
                    <a:lstStyle/>
                    <a:p>
                      <a:pPr algn="ctr" fontAlgn="ctr"/>
                      <a:r>
                        <a:rPr lang="ru-RU" sz="1100" u="none" strike="noStrike" dirty="0">
                          <a:effectLst/>
                        </a:rPr>
                        <a:t>1 05 04 010 02 1000 110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l" fontAlgn="ctr"/>
                      <a:r>
                        <a:rPr lang="ru-RU" sz="1100" u="none" strike="noStrike" dirty="0">
                          <a:effectLst/>
                        </a:rPr>
                        <a:t>Налог, взимаемый в связи с применением патентной системы налогообложения, зачисляемый в бюджеты городских округов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13 711,00</a:t>
                      </a: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20 278,39</a:t>
                      </a:r>
                    </a:p>
                  </a:txBody>
                  <a:tcPr marL="7083" marR="7083" marT="7083" marB="0" anchor="ctr"/>
                </a:tc>
                <a:tc>
                  <a:txBody>
                    <a:bodyPr/>
                    <a:lstStyle/>
                    <a:p>
                      <a:pPr algn="ctr" fontAlgn="ctr"/>
                      <a:r>
                        <a:rPr lang="ru-RU" sz="1200" b="0" u="sng" strike="noStrike" dirty="0" smtClean="0">
                          <a:effectLst/>
                          <a:latin typeface="+mn-lt"/>
                        </a:rPr>
                        <a:t> 147,90 </a:t>
                      </a:r>
                    </a:p>
                  </a:txBody>
                  <a:tcPr marL="7083" marR="7083" marT="7083" marB="0" anchor="ctr"/>
                </a:tc>
                <a:extLst>
                  <a:ext uri="{0D108BD9-81ED-4DB2-BD59-A6C34878D82A}">
                    <a16:rowId xmlns:a16="http://schemas.microsoft.com/office/drawing/2014/main" val="2971418218"/>
                  </a:ext>
                </a:extLst>
              </a:tr>
              <a:tr h="290863">
                <a:tc>
                  <a:txBody>
                    <a:bodyPr/>
                    <a:lstStyle/>
                    <a:p>
                      <a:pPr algn="ctr" fontAlgn="ctr"/>
                      <a:r>
                        <a:rPr lang="ru-RU" sz="1100" u="none" strike="noStrike">
                          <a:effectLst/>
                        </a:rPr>
                        <a:t>1 05 07 000 01 0000 110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l" fontAlgn="ctr"/>
                      <a:r>
                        <a:rPr lang="ru-RU" sz="1100" u="none" strike="noStrike">
                          <a:effectLst/>
                        </a:rPr>
                        <a:t>Налог, взимаемый в связи с применением специального налогового режима "Автоматизированная упрощенная система </a:t>
                      </a:r>
                      <a:r>
                        <a:rPr lang="ru-RU" sz="1100" u="none" strike="noStrike" smtClean="0">
                          <a:effectLst/>
                        </a:rPr>
                        <a:t>на  логообложения</a:t>
                      </a:r>
                      <a:r>
                        <a:rPr lang="ru-RU" sz="1100" u="none" strike="noStrike" dirty="0">
                          <a:effectLst/>
                        </a:rPr>
                        <a:t>"</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311,00</a:t>
                      </a: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137,58</a:t>
                      </a: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44,24</a:t>
                      </a:r>
                      <a:endParaRPr lang="ru-RU" sz="1200" b="0" i="0" u="sng" strike="noStrike" dirty="0">
                        <a:solidFill>
                          <a:srgbClr val="000000"/>
                        </a:solidFill>
                        <a:effectLst/>
                        <a:latin typeface="+mn-lt"/>
                        <a:cs typeface="Times New Roman" panose="02020603050405020304" pitchFamily="18" charset="0"/>
                      </a:endParaRPr>
                    </a:p>
                  </a:txBody>
                  <a:tcPr marL="7083" marR="7083" marT="7083" marB="0" anchor="ctr"/>
                </a:tc>
                <a:extLst>
                  <a:ext uri="{0D108BD9-81ED-4DB2-BD59-A6C34878D82A}">
                    <a16:rowId xmlns:a16="http://schemas.microsoft.com/office/drawing/2014/main" val="57907195"/>
                  </a:ext>
                </a:extLst>
              </a:tr>
              <a:tr h="560828">
                <a:tc>
                  <a:txBody>
                    <a:bodyPr/>
                    <a:lstStyle/>
                    <a:p>
                      <a:pPr algn="ctr" fontAlgn="ctr"/>
                      <a:r>
                        <a:rPr lang="ru-RU" sz="1100" u="none" strike="noStrike" dirty="0">
                          <a:effectLst/>
                        </a:rPr>
                        <a:t>1 05 07 000 01 1000 110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l" fontAlgn="ctr"/>
                      <a:r>
                        <a:rPr lang="ru-RU" sz="1100" u="none" strike="noStrike" dirty="0">
                          <a:effectLst/>
                        </a:rPr>
                        <a:t>Налог, взимаемый в связи с применением специального налогового режима "Автоматизированная упрощенная система налогообложения"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311,00</a:t>
                      </a: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137,58</a:t>
                      </a:r>
                    </a:p>
                  </a:txBody>
                  <a:tcPr marL="7083" marR="7083" marT="7083"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44,24</a:t>
                      </a:r>
                      <a:endParaRPr lang="ru-RU" sz="1200" b="0" i="0" u="sng" strike="noStrike" dirty="0">
                        <a:solidFill>
                          <a:srgbClr val="000000"/>
                        </a:solidFill>
                        <a:effectLst/>
                        <a:latin typeface="+mn-lt"/>
                        <a:cs typeface="Times New Roman" panose="02020603050405020304" pitchFamily="18" charset="0"/>
                      </a:endParaRPr>
                    </a:p>
                  </a:txBody>
                  <a:tcPr marL="7083" marR="7083" marT="7083" marB="0" anchor="ctr"/>
                </a:tc>
                <a:extLst>
                  <a:ext uri="{0D108BD9-81ED-4DB2-BD59-A6C34878D82A}">
                    <a16:rowId xmlns:a16="http://schemas.microsoft.com/office/drawing/2014/main" val="3567961355"/>
                  </a:ext>
                </a:extLst>
              </a:tr>
              <a:tr h="311034">
                <a:tc>
                  <a:txBody>
                    <a:bodyPr/>
                    <a:lstStyle/>
                    <a:p>
                      <a:pPr algn="ctr" fontAlgn="ctr"/>
                      <a:r>
                        <a:rPr lang="ru-RU" sz="1100" u="none" strike="noStrike" dirty="0">
                          <a:effectLst/>
                        </a:rPr>
                        <a:t>1 06 00 000 00 0000 000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b="1" u="none" strike="noStrike" dirty="0">
                          <a:effectLst/>
                        </a:rPr>
                        <a:t>НАЛОГИ НА ИМУЩЕСТВО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1" u="sng" strike="noStrike" dirty="0" smtClean="0">
                          <a:effectLst/>
                          <a:latin typeface="+mn-lt"/>
                          <a:ea typeface="Cambria Math" panose="02040503050406030204" pitchFamily="18" charset="0"/>
                        </a:rPr>
                        <a:t>182 </a:t>
                      </a:r>
                      <a:r>
                        <a:rPr lang="ru-RU" sz="1200" b="1" u="sng" strike="noStrike" dirty="0">
                          <a:effectLst/>
                          <a:latin typeface="+mn-lt"/>
                          <a:ea typeface="Cambria Math" panose="02040503050406030204" pitchFamily="18" charset="0"/>
                        </a:rPr>
                        <a:t>9</a:t>
                      </a:r>
                      <a:r>
                        <a:rPr lang="ru-RU" sz="1200" b="1" u="sng" strike="noStrike" dirty="0" smtClean="0">
                          <a:effectLst/>
                          <a:latin typeface="+mn-lt"/>
                          <a:ea typeface="Cambria Math" panose="02040503050406030204" pitchFamily="18" charset="0"/>
                        </a:rPr>
                        <a:t>00,00</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1" u="sng" strike="noStrike" dirty="0" smtClean="0">
                          <a:effectLst/>
                          <a:latin typeface="+mn-lt"/>
                          <a:ea typeface="Cambria Math" panose="02040503050406030204" pitchFamily="18" charset="0"/>
                        </a:rPr>
                        <a:t>192</a:t>
                      </a:r>
                      <a:r>
                        <a:rPr lang="ru-RU" sz="1200" b="1" u="sng" strike="noStrike" baseline="0" dirty="0" smtClean="0">
                          <a:effectLst/>
                          <a:latin typeface="+mn-lt"/>
                          <a:ea typeface="Cambria Math" panose="02040503050406030204" pitchFamily="18" charset="0"/>
                        </a:rPr>
                        <a:t> 475,47</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1" i="0" u="sng" strike="noStrike" dirty="0" smtClean="0">
                          <a:solidFill>
                            <a:schemeClr val="dk1"/>
                          </a:solidFill>
                          <a:effectLst/>
                          <a:latin typeface="+mn-lt"/>
                          <a:ea typeface="Cambria Math" panose="02040503050406030204" pitchFamily="18" charset="0"/>
                          <a:cs typeface="+mn-cs"/>
                        </a:rPr>
                        <a:t>105,24</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extLst>
                  <a:ext uri="{0D108BD9-81ED-4DB2-BD59-A6C34878D82A}">
                    <a16:rowId xmlns:a16="http://schemas.microsoft.com/office/drawing/2014/main" val="376362632"/>
                  </a:ext>
                </a:extLst>
              </a:tr>
              <a:tr h="285558">
                <a:tc>
                  <a:txBody>
                    <a:bodyPr/>
                    <a:lstStyle/>
                    <a:p>
                      <a:pPr algn="ctr" fontAlgn="ctr"/>
                      <a:r>
                        <a:rPr lang="ru-RU" sz="1100" u="none" strike="noStrike" dirty="0">
                          <a:effectLst/>
                        </a:rPr>
                        <a:t>1 06 01 000 00 0000 110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b="1" u="none" strike="noStrike" dirty="0">
                          <a:effectLst/>
                        </a:rPr>
                        <a:t>Налог на имущество физических лиц</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1" i="0" u="sng" strike="noStrike" dirty="0" smtClean="0">
                          <a:solidFill>
                            <a:srgbClr val="000000"/>
                          </a:solidFill>
                          <a:effectLst/>
                          <a:latin typeface="+mn-lt"/>
                          <a:ea typeface="Cambria Math" panose="02040503050406030204" pitchFamily="18" charset="0"/>
                          <a:cs typeface="Times New Roman" panose="02020603050405020304" pitchFamily="18" charset="0"/>
                        </a:rPr>
                        <a:t>61</a:t>
                      </a:r>
                      <a:r>
                        <a:rPr lang="ru-RU" sz="1200" b="1" i="0" u="sng" strike="noStrike" baseline="0" dirty="0" smtClean="0">
                          <a:solidFill>
                            <a:srgbClr val="000000"/>
                          </a:solidFill>
                          <a:effectLst/>
                          <a:latin typeface="+mn-lt"/>
                          <a:ea typeface="Cambria Math" panose="02040503050406030204" pitchFamily="18" charset="0"/>
                          <a:cs typeface="Times New Roman" panose="02020603050405020304" pitchFamily="18" charset="0"/>
                        </a:rPr>
                        <a:t> 600,00</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1" i="0" u="sng" strike="noStrike" dirty="0" smtClean="0">
                          <a:solidFill>
                            <a:srgbClr val="000000"/>
                          </a:solidFill>
                          <a:effectLst/>
                          <a:latin typeface="+mn-lt"/>
                          <a:ea typeface="Cambria Math" panose="02040503050406030204" pitchFamily="18" charset="0"/>
                          <a:cs typeface="Times New Roman" panose="02020603050405020304" pitchFamily="18" charset="0"/>
                        </a:rPr>
                        <a:t>63</a:t>
                      </a:r>
                      <a:r>
                        <a:rPr lang="ru-RU" sz="1200" b="1" i="0" u="sng" strike="noStrike" baseline="0" dirty="0" smtClean="0">
                          <a:solidFill>
                            <a:srgbClr val="000000"/>
                          </a:solidFill>
                          <a:effectLst/>
                          <a:latin typeface="+mn-lt"/>
                          <a:ea typeface="Cambria Math" panose="02040503050406030204" pitchFamily="18" charset="0"/>
                          <a:cs typeface="Times New Roman" panose="02020603050405020304" pitchFamily="18" charset="0"/>
                        </a:rPr>
                        <a:t> 090,91</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1" u="sng" strike="noStrike" dirty="0" smtClean="0">
                          <a:effectLst/>
                          <a:latin typeface="+mn-lt"/>
                          <a:ea typeface="Cambria Math" panose="02040503050406030204" pitchFamily="18" charset="0"/>
                        </a:rPr>
                        <a:t>102,42 </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extLst>
                  <a:ext uri="{0D108BD9-81ED-4DB2-BD59-A6C34878D82A}">
                    <a16:rowId xmlns:a16="http://schemas.microsoft.com/office/drawing/2014/main" val="3994901052"/>
                  </a:ext>
                </a:extLst>
              </a:tr>
              <a:tr h="830450">
                <a:tc>
                  <a:txBody>
                    <a:bodyPr/>
                    <a:lstStyle/>
                    <a:p>
                      <a:pPr algn="ctr" fontAlgn="ctr"/>
                      <a:r>
                        <a:rPr lang="ru-RU" sz="1100" u="none" strike="noStrike" dirty="0">
                          <a:effectLst/>
                        </a:rPr>
                        <a:t>1 06 01 020 04 0000 110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Налог на имущество физических лиц, взимаемый по ставкам, применяемым к объектам налогообложения, расположенным в границах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61 600,00</a:t>
                      </a: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63 090,91</a:t>
                      </a:r>
                    </a:p>
                  </a:txBody>
                  <a:tcPr marL="7175" marR="7175" marT="7175" marB="0" anchor="ctr"/>
                </a:tc>
                <a:tc>
                  <a:txBody>
                    <a:bodyPr/>
                    <a:lstStyle/>
                    <a:p>
                      <a:pPr algn="ctr" fontAlgn="ctr"/>
                      <a:r>
                        <a:rPr lang="ru-RU" sz="1200" b="0" u="sng" strike="noStrike" dirty="0" smtClean="0">
                          <a:effectLst/>
                          <a:latin typeface="+mn-lt"/>
                          <a:ea typeface="Cambria Math" panose="02040503050406030204" pitchFamily="18" charset="0"/>
                        </a:rPr>
                        <a:t> 102,42</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extLst>
                  <a:ext uri="{0D108BD9-81ED-4DB2-BD59-A6C34878D82A}">
                    <a16:rowId xmlns:a16="http://schemas.microsoft.com/office/drawing/2014/main" val="928993413"/>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861024055"/>
              </p:ext>
            </p:extLst>
          </p:nvPr>
        </p:nvGraphicFramePr>
        <p:xfrm>
          <a:off x="-2" y="4700622"/>
          <a:ext cx="12192000" cy="2157378"/>
        </p:xfrm>
        <a:graphic>
          <a:graphicData uri="http://schemas.openxmlformats.org/drawingml/2006/table">
            <a:tbl>
              <a:tblPr>
                <a:tableStyleId>{8A107856-5554-42FB-B03E-39F5DBC370BA}</a:tableStyleId>
              </a:tblPr>
              <a:tblGrid>
                <a:gridCol w="2220688">
                  <a:extLst>
                    <a:ext uri="{9D8B030D-6E8A-4147-A177-3AD203B41FA5}">
                      <a16:colId xmlns:a16="http://schemas.microsoft.com/office/drawing/2014/main" val="2430398988"/>
                    </a:ext>
                  </a:extLst>
                </a:gridCol>
                <a:gridCol w="4763588">
                  <a:extLst>
                    <a:ext uri="{9D8B030D-6E8A-4147-A177-3AD203B41FA5}">
                      <a16:colId xmlns:a16="http://schemas.microsoft.com/office/drawing/2014/main" val="2218044067"/>
                    </a:ext>
                  </a:extLst>
                </a:gridCol>
                <a:gridCol w="1584960">
                  <a:extLst>
                    <a:ext uri="{9D8B030D-6E8A-4147-A177-3AD203B41FA5}">
                      <a16:colId xmlns:a16="http://schemas.microsoft.com/office/drawing/2014/main" val="2761345547"/>
                    </a:ext>
                  </a:extLst>
                </a:gridCol>
                <a:gridCol w="1976846">
                  <a:extLst>
                    <a:ext uri="{9D8B030D-6E8A-4147-A177-3AD203B41FA5}">
                      <a16:colId xmlns:a16="http://schemas.microsoft.com/office/drawing/2014/main" val="3175495023"/>
                    </a:ext>
                  </a:extLst>
                </a:gridCol>
                <a:gridCol w="1645918">
                  <a:extLst>
                    <a:ext uri="{9D8B030D-6E8A-4147-A177-3AD203B41FA5}">
                      <a16:colId xmlns:a16="http://schemas.microsoft.com/office/drawing/2014/main" val="828333269"/>
                    </a:ext>
                  </a:extLst>
                </a:gridCol>
              </a:tblGrid>
              <a:tr h="1200400">
                <a:tc>
                  <a:txBody>
                    <a:bodyPr/>
                    <a:lstStyle/>
                    <a:p>
                      <a:pPr algn="ctr" fontAlgn="ctr"/>
                      <a:r>
                        <a:rPr lang="ru-RU" sz="1100" u="none" strike="noStrike" dirty="0">
                          <a:effectLst/>
                        </a:rPr>
                        <a:t>1 06 01 020 04 1000 110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smtClean="0">
                          <a:effectLst/>
                        </a:rPr>
                        <a:t>Налог на имущество физических лиц, взимаемый по ставкам, применяемым к объектам налогообложения, расположенным в границах городских округов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61 600,00</a:t>
                      </a: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63 090,91</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0" u="sng" strike="noStrike" dirty="0" smtClean="0">
                          <a:effectLst/>
                          <a:latin typeface="+mn-lt"/>
                          <a:ea typeface="Cambria Math" panose="02040503050406030204" pitchFamily="18" charset="0"/>
                        </a:rPr>
                        <a:t> 102,42</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extLst>
                  <a:ext uri="{0D108BD9-81ED-4DB2-BD59-A6C34878D82A}">
                    <a16:rowId xmlns:a16="http://schemas.microsoft.com/office/drawing/2014/main" val="2685686715"/>
                  </a:ext>
                </a:extLst>
              </a:tr>
              <a:tr h="209560">
                <a:tc>
                  <a:txBody>
                    <a:bodyPr/>
                    <a:lstStyle/>
                    <a:p>
                      <a:pPr algn="ctr" fontAlgn="ctr"/>
                      <a:r>
                        <a:rPr lang="ru-RU" sz="1100" u="none" strike="noStrike">
                          <a:effectLst/>
                        </a:rPr>
                        <a:t>1 06 06 000 00 0000 110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b="1" u="none" strike="noStrike" dirty="0">
                          <a:effectLst/>
                        </a:rPr>
                        <a:t>Земельный налог</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1" i="0" u="sng" strike="noStrike" dirty="0" smtClean="0">
                          <a:solidFill>
                            <a:srgbClr val="000000"/>
                          </a:solidFill>
                          <a:effectLst/>
                          <a:latin typeface="+mn-lt"/>
                          <a:ea typeface="Cambria Math" panose="02040503050406030204" pitchFamily="18" charset="0"/>
                          <a:cs typeface="Times New Roman" panose="02020603050405020304" pitchFamily="18" charset="0"/>
                        </a:rPr>
                        <a:t>121</a:t>
                      </a:r>
                      <a:r>
                        <a:rPr lang="ru-RU" sz="1200" b="1" i="0" u="sng" strike="noStrike" baseline="0" dirty="0" smtClean="0">
                          <a:solidFill>
                            <a:srgbClr val="000000"/>
                          </a:solidFill>
                          <a:effectLst/>
                          <a:latin typeface="+mn-lt"/>
                          <a:ea typeface="Cambria Math" panose="02040503050406030204" pitchFamily="18" charset="0"/>
                          <a:cs typeface="Times New Roman" panose="02020603050405020304" pitchFamily="18" charset="0"/>
                        </a:rPr>
                        <a:t> 300,00</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1" i="0" u="sng" strike="noStrike" dirty="0" smtClean="0">
                          <a:solidFill>
                            <a:srgbClr val="000000"/>
                          </a:solidFill>
                          <a:effectLst/>
                          <a:latin typeface="+mn-lt"/>
                          <a:ea typeface="Cambria Math" panose="02040503050406030204" pitchFamily="18" charset="0"/>
                          <a:cs typeface="Times New Roman" panose="02020603050405020304" pitchFamily="18" charset="0"/>
                        </a:rPr>
                        <a:t>129</a:t>
                      </a:r>
                      <a:r>
                        <a:rPr lang="ru-RU" sz="1200" b="1" i="0" u="sng" strike="noStrike" baseline="0" dirty="0" smtClean="0">
                          <a:solidFill>
                            <a:srgbClr val="000000"/>
                          </a:solidFill>
                          <a:effectLst/>
                          <a:latin typeface="+mn-lt"/>
                          <a:ea typeface="Cambria Math" panose="02040503050406030204" pitchFamily="18" charset="0"/>
                          <a:cs typeface="Times New Roman" panose="02020603050405020304" pitchFamily="18" charset="0"/>
                        </a:rPr>
                        <a:t> 384,56</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1" u="sng" strike="noStrike" dirty="0" smtClean="0">
                          <a:effectLst/>
                          <a:latin typeface="+mn-lt"/>
                          <a:ea typeface="Cambria Math" panose="02040503050406030204" pitchFamily="18" charset="0"/>
                        </a:rPr>
                        <a:t>106,66</a:t>
                      </a:r>
                      <a:endParaRPr lang="ru-RU" sz="1200" b="1"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extLst>
                  <a:ext uri="{0D108BD9-81ED-4DB2-BD59-A6C34878D82A}">
                    <a16:rowId xmlns:a16="http://schemas.microsoft.com/office/drawing/2014/main" val="3921214519"/>
                  </a:ext>
                </a:extLst>
              </a:tr>
              <a:tr h="226490">
                <a:tc>
                  <a:txBody>
                    <a:bodyPr/>
                    <a:lstStyle/>
                    <a:p>
                      <a:pPr algn="ctr" fontAlgn="ctr"/>
                      <a:r>
                        <a:rPr lang="ru-RU" sz="1100" u="none" strike="noStrike">
                          <a:effectLst/>
                        </a:rPr>
                        <a:t>1 06 06 030 00 0000 110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Земельный налог с организаций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56</a:t>
                      </a:r>
                      <a:r>
                        <a:rPr lang="ru-RU" sz="1200" b="0" i="0" u="sng" strike="noStrike" baseline="0" dirty="0" smtClean="0">
                          <a:solidFill>
                            <a:srgbClr val="000000"/>
                          </a:solidFill>
                          <a:effectLst/>
                          <a:latin typeface="+mn-lt"/>
                          <a:ea typeface="Cambria Math" panose="02040503050406030204" pitchFamily="18" charset="0"/>
                          <a:cs typeface="Times New Roman" panose="02020603050405020304" pitchFamily="18" charset="0"/>
                        </a:rPr>
                        <a:t> 000,00</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54 456,57</a:t>
                      </a: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97,24</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extLst>
                  <a:ext uri="{0D108BD9-81ED-4DB2-BD59-A6C34878D82A}">
                    <a16:rowId xmlns:a16="http://schemas.microsoft.com/office/drawing/2014/main" val="167209222"/>
                  </a:ext>
                </a:extLst>
              </a:tr>
              <a:tr h="520928">
                <a:tc>
                  <a:txBody>
                    <a:bodyPr/>
                    <a:lstStyle/>
                    <a:p>
                      <a:pPr algn="ctr" fontAlgn="ctr"/>
                      <a:r>
                        <a:rPr lang="ru-RU" sz="1100" u="none" strike="noStrike" dirty="0">
                          <a:effectLst/>
                        </a:rPr>
                        <a:t>1 06 06 032 04 0000 110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Земельный налог с организаций, обладающих земельным участком, расположенным в границах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56 000,00</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54 456,57</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97,24</a:t>
                      </a:r>
                      <a:endParaRPr lang="ru-RU" sz="1200" b="0" i="0" u="sng" strike="noStrike" dirty="0">
                        <a:solidFill>
                          <a:srgbClr val="000000"/>
                        </a:solidFill>
                        <a:effectLst/>
                        <a:latin typeface="+mn-lt"/>
                        <a:ea typeface="Cambria Math" panose="02040503050406030204" pitchFamily="18" charset="0"/>
                        <a:cs typeface="Times New Roman" panose="02020603050405020304" pitchFamily="18" charset="0"/>
                      </a:endParaRPr>
                    </a:p>
                  </a:txBody>
                  <a:tcPr marL="7175" marR="7175" marT="7175" marB="0" anchor="ctr"/>
                </a:tc>
                <a:extLst>
                  <a:ext uri="{0D108BD9-81ED-4DB2-BD59-A6C34878D82A}">
                    <a16:rowId xmlns:a16="http://schemas.microsoft.com/office/drawing/2014/main" val="4049392631"/>
                  </a:ext>
                </a:extLst>
              </a:tr>
            </a:tbl>
          </a:graphicData>
        </a:graphic>
      </p:graphicFrame>
    </p:spTree>
    <p:extLst>
      <p:ext uri="{BB962C8B-B14F-4D97-AF65-F5344CB8AC3E}">
        <p14:creationId xmlns:p14="http://schemas.microsoft.com/office/powerpoint/2010/main" val="1573837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34</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2000" b="1" dirty="0">
                <a:ln>
                  <a:solidFill>
                    <a:schemeClr val="accent2">
                      <a:lumMod val="50000"/>
                    </a:schemeClr>
                  </a:solidFill>
                </a:ln>
                <a:solidFill>
                  <a:schemeClr val="accent2">
                    <a:lumMod val="50000"/>
                  </a:schemeClr>
                </a:solidFill>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450108809"/>
              </p:ext>
            </p:extLst>
          </p:nvPr>
        </p:nvGraphicFramePr>
        <p:xfrm>
          <a:off x="0" y="959556"/>
          <a:ext cx="12192000" cy="384611"/>
        </p:xfrm>
        <a:graphic>
          <a:graphicData uri="http://schemas.openxmlformats.org/drawingml/2006/table">
            <a:tbl>
              <a:tblPr>
                <a:tableStyleId>{8A107856-5554-42FB-B03E-39F5DBC370BA}</a:tableStyleId>
              </a:tblPr>
              <a:tblGrid>
                <a:gridCol w="2665062">
                  <a:extLst>
                    <a:ext uri="{9D8B030D-6E8A-4147-A177-3AD203B41FA5}">
                      <a16:colId xmlns:a16="http://schemas.microsoft.com/office/drawing/2014/main" val="3102245753"/>
                    </a:ext>
                  </a:extLst>
                </a:gridCol>
                <a:gridCol w="5129039">
                  <a:extLst>
                    <a:ext uri="{9D8B030D-6E8A-4147-A177-3AD203B41FA5}">
                      <a16:colId xmlns:a16="http://schemas.microsoft.com/office/drawing/2014/main" val="3622855819"/>
                    </a:ext>
                  </a:extLst>
                </a:gridCol>
                <a:gridCol w="1418106">
                  <a:extLst>
                    <a:ext uri="{9D8B030D-6E8A-4147-A177-3AD203B41FA5}">
                      <a16:colId xmlns:a16="http://schemas.microsoft.com/office/drawing/2014/main" val="1223974382"/>
                    </a:ext>
                  </a:extLst>
                </a:gridCol>
                <a:gridCol w="1500949">
                  <a:extLst>
                    <a:ext uri="{9D8B030D-6E8A-4147-A177-3AD203B41FA5}">
                      <a16:colId xmlns:a16="http://schemas.microsoft.com/office/drawing/2014/main" val="2668826181"/>
                    </a:ext>
                  </a:extLst>
                </a:gridCol>
                <a:gridCol w="1478844">
                  <a:extLst>
                    <a:ext uri="{9D8B030D-6E8A-4147-A177-3AD203B41FA5}">
                      <a16:colId xmlns:a16="http://schemas.microsoft.com/office/drawing/2014/main" val="426494426"/>
                    </a:ext>
                  </a:extLst>
                </a:gridCol>
              </a:tblGrid>
              <a:tr h="187042">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97569">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5BE865AE-F058-499C-B316-482760BF3F14}"/>
              </a:ext>
            </a:extLst>
          </p:cNvPr>
          <p:cNvGraphicFramePr>
            <a:graphicFrameLocks noGrp="1"/>
          </p:cNvGraphicFramePr>
          <p:nvPr>
            <p:extLst>
              <p:ext uri="{D42A27DB-BD31-4B8C-83A1-F6EECF244321}">
                <p14:modId xmlns:p14="http://schemas.microsoft.com/office/powerpoint/2010/main" val="232025489"/>
              </p:ext>
            </p:extLst>
          </p:nvPr>
        </p:nvGraphicFramePr>
        <p:xfrm>
          <a:off x="0" y="1317033"/>
          <a:ext cx="12192000" cy="5540968"/>
        </p:xfrm>
        <a:graphic>
          <a:graphicData uri="http://schemas.openxmlformats.org/drawingml/2006/table">
            <a:tbl>
              <a:tblPr>
                <a:tableStyleId>{8A107856-5554-42FB-B03E-39F5DBC370BA}</a:tableStyleId>
              </a:tblPr>
              <a:tblGrid>
                <a:gridCol w="2665948">
                  <a:extLst>
                    <a:ext uri="{9D8B030D-6E8A-4147-A177-3AD203B41FA5}">
                      <a16:colId xmlns:a16="http://schemas.microsoft.com/office/drawing/2014/main" val="2919362866"/>
                    </a:ext>
                  </a:extLst>
                </a:gridCol>
                <a:gridCol w="5143396">
                  <a:extLst>
                    <a:ext uri="{9D8B030D-6E8A-4147-A177-3AD203B41FA5}">
                      <a16:colId xmlns:a16="http://schemas.microsoft.com/office/drawing/2014/main" val="1797817569"/>
                    </a:ext>
                  </a:extLst>
                </a:gridCol>
                <a:gridCol w="1433957">
                  <a:extLst>
                    <a:ext uri="{9D8B030D-6E8A-4147-A177-3AD203B41FA5}">
                      <a16:colId xmlns:a16="http://schemas.microsoft.com/office/drawing/2014/main" val="3219027259"/>
                    </a:ext>
                  </a:extLst>
                </a:gridCol>
                <a:gridCol w="1458566">
                  <a:extLst>
                    <a:ext uri="{9D8B030D-6E8A-4147-A177-3AD203B41FA5}">
                      <a16:colId xmlns:a16="http://schemas.microsoft.com/office/drawing/2014/main" val="2493439778"/>
                    </a:ext>
                  </a:extLst>
                </a:gridCol>
                <a:gridCol w="1490133">
                  <a:extLst>
                    <a:ext uri="{9D8B030D-6E8A-4147-A177-3AD203B41FA5}">
                      <a16:colId xmlns:a16="http://schemas.microsoft.com/office/drawing/2014/main" val="2000331401"/>
                    </a:ext>
                  </a:extLst>
                </a:gridCol>
              </a:tblGrid>
              <a:tr h="864418">
                <a:tc>
                  <a:txBody>
                    <a:bodyPr/>
                    <a:lstStyle/>
                    <a:p>
                      <a:pPr algn="ctr" fontAlgn="ctr"/>
                      <a:r>
                        <a:rPr lang="ru-RU" sz="1100" u="none" strike="noStrike" dirty="0">
                          <a:effectLst/>
                        </a:rPr>
                        <a:t>1 06 06 032 04 1000 110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Земельный налог с организаций, обладающих земельным участком, расположенным в границах городских округов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56 000,00</a:t>
                      </a: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54 456,57</a:t>
                      </a: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97,24</a:t>
                      </a:r>
                    </a:p>
                  </a:txBody>
                  <a:tcPr marL="7175" marR="7175" marT="7175" marB="0" anchor="ctr"/>
                </a:tc>
                <a:extLst>
                  <a:ext uri="{0D108BD9-81ED-4DB2-BD59-A6C34878D82A}">
                    <a16:rowId xmlns:a16="http://schemas.microsoft.com/office/drawing/2014/main" val="2843172204"/>
                  </a:ext>
                </a:extLst>
              </a:tr>
              <a:tr h="864418">
                <a:tc>
                  <a:txBody>
                    <a:bodyPr/>
                    <a:lstStyle/>
                    <a:p>
                      <a:pPr algn="ctr" fontAlgn="ctr"/>
                      <a:r>
                        <a:rPr lang="ru-RU" sz="1100" u="none" strike="noStrike" dirty="0">
                          <a:effectLst/>
                        </a:rPr>
                        <a:t>1 06 06 032 04 </a:t>
                      </a:r>
                      <a:r>
                        <a:rPr lang="ru-RU" sz="1100" u="none" strike="noStrike" dirty="0" smtClean="0">
                          <a:effectLst/>
                        </a:rPr>
                        <a:t>3000 </a:t>
                      </a:r>
                      <a:r>
                        <a:rPr lang="ru-RU" sz="1100" u="none" strike="noStrike" dirty="0">
                          <a:effectLst/>
                        </a:rPr>
                        <a:t>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Земельный налог с организаций, обладающих земельным участком, расположенным в границах городских округов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0,00</a:t>
                      </a: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-0,72</a:t>
                      </a:r>
                    </a:p>
                  </a:txBody>
                  <a:tcPr marL="7175" marR="7175" marT="7175" marB="0" anchor="ctr"/>
                </a:tc>
                <a:tc>
                  <a:txBody>
                    <a:bodyPr/>
                    <a:lstStyle/>
                    <a:p>
                      <a:pPr algn="ctr" fontAlgn="ctr"/>
                      <a:r>
                        <a:rPr lang="ru-RU" sz="1200" b="0" i="0" u="sng" strike="noStrike" dirty="0" smtClean="0">
                          <a:solidFill>
                            <a:srgbClr val="000000"/>
                          </a:solidFill>
                          <a:effectLst/>
                          <a:latin typeface="+mn-lt"/>
                          <a:ea typeface="Cambria Math" panose="02040503050406030204" pitchFamily="18" charset="0"/>
                          <a:cs typeface="Times New Roman" panose="02020603050405020304" pitchFamily="18" charset="0"/>
                        </a:rPr>
                        <a:t>0,00</a:t>
                      </a:r>
                    </a:p>
                  </a:txBody>
                  <a:tcPr marL="7175" marR="7175" marT="7175" marB="0" anchor="ctr"/>
                </a:tc>
                <a:extLst>
                  <a:ext uri="{0D108BD9-81ED-4DB2-BD59-A6C34878D82A}">
                    <a16:rowId xmlns:a16="http://schemas.microsoft.com/office/drawing/2014/main" val="675517089"/>
                  </a:ext>
                </a:extLst>
              </a:tr>
              <a:tr h="399294">
                <a:tc>
                  <a:txBody>
                    <a:bodyPr/>
                    <a:lstStyle/>
                    <a:p>
                      <a:pPr algn="ctr" fontAlgn="ctr"/>
                      <a:r>
                        <a:rPr lang="ru-RU" sz="1100" u="none" strike="noStrike" dirty="0">
                          <a:effectLst/>
                        </a:rPr>
                        <a:t>1 06 06 040 00 0000 110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Земельный налог с физических лиц</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65 300,00</a:t>
                      </a:r>
                      <a:endParaRPr lang="ru-RU" sz="1200" b="0" i="0" u="sng" strike="noStrike" dirty="0">
                        <a:solidFill>
                          <a:srgbClr val="000000"/>
                        </a:solidFill>
                        <a:effectLst/>
                        <a:latin typeface="+mn-lt"/>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74 927,99</a:t>
                      </a:r>
                      <a:endParaRPr lang="ru-RU" sz="1200" b="0" i="0" u="sng" strike="noStrike" dirty="0">
                        <a:solidFill>
                          <a:srgbClr val="000000"/>
                        </a:solidFill>
                        <a:effectLst/>
                        <a:latin typeface="+mn-lt"/>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114,74</a:t>
                      </a:r>
                      <a:endParaRPr lang="ru-RU" sz="1200" b="0" i="0" u="sng" strike="noStrike" dirty="0">
                        <a:solidFill>
                          <a:srgbClr val="000000"/>
                        </a:solidFill>
                        <a:effectLst/>
                        <a:latin typeface="+mn-lt"/>
                        <a:cs typeface="Times New Roman" panose="02020603050405020304" pitchFamily="18" charset="0"/>
                      </a:endParaRPr>
                    </a:p>
                  </a:txBody>
                  <a:tcPr marL="7175" marR="7175" marT="7175" marB="0" anchor="ctr"/>
                </a:tc>
                <a:extLst>
                  <a:ext uri="{0D108BD9-81ED-4DB2-BD59-A6C34878D82A}">
                    <a16:rowId xmlns:a16="http://schemas.microsoft.com/office/drawing/2014/main" val="3866077647"/>
                  </a:ext>
                </a:extLst>
              </a:tr>
              <a:tr h="492586">
                <a:tc>
                  <a:txBody>
                    <a:bodyPr/>
                    <a:lstStyle/>
                    <a:p>
                      <a:pPr algn="ctr" fontAlgn="ctr"/>
                      <a:r>
                        <a:rPr lang="ru-RU" sz="1100" u="none" strike="noStrike" dirty="0">
                          <a:effectLst/>
                        </a:rPr>
                        <a:t>1 06 06 042 04 0000 110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Земельный налог с физических лиц, обладающих земельным участком, расположенным в границах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65 300,00</a:t>
                      </a: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74 927,99</a:t>
                      </a: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114,74</a:t>
                      </a:r>
                    </a:p>
                  </a:txBody>
                  <a:tcPr marL="7175" marR="7175" marT="7175" marB="0" anchor="ctr"/>
                </a:tc>
                <a:extLst>
                  <a:ext uri="{0D108BD9-81ED-4DB2-BD59-A6C34878D82A}">
                    <a16:rowId xmlns:a16="http://schemas.microsoft.com/office/drawing/2014/main" val="4211003012"/>
                  </a:ext>
                </a:extLst>
              </a:tr>
              <a:tr h="864418">
                <a:tc>
                  <a:txBody>
                    <a:bodyPr/>
                    <a:lstStyle/>
                    <a:p>
                      <a:pPr algn="ctr" fontAlgn="ctr"/>
                      <a:r>
                        <a:rPr lang="ru-RU" sz="1100" u="none" strike="noStrike">
                          <a:effectLst/>
                        </a:rPr>
                        <a:t>1 06 06 042 04 1000 110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l" fontAlgn="ctr"/>
                      <a:r>
                        <a:rPr lang="ru-RU" sz="1100" u="none" strike="noStrike" dirty="0">
                          <a:effectLst/>
                        </a:rPr>
                        <a:t>Земельный налог с физических лиц, обладающих земельным участком, расположенным в границах городских округов (сумма платежа (перерасчеты, недоимка и задолженность по соответствующему платежу, в том числе по отмененному)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65 300,00</a:t>
                      </a: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74 927,99</a:t>
                      </a:r>
                    </a:p>
                  </a:txBody>
                  <a:tcPr marL="7175" marR="7175" marT="71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114,74</a:t>
                      </a:r>
                    </a:p>
                  </a:txBody>
                  <a:tcPr marL="7175" marR="7175" marT="7175" marB="0" anchor="ctr"/>
                </a:tc>
                <a:extLst>
                  <a:ext uri="{0D108BD9-81ED-4DB2-BD59-A6C34878D82A}">
                    <a16:rowId xmlns:a16="http://schemas.microsoft.com/office/drawing/2014/main" val="2038540257"/>
                  </a:ext>
                </a:extLst>
              </a:tr>
              <a:tr h="430331">
                <a:tc>
                  <a:txBody>
                    <a:bodyPr/>
                    <a:lstStyle/>
                    <a:p>
                      <a:pPr algn="ctr" fontAlgn="ctr"/>
                      <a:r>
                        <a:rPr lang="ru-RU" sz="1100" u="none" strike="noStrike" dirty="0">
                          <a:effectLst/>
                        </a:rPr>
                        <a:t>1 08 00 000 00 0000 000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b="1" u="none" strike="noStrike" dirty="0">
                          <a:effectLst/>
                        </a:rPr>
                        <a:t>ГОСУДАРСТВЕННАЯ ПОШЛИНА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18 900,00</a:t>
                      </a:r>
                      <a:endParaRPr lang="ru-RU" sz="1200" b="1"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27 578,45</a:t>
                      </a:r>
                      <a:endParaRPr lang="ru-RU" sz="1200" b="1"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1" u="sng" strike="noStrike" dirty="0" smtClean="0">
                          <a:effectLst/>
                          <a:latin typeface="+mn-lt"/>
                        </a:rPr>
                        <a:t> 145,92</a:t>
                      </a:r>
                      <a:endParaRPr lang="ru-RU" sz="1200" b="1"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939047294"/>
                  </a:ext>
                </a:extLst>
              </a:tr>
              <a:tr h="851313">
                <a:tc>
                  <a:txBody>
                    <a:bodyPr/>
                    <a:lstStyle/>
                    <a:p>
                      <a:pPr algn="ctr" fontAlgn="ctr"/>
                      <a:r>
                        <a:rPr lang="ru-RU" sz="1100" u="none" strike="noStrike" dirty="0">
                          <a:effectLst/>
                        </a:rPr>
                        <a:t>1 08 03 000 01 0000 110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u="none" strike="noStrike" dirty="0">
                          <a:effectLst/>
                        </a:rPr>
                        <a:t>Государственная пошлина по делам, рассматриваемым в судах общей юрисдикции, мировыми судьями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18 800,00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27 573,45</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146,67</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1957277426"/>
                  </a:ext>
                </a:extLst>
              </a:tr>
              <a:tr h="774190">
                <a:tc>
                  <a:txBody>
                    <a:bodyPr/>
                    <a:lstStyle/>
                    <a:p>
                      <a:pPr algn="ctr" fontAlgn="ctr"/>
                      <a:r>
                        <a:rPr lang="ru-RU" sz="1100" u="none" strike="noStrike" dirty="0">
                          <a:effectLst/>
                        </a:rPr>
                        <a:t>1 08 03 010 01 0000 110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u="none" strike="noStrike" dirty="0">
                          <a:effectLst/>
                        </a:rPr>
                        <a:t>Государственная пошлина по делам, рассматриваемым в судах общей юрисдикции, мировыми судьями (за исключением Верховного Суда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18 000,00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27 573,45</a:t>
                      </a: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146,67</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2519763808"/>
                  </a:ext>
                </a:extLst>
              </a:tr>
            </a:tbl>
          </a:graphicData>
        </a:graphic>
      </p:graphicFrame>
    </p:spTree>
    <p:extLst>
      <p:ext uri="{BB962C8B-B14F-4D97-AF65-F5344CB8AC3E}">
        <p14:creationId xmlns:p14="http://schemas.microsoft.com/office/powerpoint/2010/main" val="842809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35</a:t>
            </a:fld>
            <a:endParaRPr lang="en-US" dirty="0"/>
          </a:p>
        </p:txBody>
      </p:sp>
      <p:sp>
        <p:nvSpPr>
          <p:cNvPr id="3" name="Прямоугольник 2"/>
          <p:cNvSpPr/>
          <p:nvPr/>
        </p:nvSpPr>
        <p:spPr>
          <a:xfrm>
            <a:off x="0" y="0"/>
            <a:ext cx="12192000"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a:t>
            </a:r>
            <a:r>
              <a:rPr lang="ru-RU" sz="2000" b="1">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за </a:t>
            </a:r>
            <a:r>
              <a:rPr lang="ru-RU" sz="2000" b="1"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effectLst>
                  <a:glow rad="127000">
                    <a:schemeClr val="bg1"/>
                  </a:glow>
                </a:effectLst>
                <a:latin typeface="Times New Roman" panose="02020603050405020304" pitchFamily="18" charset="0"/>
                <a:cs typeface="Times New Roman" panose="02020603050405020304" pitchFamily="18" charset="0"/>
              </a:rPr>
              <a:t>(тыс</a:t>
            </a:r>
            <a:r>
              <a:rPr lang="ru-RU" sz="1000" dirty="0">
                <a:latin typeface="Times New Roman" panose="02020603050405020304" pitchFamily="18" charset="0"/>
                <a:cs typeface="Times New Roman" panose="02020603050405020304" pitchFamily="18" charset="0"/>
              </a:rPr>
              <a:t>.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326091771"/>
              </p:ext>
            </p:extLst>
          </p:nvPr>
        </p:nvGraphicFramePr>
        <p:xfrm>
          <a:off x="0" y="993421"/>
          <a:ext cx="12192001" cy="472990"/>
        </p:xfrm>
        <a:graphic>
          <a:graphicData uri="http://schemas.openxmlformats.org/drawingml/2006/table">
            <a:tbl>
              <a:tblPr>
                <a:tableStyleId>{8A107856-5554-42FB-B03E-39F5DBC370BA}</a:tableStyleId>
              </a:tblPr>
              <a:tblGrid>
                <a:gridCol w="2489357">
                  <a:extLst>
                    <a:ext uri="{9D8B030D-6E8A-4147-A177-3AD203B41FA5}">
                      <a16:colId xmlns:a16="http://schemas.microsoft.com/office/drawing/2014/main" val="3102245753"/>
                    </a:ext>
                  </a:extLst>
                </a:gridCol>
                <a:gridCol w="5224141">
                  <a:extLst>
                    <a:ext uri="{9D8B030D-6E8A-4147-A177-3AD203B41FA5}">
                      <a16:colId xmlns:a16="http://schemas.microsoft.com/office/drawing/2014/main" val="3622855819"/>
                    </a:ext>
                  </a:extLst>
                </a:gridCol>
                <a:gridCol w="1449203">
                  <a:extLst>
                    <a:ext uri="{9D8B030D-6E8A-4147-A177-3AD203B41FA5}">
                      <a16:colId xmlns:a16="http://schemas.microsoft.com/office/drawing/2014/main" val="1223974382"/>
                    </a:ext>
                  </a:extLst>
                </a:gridCol>
                <a:gridCol w="1449203">
                  <a:extLst>
                    <a:ext uri="{9D8B030D-6E8A-4147-A177-3AD203B41FA5}">
                      <a16:colId xmlns:a16="http://schemas.microsoft.com/office/drawing/2014/main" val="2668826181"/>
                    </a:ext>
                  </a:extLst>
                </a:gridCol>
                <a:gridCol w="1580097">
                  <a:extLst>
                    <a:ext uri="{9D8B030D-6E8A-4147-A177-3AD203B41FA5}">
                      <a16:colId xmlns:a16="http://schemas.microsoft.com/office/drawing/2014/main" val="308498512"/>
                    </a:ext>
                  </a:extLst>
                </a:gridCol>
              </a:tblGrid>
              <a:tr h="288698">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28991">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F8647B2A-6657-4A73-A969-F73455CC456C}"/>
              </a:ext>
            </a:extLst>
          </p:cNvPr>
          <p:cNvGraphicFramePr>
            <a:graphicFrameLocks noGrp="1"/>
          </p:cNvGraphicFramePr>
          <p:nvPr>
            <p:extLst>
              <p:ext uri="{D42A27DB-BD31-4B8C-83A1-F6EECF244321}">
                <p14:modId xmlns:p14="http://schemas.microsoft.com/office/powerpoint/2010/main" val="3914706374"/>
              </p:ext>
            </p:extLst>
          </p:nvPr>
        </p:nvGraphicFramePr>
        <p:xfrm>
          <a:off x="0" y="1478846"/>
          <a:ext cx="12192002" cy="5379153"/>
        </p:xfrm>
        <a:graphic>
          <a:graphicData uri="http://schemas.openxmlformats.org/drawingml/2006/table">
            <a:tbl>
              <a:tblPr>
                <a:tableStyleId>{8A107856-5554-42FB-B03E-39F5DBC370BA}</a:tableStyleId>
              </a:tblPr>
              <a:tblGrid>
                <a:gridCol w="2497503">
                  <a:extLst>
                    <a:ext uri="{9D8B030D-6E8A-4147-A177-3AD203B41FA5}">
                      <a16:colId xmlns:a16="http://schemas.microsoft.com/office/drawing/2014/main" val="2260984508"/>
                    </a:ext>
                  </a:extLst>
                </a:gridCol>
                <a:gridCol w="5212808">
                  <a:extLst>
                    <a:ext uri="{9D8B030D-6E8A-4147-A177-3AD203B41FA5}">
                      <a16:colId xmlns:a16="http://schemas.microsoft.com/office/drawing/2014/main" val="1905092648"/>
                    </a:ext>
                  </a:extLst>
                </a:gridCol>
                <a:gridCol w="1480851">
                  <a:extLst>
                    <a:ext uri="{9D8B030D-6E8A-4147-A177-3AD203B41FA5}">
                      <a16:colId xmlns:a16="http://schemas.microsoft.com/office/drawing/2014/main" val="2770075869"/>
                    </a:ext>
                  </a:extLst>
                </a:gridCol>
                <a:gridCol w="1420394">
                  <a:extLst>
                    <a:ext uri="{9D8B030D-6E8A-4147-A177-3AD203B41FA5}">
                      <a16:colId xmlns:a16="http://schemas.microsoft.com/office/drawing/2014/main" val="1617954261"/>
                    </a:ext>
                  </a:extLst>
                </a:gridCol>
                <a:gridCol w="1580446">
                  <a:extLst>
                    <a:ext uri="{9D8B030D-6E8A-4147-A177-3AD203B41FA5}">
                      <a16:colId xmlns:a16="http://schemas.microsoft.com/office/drawing/2014/main" val="1122453566"/>
                    </a:ext>
                  </a:extLst>
                </a:gridCol>
              </a:tblGrid>
              <a:tr h="693741">
                <a:tc>
                  <a:txBody>
                    <a:bodyPr/>
                    <a:lstStyle/>
                    <a:p>
                      <a:pPr algn="ctr" fontAlgn="ctr"/>
                      <a:r>
                        <a:rPr lang="ru-RU" sz="1100" u="none" strike="noStrike" dirty="0">
                          <a:effectLst/>
                        </a:rPr>
                        <a:t>1 08 03 010 01 1050 110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u="none" strike="noStrike" dirty="0">
                          <a:effectLst/>
                        </a:rPr>
                        <a:t>Государственная пошлина по делам, рассматриваемым в судах общей юрисдикции, мировыми судьями (за исключением Верховного Суда Российской Федерации) (государственная пошлина, уплачиваемая при обращении в суды)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16 300,00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26 075,84</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159,97</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2932899602"/>
                  </a:ext>
                </a:extLst>
              </a:tr>
              <a:tr h="693741">
                <a:tc>
                  <a:txBody>
                    <a:bodyPr/>
                    <a:lstStyle/>
                    <a:p>
                      <a:pPr algn="ctr" fontAlgn="ctr"/>
                      <a:r>
                        <a:rPr lang="ru-RU" sz="1100" u="none" strike="noStrike" dirty="0">
                          <a:effectLst/>
                        </a:rPr>
                        <a:t>1 08 03 010 01 1060 110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u="none" strike="noStrike" dirty="0">
                          <a:effectLst/>
                        </a:rPr>
                        <a:t>Государственная пошлина по делам, рассматриваемым в судах общей юрисдикции, мировыми судьями (за исключением Верховного Суда Российской Федерации) (государственная пошлина, уплачиваемая на основании судебных актов по результатам рассмотрения дел по существу)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2 500,00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1 497,61</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baseline="0" dirty="0" smtClean="0">
                          <a:solidFill>
                            <a:srgbClr val="000000"/>
                          </a:solidFill>
                          <a:effectLst/>
                          <a:latin typeface="+mn-lt"/>
                          <a:cs typeface="Times New Roman" panose="02020603050405020304" pitchFamily="18" charset="0"/>
                        </a:rPr>
                        <a:t>59,90     </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1731836325"/>
                  </a:ext>
                </a:extLst>
              </a:tr>
              <a:tr h="687060">
                <a:tc>
                  <a:txBody>
                    <a:bodyPr/>
                    <a:lstStyle/>
                    <a:p>
                      <a:pPr algn="ctr" fontAlgn="ctr"/>
                      <a:r>
                        <a:rPr lang="ru-RU" sz="1100" u="none" strike="noStrike">
                          <a:effectLst/>
                        </a:rPr>
                        <a:t>1 08 07 000 01 0000 110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u="none" strike="noStrike" dirty="0">
                          <a:effectLst/>
                        </a:rPr>
                        <a:t>Государственная пошлина за государственную регистрацию, а также за совершение прочих юридически значимых действий</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u="sng" strike="noStrike" dirty="0" smtClean="0">
                          <a:effectLst/>
                          <a:latin typeface="+mn-lt"/>
                        </a:rPr>
                        <a:t>5,00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u="sng" strike="noStrike" dirty="0" smtClean="0">
                          <a:effectLst/>
                          <a:latin typeface="+mn-lt"/>
                        </a:rPr>
                        <a:t>5,00 </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926398916"/>
                  </a:ext>
                </a:extLst>
              </a:tr>
              <a:tr h="472966">
                <a:tc>
                  <a:txBody>
                    <a:bodyPr/>
                    <a:lstStyle/>
                    <a:p>
                      <a:pPr algn="ctr" fontAlgn="ctr"/>
                      <a:r>
                        <a:rPr lang="ru-RU" sz="1100" u="none" strike="noStrike" dirty="0">
                          <a:effectLst/>
                        </a:rPr>
                        <a:t>1 08 07 150 01 0000 110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u="none" strike="noStrike" dirty="0">
                          <a:effectLst/>
                        </a:rPr>
                        <a:t>Государственная пошлина за выдачу разрешения на установку рекламной конструкции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u="sng" strike="noStrike" dirty="0" smtClean="0">
                          <a:effectLst/>
                          <a:latin typeface="+mn-lt"/>
                        </a:rPr>
                        <a:t>5,00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686607759"/>
                  </a:ext>
                </a:extLst>
              </a:tr>
              <a:tr h="578604">
                <a:tc>
                  <a:txBody>
                    <a:bodyPr/>
                    <a:lstStyle/>
                    <a:p>
                      <a:pPr algn="ctr" fontAlgn="ctr"/>
                      <a:r>
                        <a:rPr lang="ru-RU" sz="1100" u="none" strike="noStrike" dirty="0">
                          <a:effectLst/>
                        </a:rPr>
                        <a:t>1 08 07 150 01 1000 110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l" fontAlgn="ctr"/>
                      <a:r>
                        <a:rPr lang="ru-RU" sz="1100" u="none" strike="noStrike" dirty="0">
                          <a:effectLst/>
                        </a:rPr>
                        <a:t>Государственная пошлина за выдачу разрешения на установку рекламной конструкции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u="sng" strike="noStrike" dirty="0" smtClean="0">
                          <a:effectLst/>
                          <a:latin typeface="+mn-lt"/>
                        </a:rPr>
                        <a:t>5,00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5,00</a:t>
                      </a:r>
                      <a:endParaRPr lang="ru-RU" sz="1200" b="0" i="0" u="sng" strike="noStrike" dirty="0">
                        <a:solidFill>
                          <a:srgbClr val="000000"/>
                        </a:solidFill>
                        <a:effectLst/>
                        <a:latin typeface="+mn-lt"/>
                        <a:cs typeface="Times New Roman" panose="02020603050405020304" pitchFamily="18" charset="0"/>
                      </a:endParaRPr>
                    </a:p>
                  </a:txBody>
                  <a:tcPr marL="8137" marR="8137" marT="8137" marB="0" anchor="ctr"/>
                </a:tc>
                <a:extLst>
                  <a:ext uri="{0D108BD9-81ED-4DB2-BD59-A6C34878D82A}">
                    <a16:rowId xmlns:a16="http://schemas.microsoft.com/office/drawing/2014/main" val="1564618144"/>
                  </a:ext>
                </a:extLst>
              </a:tr>
              <a:tr h="703149">
                <a:tc>
                  <a:txBody>
                    <a:bodyPr/>
                    <a:lstStyle/>
                    <a:p>
                      <a:pPr algn="ctr" fontAlgn="ctr"/>
                      <a:r>
                        <a:rPr lang="ru-RU" sz="1100" u="none" strike="noStrike" dirty="0">
                          <a:effectLst/>
                        </a:rPr>
                        <a:t>1 11 00 000 00 0000 000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b="1" u="none" strike="noStrike" dirty="0">
                          <a:effectLst/>
                        </a:rPr>
                        <a:t>ДОХОДЫ ОТ ИСПОЛЬЗОВАНИЯ ИМУЩЕСТВА, НАХОДЯЩЕГОСЯ В ГОСУДАРСТВЕННОЙ И МУНИЦИПАЛЬНОЙ СОБСТВЕННОСТИ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69</a:t>
                      </a:r>
                      <a:r>
                        <a:rPr lang="ru-RU" sz="1200" b="1" i="0" u="sng" strike="noStrike" baseline="0" dirty="0" smtClean="0">
                          <a:solidFill>
                            <a:srgbClr val="000000"/>
                          </a:solidFill>
                          <a:effectLst/>
                          <a:latin typeface="+mn-lt"/>
                          <a:cs typeface="Times New Roman" panose="02020603050405020304" pitchFamily="18" charset="0"/>
                        </a:rPr>
                        <a:t> 630,00</a:t>
                      </a:r>
                      <a:endParaRPr lang="ru-RU" sz="1200" b="1"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80 797,64</a:t>
                      </a:r>
                      <a:endParaRPr lang="ru-RU" sz="1200" b="1"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116,04</a:t>
                      </a:r>
                      <a:endParaRPr lang="ru-RU" sz="1200" b="1"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2160091466"/>
                  </a:ext>
                </a:extLst>
              </a:tr>
              <a:tr h="860624">
                <a:tc>
                  <a:txBody>
                    <a:bodyPr/>
                    <a:lstStyle/>
                    <a:p>
                      <a:pPr algn="ctr" fontAlgn="ctr"/>
                      <a:r>
                        <a:rPr lang="ru-RU" sz="1100" u="none" strike="noStrike" dirty="0">
                          <a:effectLst/>
                        </a:rPr>
                        <a:t>1 11 05 000 00 0000 120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получаемые в виде арендной либо иной платы за передачу в возмездное пользование государственного и муниципального имущества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57</a:t>
                      </a:r>
                      <a:r>
                        <a:rPr lang="ru-RU" sz="1200" b="0" i="0" u="sng" strike="noStrike" baseline="0" dirty="0" smtClean="0">
                          <a:solidFill>
                            <a:srgbClr val="000000"/>
                          </a:solidFill>
                          <a:effectLst/>
                          <a:latin typeface="+mn-lt"/>
                          <a:cs typeface="Times New Roman" panose="02020603050405020304" pitchFamily="18" charset="0"/>
                        </a:rPr>
                        <a:t> 500,00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68 266,51</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smtClean="0">
                          <a:effectLst/>
                          <a:latin typeface="+mn-lt"/>
                        </a:rPr>
                        <a:t>118,72 </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3154154121"/>
                  </a:ext>
                </a:extLst>
              </a:tr>
              <a:tr h="689268">
                <a:tc>
                  <a:txBody>
                    <a:bodyPr/>
                    <a:lstStyle/>
                    <a:p>
                      <a:pPr algn="ctr" fontAlgn="ctr"/>
                      <a:r>
                        <a:rPr lang="ru-RU" sz="1100" u="none" strike="noStrike">
                          <a:effectLst/>
                        </a:rPr>
                        <a:t>1 11 05 010 00 0000 120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получаемые в виде арендной платы за земельные участки, государственная собственность на которые не разграничена, а также средства от продажи права на заключение договоров аренды указанных земельных участков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53</a:t>
                      </a:r>
                      <a:r>
                        <a:rPr lang="ru-RU" sz="1200" b="0" i="0" u="sng" strike="noStrike" baseline="0" dirty="0" smtClean="0">
                          <a:solidFill>
                            <a:srgbClr val="000000"/>
                          </a:solidFill>
                          <a:effectLst/>
                          <a:latin typeface="+mn-lt"/>
                          <a:cs typeface="Times New Roman" panose="02020603050405020304" pitchFamily="18" charset="0"/>
                        </a:rPr>
                        <a:t> 500,00</a:t>
                      </a: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65 091,81</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121,67</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1237895684"/>
                  </a:ext>
                </a:extLst>
              </a:tr>
            </a:tbl>
          </a:graphicData>
        </a:graphic>
      </p:graphicFrame>
    </p:spTree>
    <p:extLst>
      <p:ext uri="{BB962C8B-B14F-4D97-AF65-F5344CB8AC3E}">
        <p14:creationId xmlns:p14="http://schemas.microsoft.com/office/powerpoint/2010/main" val="1104718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36</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889047863"/>
              </p:ext>
            </p:extLst>
          </p:nvPr>
        </p:nvGraphicFramePr>
        <p:xfrm>
          <a:off x="0" y="936978"/>
          <a:ext cx="12192001" cy="592394"/>
        </p:xfrm>
        <a:graphic>
          <a:graphicData uri="http://schemas.openxmlformats.org/drawingml/2006/table">
            <a:tbl>
              <a:tblPr>
                <a:tableStyleId>{8A107856-5554-42FB-B03E-39F5DBC370BA}</a:tableStyleId>
              </a:tblPr>
              <a:tblGrid>
                <a:gridCol w="1800662">
                  <a:extLst>
                    <a:ext uri="{9D8B030D-6E8A-4147-A177-3AD203B41FA5}">
                      <a16:colId xmlns:a16="http://schemas.microsoft.com/office/drawing/2014/main" val="3102245753"/>
                    </a:ext>
                  </a:extLst>
                </a:gridCol>
                <a:gridCol w="6699871">
                  <a:extLst>
                    <a:ext uri="{9D8B030D-6E8A-4147-A177-3AD203B41FA5}">
                      <a16:colId xmlns:a16="http://schemas.microsoft.com/office/drawing/2014/main" val="3622855819"/>
                    </a:ext>
                  </a:extLst>
                </a:gridCol>
                <a:gridCol w="1207911">
                  <a:extLst>
                    <a:ext uri="{9D8B030D-6E8A-4147-A177-3AD203B41FA5}">
                      <a16:colId xmlns:a16="http://schemas.microsoft.com/office/drawing/2014/main" val="1223974382"/>
                    </a:ext>
                  </a:extLst>
                </a:gridCol>
                <a:gridCol w="1162756">
                  <a:extLst>
                    <a:ext uri="{9D8B030D-6E8A-4147-A177-3AD203B41FA5}">
                      <a16:colId xmlns:a16="http://schemas.microsoft.com/office/drawing/2014/main" val="2668826181"/>
                    </a:ext>
                  </a:extLst>
                </a:gridCol>
                <a:gridCol w="1320801">
                  <a:extLst>
                    <a:ext uri="{9D8B030D-6E8A-4147-A177-3AD203B41FA5}">
                      <a16:colId xmlns:a16="http://schemas.microsoft.com/office/drawing/2014/main" val="3572660255"/>
                    </a:ext>
                  </a:extLst>
                </a:gridCol>
              </a:tblGrid>
              <a:tr h="248912">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225222">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F71B0465-BCAE-4341-8768-CB9DED3A9BB7}"/>
              </a:ext>
            </a:extLst>
          </p:cNvPr>
          <p:cNvGraphicFramePr>
            <a:graphicFrameLocks noGrp="1"/>
          </p:cNvGraphicFramePr>
          <p:nvPr>
            <p:extLst>
              <p:ext uri="{D42A27DB-BD31-4B8C-83A1-F6EECF244321}">
                <p14:modId xmlns:p14="http://schemas.microsoft.com/office/powerpoint/2010/main" val="1636747732"/>
              </p:ext>
            </p:extLst>
          </p:nvPr>
        </p:nvGraphicFramePr>
        <p:xfrm>
          <a:off x="0" y="1529372"/>
          <a:ext cx="12192001" cy="6317214"/>
        </p:xfrm>
        <a:graphic>
          <a:graphicData uri="http://schemas.openxmlformats.org/drawingml/2006/table">
            <a:tbl>
              <a:tblPr>
                <a:tableStyleId>{8A107856-5554-42FB-B03E-39F5DBC370BA}</a:tableStyleId>
              </a:tblPr>
              <a:tblGrid>
                <a:gridCol w="1782549">
                  <a:extLst>
                    <a:ext uri="{9D8B030D-6E8A-4147-A177-3AD203B41FA5}">
                      <a16:colId xmlns:a16="http://schemas.microsoft.com/office/drawing/2014/main" val="2125934644"/>
                    </a:ext>
                  </a:extLst>
                </a:gridCol>
                <a:gridCol w="6713183">
                  <a:extLst>
                    <a:ext uri="{9D8B030D-6E8A-4147-A177-3AD203B41FA5}">
                      <a16:colId xmlns:a16="http://schemas.microsoft.com/office/drawing/2014/main" val="756522984"/>
                    </a:ext>
                  </a:extLst>
                </a:gridCol>
                <a:gridCol w="1205552">
                  <a:extLst>
                    <a:ext uri="{9D8B030D-6E8A-4147-A177-3AD203B41FA5}">
                      <a16:colId xmlns:a16="http://schemas.microsoft.com/office/drawing/2014/main" val="1830178569"/>
                    </a:ext>
                  </a:extLst>
                </a:gridCol>
                <a:gridCol w="1169916">
                  <a:extLst>
                    <a:ext uri="{9D8B030D-6E8A-4147-A177-3AD203B41FA5}">
                      <a16:colId xmlns:a16="http://schemas.microsoft.com/office/drawing/2014/main" val="2272569675"/>
                    </a:ext>
                  </a:extLst>
                </a:gridCol>
                <a:gridCol w="1320801">
                  <a:extLst>
                    <a:ext uri="{9D8B030D-6E8A-4147-A177-3AD203B41FA5}">
                      <a16:colId xmlns:a16="http://schemas.microsoft.com/office/drawing/2014/main" val="4270211752"/>
                    </a:ext>
                  </a:extLst>
                </a:gridCol>
              </a:tblGrid>
              <a:tr h="470806">
                <a:tc>
                  <a:txBody>
                    <a:bodyPr/>
                    <a:lstStyle/>
                    <a:p>
                      <a:pPr algn="ctr" fontAlgn="ctr"/>
                      <a:r>
                        <a:rPr lang="ru-RU" sz="1100" u="none" strike="noStrike" dirty="0">
                          <a:effectLst/>
                        </a:rPr>
                        <a:t>1 11 05 012 04 0000 120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получаемые в виде арендной платы за земельные участки, государственная собственность на которые не разграничена и которые расположены в границах городских округов, а также средства от продажи права на заключение договоров аренды указанных земельных участков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53</a:t>
                      </a:r>
                      <a:r>
                        <a:rPr lang="ru-RU" sz="1200" b="0" i="0" u="sng" strike="noStrike" baseline="0" dirty="0" smtClean="0">
                          <a:solidFill>
                            <a:srgbClr val="000000"/>
                          </a:solidFill>
                          <a:effectLst/>
                          <a:latin typeface="+mn-lt"/>
                          <a:cs typeface="Times New Roman" panose="02020603050405020304" pitchFamily="18" charset="0"/>
                        </a:rPr>
                        <a:t> 500,00    </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65 091,81</a:t>
                      </a: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121,67</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4182014390"/>
                  </a:ext>
                </a:extLst>
              </a:tr>
              <a:tr h="631222">
                <a:tc>
                  <a:txBody>
                    <a:bodyPr/>
                    <a:lstStyle/>
                    <a:p>
                      <a:pPr algn="ctr" fontAlgn="ctr"/>
                      <a:r>
                        <a:rPr lang="ru-RU" sz="1100" u="none" strike="noStrike" dirty="0">
                          <a:effectLst/>
                        </a:rPr>
                        <a:t>1 11 05 020 00 0000 120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получаемые в виде арендной платы за земли после разграничения государственной собственности на землю, а также средства от продажи права на заключение договоров аренды указанных земельных участков (за исключением земельных участков бюджетных и автономных учреждений)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5</a:t>
                      </a:r>
                      <a:r>
                        <a:rPr lang="ru-RU" sz="1200" b="0" u="sng" strike="noStrike" dirty="0" smtClean="0">
                          <a:effectLst/>
                          <a:latin typeface="+mn-lt"/>
                        </a:rPr>
                        <a:t>00,00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smtClean="0">
                          <a:effectLst/>
                          <a:latin typeface="+mn-lt"/>
                        </a:rPr>
                        <a:t>625,00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smtClean="0">
                          <a:effectLst/>
                          <a:latin typeface="+mn-lt"/>
                        </a:rPr>
                        <a:t>125,00 </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4246573987"/>
                  </a:ext>
                </a:extLst>
              </a:tr>
              <a:tr h="474297">
                <a:tc>
                  <a:txBody>
                    <a:bodyPr/>
                    <a:lstStyle/>
                    <a:p>
                      <a:pPr algn="ctr" fontAlgn="ctr"/>
                      <a:r>
                        <a:rPr lang="ru-RU" sz="1100" u="none" strike="noStrike">
                          <a:effectLst/>
                        </a:rPr>
                        <a:t>1 11 05 024 04 0000 120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получаемые в виде арендной платы, а также средства от продажи права на заключение договоров аренды за земли, находящиеся в собственности городских округов (за исключением земельных участков муниципальных бюджетных и автономных учреждений)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5</a:t>
                      </a:r>
                      <a:r>
                        <a:rPr lang="ru-RU" sz="1200" b="0" u="sng" strike="noStrike" dirty="0" smtClean="0">
                          <a:effectLst/>
                          <a:latin typeface="+mn-lt"/>
                        </a:rPr>
                        <a:t>00,00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smtClean="0">
                          <a:effectLst/>
                          <a:latin typeface="+mn-lt"/>
                        </a:rPr>
                        <a:t>625,00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smtClean="0">
                          <a:effectLst/>
                          <a:latin typeface="+mn-lt"/>
                        </a:rPr>
                        <a:t> 125,00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1078929607"/>
                  </a:ext>
                </a:extLst>
              </a:tr>
              <a:tr h="626577">
                <a:tc>
                  <a:txBody>
                    <a:bodyPr/>
                    <a:lstStyle/>
                    <a:p>
                      <a:pPr algn="ctr" fontAlgn="ctr"/>
                      <a:r>
                        <a:rPr lang="ru-RU" sz="1100" u="none" strike="noStrike" dirty="0">
                          <a:effectLst/>
                        </a:rPr>
                        <a:t>1 11 05 030 00 0000 120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от сдачи в аренду имущества, находящегося в оперативном управлении органов государственной власти, органов местного самоуправления, органов управления государственными внебюджетными фондами и созданных ими учреждений (за исключением имущества бюджетных и автономных учреждений)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75,00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875171665"/>
                  </a:ext>
                </a:extLst>
              </a:tr>
              <a:tr h="482154">
                <a:tc>
                  <a:txBody>
                    <a:bodyPr/>
                    <a:lstStyle/>
                    <a:p>
                      <a:pPr algn="ctr" fontAlgn="ctr"/>
                      <a:r>
                        <a:rPr lang="ru-RU" sz="1100" u="none" strike="noStrike" dirty="0">
                          <a:effectLst/>
                        </a:rPr>
                        <a:t>1 11 05 034 04 0000 120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от сдачи в аренду имущества, находящегося в оперативном управлении органов управления городских округов и созданных ими учреждений (за исключением имущества муниципальных бюджетных и автономных учреждений)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75,00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3254617624"/>
                  </a:ext>
                </a:extLst>
              </a:tr>
              <a:tr h="474297">
                <a:tc>
                  <a:txBody>
                    <a:bodyPr/>
                    <a:lstStyle/>
                    <a:p>
                      <a:pPr algn="ctr" fontAlgn="ctr"/>
                      <a:r>
                        <a:rPr lang="ru-RU" sz="1100" u="none" strike="noStrike">
                          <a:effectLst/>
                        </a:rPr>
                        <a:t>1 11 05 070 00 0000 120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от сдачи в аренду имущества, составляющего государственную (муниципальную) казну (за исключением земельных участков)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3 500,00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2 474,69</a:t>
                      </a: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70,71</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2342708080"/>
                  </a:ext>
                </a:extLst>
              </a:tr>
              <a:tr h="474297">
                <a:tc>
                  <a:txBody>
                    <a:bodyPr/>
                    <a:lstStyle/>
                    <a:p>
                      <a:pPr algn="ctr" fontAlgn="ctr"/>
                      <a:r>
                        <a:rPr lang="ru-RU" sz="1100" u="none" strike="noStrike" dirty="0">
                          <a:effectLst/>
                        </a:rPr>
                        <a:t>1 11 05 074 04 0000 120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Доходы от сдачи в аренду имущества, составляющего казну городских округов (за исключением земельных участков)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a:effectLst/>
                          <a:latin typeface="+mn-lt"/>
                        </a:rPr>
                        <a:t>3 500,00</a:t>
                      </a:r>
                      <a:endParaRPr lang="ru-RU" sz="1200" b="0" i="0" u="sng" strike="noStrike">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2 474,69</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u="sng" strike="noStrike" dirty="0" smtClean="0">
                          <a:effectLst/>
                          <a:latin typeface="+mn-lt"/>
                        </a:rPr>
                        <a:t> 70,71</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748788625"/>
                  </a:ext>
                </a:extLst>
              </a:tr>
              <a:tr h="474297">
                <a:tc>
                  <a:txBody>
                    <a:bodyPr/>
                    <a:lstStyle/>
                    <a:p>
                      <a:pPr algn="ctr" fontAlgn="ctr"/>
                      <a:r>
                        <a:rPr lang="ru-RU" sz="1100" u="none" strike="noStrike">
                          <a:effectLst/>
                        </a:rPr>
                        <a:t>1 11 05 300 00 0000 120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Плата по соглашениям об установлении сервитута в отношении земельных участков, находящихся в государственной или муниципальной собственности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30,00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293,64</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978,79</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1426686526"/>
                  </a:ext>
                </a:extLst>
              </a:tr>
              <a:tr h="317372">
                <a:tc>
                  <a:txBody>
                    <a:bodyPr/>
                    <a:lstStyle/>
                    <a:p>
                      <a:pPr algn="ctr" fontAlgn="ctr"/>
                      <a:r>
                        <a:rPr lang="ru-RU" sz="1100" u="none" strike="noStrike" dirty="0">
                          <a:effectLst/>
                        </a:rPr>
                        <a:t>1 11 05 310 00 0000 120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l" fontAlgn="ctr"/>
                      <a:r>
                        <a:rPr lang="ru-RU" sz="1100" u="none" strike="noStrike" dirty="0">
                          <a:effectLst/>
                        </a:rPr>
                        <a:t>Плата по соглашениям об установлении сервитута в отношении земельных участков, государственная собственность на которые не разграничена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61" marR="3761" marT="3761" marB="0" anchor="ctr"/>
                </a:tc>
                <a:tc>
                  <a:txBody>
                    <a:bodyPr/>
                    <a:lstStyle/>
                    <a:p>
                      <a:pPr algn="ctr" fontAlgn="ctr"/>
                      <a:r>
                        <a:rPr lang="ru-RU" sz="1200" b="0" u="sng" strike="noStrike" dirty="0">
                          <a:effectLst/>
                          <a:latin typeface="+mn-lt"/>
                        </a:rPr>
                        <a:t>30,00</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261,79</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872,65</a:t>
                      </a:r>
                      <a:endParaRPr lang="ru-RU" sz="1200" b="0" i="0" u="sng" strike="noStrike" dirty="0">
                        <a:solidFill>
                          <a:srgbClr val="000000"/>
                        </a:solidFill>
                        <a:effectLst/>
                        <a:latin typeface="+mn-lt"/>
                        <a:cs typeface="Times New Roman" panose="02020603050405020304" pitchFamily="18" charset="0"/>
                      </a:endParaRPr>
                    </a:p>
                  </a:txBody>
                  <a:tcPr marL="3761" marR="3761" marT="3761" marB="0" anchor="ctr"/>
                </a:tc>
                <a:extLst>
                  <a:ext uri="{0D108BD9-81ED-4DB2-BD59-A6C34878D82A}">
                    <a16:rowId xmlns:a16="http://schemas.microsoft.com/office/drawing/2014/main" val="671723408"/>
                  </a:ext>
                </a:extLst>
              </a:tr>
              <a:tr h="625567">
                <a:tc>
                  <a:txBody>
                    <a:bodyPr/>
                    <a:lstStyle/>
                    <a:p>
                      <a:pPr algn="ctr" fontAlgn="ctr"/>
                      <a:r>
                        <a:rPr lang="ru-RU" sz="1100" u="none" strike="noStrike" dirty="0">
                          <a:effectLst/>
                        </a:rPr>
                        <a:t>1 11 05 312 04 0000 </a:t>
                      </a:r>
                      <a:r>
                        <a:rPr lang="ru-RU" sz="1100" u="none" strike="noStrike" dirty="0" smtClean="0">
                          <a:effectLst/>
                        </a:rPr>
                        <a:t>120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Плата по соглашениям об установлении сервитута, заключенным органами местного самоуправления городских округов, государственными или муниципальными предприятиями либо государственными или муниципальными учреждениями в отношении земельных участков, государственная собственность на которые не разграничена и которые расположены в границах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u="sng" strike="noStrike" dirty="0">
                          <a:effectLst/>
                          <a:latin typeface="+mn-lt"/>
                        </a:rPr>
                        <a:t>30,00</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baseline="0" dirty="0" smtClean="0">
                          <a:solidFill>
                            <a:srgbClr val="000000"/>
                          </a:solidFill>
                          <a:effectLst/>
                          <a:latin typeface="+mn-lt"/>
                          <a:cs typeface="Times New Roman" panose="02020603050405020304" pitchFamily="18" charset="0"/>
                        </a:rPr>
                        <a:t> 261,79</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872,65</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414474716"/>
                  </a:ext>
                </a:extLst>
              </a:tr>
              <a:tr h="317372">
                <a:tc>
                  <a:txBody>
                    <a:bodyPr/>
                    <a:lstStyle/>
                    <a:p>
                      <a:pPr algn="ctr"/>
                      <a:r>
                        <a:rPr lang="ru-RU" sz="1100" dirty="0" smtClean="0">
                          <a:latin typeface="+mn-lt"/>
                        </a:rPr>
                        <a:t>1 11 05 320 00 0000 120</a:t>
                      </a:r>
                      <a:endParaRPr lang="ru-RU" sz="1100" dirty="0">
                        <a:latin typeface="+mn-lt"/>
                      </a:endParaRPr>
                    </a:p>
                  </a:txBody>
                  <a:tcPr marL="3761" marR="3761" marT="3761" marB="0" anchor="ctr"/>
                </a:tc>
                <a:tc>
                  <a:txBody>
                    <a:bodyPr/>
                    <a:lstStyle/>
                    <a:p>
                      <a:r>
                        <a:rPr lang="ru-RU" sz="1100" dirty="0" smtClean="0">
                          <a:latin typeface="+mn-lt"/>
                        </a:rPr>
                        <a:t>Плата по соглашениям об установлении сервитута в отношении земельных участков после разграничения государственной собственности на землю</a:t>
                      </a:r>
                      <a:endParaRPr lang="ru-RU" sz="1100" dirty="0">
                        <a:latin typeface="+mn-lt"/>
                      </a:endParaRPr>
                    </a:p>
                  </a:txBody>
                  <a:tcPr marL="3761" marR="3761" marT="3761" marB="0" anchor="ctr"/>
                </a:tc>
                <a:tc>
                  <a:txBody>
                    <a:bodyPr/>
                    <a:lstStyle/>
                    <a:p>
                      <a:pPr algn="ctr"/>
                      <a:r>
                        <a:rPr lang="ru-RU" sz="1200" u="sng" dirty="0" smtClean="0"/>
                        <a:t>0,00</a:t>
                      </a:r>
                      <a:endParaRPr lang="ru-RU" sz="1200" u="sng" dirty="0"/>
                    </a:p>
                  </a:txBody>
                  <a:tcPr marL="3761" marR="3761" marT="3761" marB="0" anchor="ctr"/>
                </a:tc>
                <a:tc>
                  <a:txBody>
                    <a:bodyPr/>
                    <a:lstStyle/>
                    <a:p>
                      <a:pPr algn="ctr"/>
                      <a:r>
                        <a:rPr lang="ru-RU" sz="1200" u="sng" dirty="0" smtClean="0"/>
                        <a:t>31,84</a:t>
                      </a:r>
                      <a:endParaRPr lang="ru-RU" sz="1200" u="sng" dirty="0"/>
                    </a:p>
                  </a:txBody>
                  <a:tcPr marL="3761" marR="3761" marT="3761" marB="0" anchor="ctr"/>
                </a:tc>
                <a:tc>
                  <a:txBody>
                    <a:bodyPr/>
                    <a:lstStyle/>
                    <a:p>
                      <a:pPr algn="ctr"/>
                      <a:r>
                        <a:rPr lang="ru-RU" sz="1200" u="sng" dirty="0" smtClean="0"/>
                        <a:t>0,00</a:t>
                      </a:r>
                      <a:endParaRPr lang="ru-RU" sz="1200" u="sng" dirty="0"/>
                    </a:p>
                  </a:txBody>
                  <a:tcPr marL="3761" marR="3761" marT="3761" marB="0" anchor="ctr"/>
                </a:tc>
                <a:extLst>
                  <a:ext uri="{0D108BD9-81ED-4DB2-BD59-A6C34878D82A}">
                    <a16:rowId xmlns:a16="http://schemas.microsoft.com/office/drawing/2014/main" val="1070593900"/>
                  </a:ext>
                </a:extLst>
              </a:tr>
              <a:tr h="626577">
                <a:tc>
                  <a:txBody>
                    <a:bodyPr/>
                    <a:lstStyle/>
                    <a:p>
                      <a:pPr algn="ctr"/>
                      <a:r>
                        <a:rPr lang="ru-RU" sz="1100" dirty="0" smtClean="0">
                          <a:latin typeface="+mn-lt"/>
                        </a:rPr>
                        <a:t>1 11 05 324 04 0000 120</a:t>
                      </a:r>
                      <a:endParaRPr lang="ru-RU" sz="1100" dirty="0">
                        <a:latin typeface="+mn-lt"/>
                      </a:endParaRPr>
                    </a:p>
                  </a:txBody>
                  <a:tcPr marL="3761" marR="3761" marT="3761" marB="0" anchor="ctr"/>
                </a:tc>
                <a:tc>
                  <a:txBody>
                    <a:bodyPr/>
                    <a:lstStyle/>
                    <a:p>
                      <a:r>
                        <a:rPr lang="ru-RU" sz="1100" dirty="0" smtClean="0">
                          <a:latin typeface="+mn-lt"/>
                        </a:rPr>
                        <a:t>Плата по соглашениям об установлении сервитута, заключенным органами местного самоуправления городских округов, государственными или муниципальными предприятиями либо государственными или муниципальными учреждениями в отношении земельных участков, находящихся в собственности городских округов</a:t>
                      </a:r>
                      <a:endParaRPr lang="ru-RU" sz="1100" dirty="0">
                        <a:latin typeface="+mn-lt"/>
                      </a:endParaRPr>
                    </a:p>
                  </a:txBody>
                  <a:tcPr marL="3761" marR="3761" marT="3761" marB="0" anchor="ctr"/>
                </a:tc>
                <a:tc>
                  <a:txBody>
                    <a:bodyPr/>
                    <a:lstStyle/>
                    <a:p>
                      <a:pPr algn="ctr"/>
                      <a:r>
                        <a:rPr lang="ru-RU" sz="1200" u="sng" dirty="0" smtClean="0"/>
                        <a:t>0,00</a:t>
                      </a:r>
                      <a:endParaRPr lang="ru-RU" sz="1200" u="sng" dirty="0"/>
                    </a:p>
                  </a:txBody>
                  <a:tcPr marL="3761" marR="3761" marT="3761" marB="0" anchor="ctr"/>
                </a:tc>
                <a:tc>
                  <a:txBody>
                    <a:bodyPr/>
                    <a:lstStyle/>
                    <a:p>
                      <a:pPr algn="ctr"/>
                      <a:r>
                        <a:rPr lang="ru-RU" sz="1200" u="sng" dirty="0" smtClean="0"/>
                        <a:t>31,84</a:t>
                      </a:r>
                      <a:endParaRPr lang="ru-RU" sz="1200" u="sng" dirty="0"/>
                    </a:p>
                  </a:txBody>
                  <a:tcPr marL="3761" marR="3761" marT="3761" marB="0" anchor="ctr"/>
                </a:tc>
                <a:tc>
                  <a:txBody>
                    <a:bodyPr/>
                    <a:lstStyle/>
                    <a:p>
                      <a:pPr algn="ctr"/>
                      <a:r>
                        <a:rPr lang="ru-RU" sz="1200" u="sng" dirty="0" smtClean="0"/>
                        <a:t>0,00</a:t>
                      </a:r>
                      <a:endParaRPr lang="ru-RU" sz="1200" u="sng" dirty="0"/>
                    </a:p>
                  </a:txBody>
                  <a:tcPr marL="3761" marR="3761" marT="3761" marB="0" anchor="ctr"/>
                </a:tc>
                <a:extLst>
                  <a:ext uri="{0D108BD9-81ED-4DB2-BD59-A6C34878D82A}">
                    <a16:rowId xmlns:a16="http://schemas.microsoft.com/office/drawing/2014/main" val="2775137986"/>
                  </a:ext>
                </a:extLst>
              </a:tr>
            </a:tbl>
          </a:graphicData>
        </a:graphic>
      </p:graphicFrame>
    </p:spTree>
    <p:extLst>
      <p:ext uri="{BB962C8B-B14F-4D97-AF65-F5344CB8AC3E}">
        <p14:creationId xmlns:p14="http://schemas.microsoft.com/office/powerpoint/2010/main" val="1682935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37</a:t>
            </a:fld>
            <a:endParaRPr lang="en-US" dirty="0"/>
          </a:p>
        </p:txBody>
      </p:sp>
      <p:sp>
        <p:nvSpPr>
          <p:cNvPr id="3" name="Прямоугольник 2"/>
          <p:cNvSpPr/>
          <p:nvPr/>
        </p:nvSpPr>
        <p:spPr>
          <a:xfrm>
            <a:off x="0" y="0"/>
            <a:ext cx="12192000"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3036035836"/>
              </p:ext>
            </p:extLst>
          </p:nvPr>
        </p:nvGraphicFramePr>
        <p:xfrm>
          <a:off x="0" y="936977"/>
          <a:ext cx="12191999" cy="551464"/>
        </p:xfrm>
        <a:graphic>
          <a:graphicData uri="http://schemas.openxmlformats.org/drawingml/2006/table">
            <a:tbl>
              <a:tblPr>
                <a:tableStyleId>{8A107856-5554-42FB-B03E-39F5DBC370BA}</a:tableStyleId>
              </a:tblPr>
              <a:tblGrid>
                <a:gridCol w="1641783">
                  <a:extLst>
                    <a:ext uri="{9D8B030D-6E8A-4147-A177-3AD203B41FA5}">
                      <a16:colId xmlns:a16="http://schemas.microsoft.com/office/drawing/2014/main" val="3102245753"/>
                    </a:ext>
                  </a:extLst>
                </a:gridCol>
                <a:gridCol w="7332884">
                  <a:extLst>
                    <a:ext uri="{9D8B030D-6E8A-4147-A177-3AD203B41FA5}">
                      <a16:colId xmlns:a16="http://schemas.microsoft.com/office/drawing/2014/main" val="3622855819"/>
                    </a:ext>
                  </a:extLst>
                </a:gridCol>
                <a:gridCol w="1230489">
                  <a:extLst>
                    <a:ext uri="{9D8B030D-6E8A-4147-A177-3AD203B41FA5}">
                      <a16:colId xmlns:a16="http://schemas.microsoft.com/office/drawing/2014/main" val="1223974382"/>
                    </a:ext>
                  </a:extLst>
                </a:gridCol>
                <a:gridCol w="1016000">
                  <a:extLst>
                    <a:ext uri="{9D8B030D-6E8A-4147-A177-3AD203B41FA5}">
                      <a16:colId xmlns:a16="http://schemas.microsoft.com/office/drawing/2014/main" val="2668826181"/>
                    </a:ext>
                  </a:extLst>
                </a:gridCol>
                <a:gridCol w="970843">
                  <a:extLst>
                    <a:ext uri="{9D8B030D-6E8A-4147-A177-3AD203B41FA5}">
                      <a16:colId xmlns:a16="http://schemas.microsoft.com/office/drawing/2014/main" val="97927874"/>
                    </a:ext>
                  </a:extLst>
                </a:gridCol>
              </a:tblGrid>
              <a:tr h="281821">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69736">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2E9ED5E8-B1B6-4D71-A89B-9C20E3D312E5}"/>
              </a:ext>
            </a:extLst>
          </p:cNvPr>
          <p:cNvGraphicFramePr>
            <a:graphicFrameLocks noGrp="1"/>
          </p:cNvGraphicFramePr>
          <p:nvPr>
            <p:extLst>
              <p:ext uri="{D42A27DB-BD31-4B8C-83A1-F6EECF244321}">
                <p14:modId xmlns:p14="http://schemas.microsoft.com/office/powerpoint/2010/main" val="162939869"/>
              </p:ext>
            </p:extLst>
          </p:nvPr>
        </p:nvGraphicFramePr>
        <p:xfrm>
          <a:off x="1" y="1506582"/>
          <a:ext cx="12191999" cy="5351419"/>
        </p:xfrm>
        <a:graphic>
          <a:graphicData uri="http://schemas.openxmlformats.org/drawingml/2006/table">
            <a:tbl>
              <a:tblPr>
                <a:tableStyleId>{8A107856-5554-42FB-B03E-39F5DBC370BA}</a:tableStyleId>
              </a:tblPr>
              <a:tblGrid>
                <a:gridCol w="1641782">
                  <a:extLst>
                    <a:ext uri="{9D8B030D-6E8A-4147-A177-3AD203B41FA5}">
                      <a16:colId xmlns:a16="http://schemas.microsoft.com/office/drawing/2014/main" val="2444915173"/>
                    </a:ext>
                  </a:extLst>
                </a:gridCol>
                <a:gridCol w="7332885">
                  <a:extLst>
                    <a:ext uri="{9D8B030D-6E8A-4147-A177-3AD203B41FA5}">
                      <a16:colId xmlns:a16="http://schemas.microsoft.com/office/drawing/2014/main" val="944691998"/>
                    </a:ext>
                  </a:extLst>
                </a:gridCol>
                <a:gridCol w="1219200">
                  <a:extLst>
                    <a:ext uri="{9D8B030D-6E8A-4147-A177-3AD203B41FA5}">
                      <a16:colId xmlns:a16="http://schemas.microsoft.com/office/drawing/2014/main" val="1191794558"/>
                    </a:ext>
                  </a:extLst>
                </a:gridCol>
                <a:gridCol w="1058682">
                  <a:extLst>
                    <a:ext uri="{9D8B030D-6E8A-4147-A177-3AD203B41FA5}">
                      <a16:colId xmlns:a16="http://schemas.microsoft.com/office/drawing/2014/main" val="2460900788"/>
                    </a:ext>
                  </a:extLst>
                </a:gridCol>
                <a:gridCol w="939450">
                  <a:extLst>
                    <a:ext uri="{9D8B030D-6E8A-4147-A177-3AD203B41FA5}">
                      <a16:colId xmlns:a16="http://schemas.microsoft.com/office/drawing/2014/main" val="367791637"/>
                    </a:ext>
                  </a:extLst>
                </a:gridCol>
              </a:tblGrid>
              <a:tr h="553730">
                <a:tc>
                  <a:txBody>
                    <a:bodyPr/>
                    <a:lstStyle/>
                    <a:p>
                      <a:pPr algn="ctr" fontAlgn="ctr"/>
                      <a:r>
                        <a:rPr lang="ru-RU" sz="1100" u="none" strike="noStrike" dirty="0">
                          <a:effectLst/>
                        </a:rPr>
                        <a:t>1 11 05 400 00 0000 120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Плата за публичный сервитут, предусмотренная решением уполномоченного органа об установлении публичного сервитута в отношении земельных участков, находящихся в государственной или муниципальной собственности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2,27</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4215827589"/>
                  </a:ext>
                </a:extLst>
              </a:tr>
              <a:tr h="741753">
                <a:tc>
                  <a:txBody>
                    <a:bodyPr/>
                    <a:lstStyle/>
                    <a:p>
                      <a:pPr algn="ctr" fontAlgn="ctr"/>
                      <a:r>
                        <a:rPr lang="ru-RU" sz="1100" u="none" strike="noStrike" dirty="0">
                          <a:effectLst/>
                        </a:rPr>
                        <a:t>1 11 05 430 00 0000 120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Плата за публичный сервитут, предусмотренная решением уполномоченного органа об установлении публичного сервитута в отношении земельных участков, которые находятся в федеральной собственности и осуществление полномочий по управлению и распоряжению которыми передано органам государственной власти субъектов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2,27</a:t>
                      </a:r>
                    </a:p>
                  </a:txBody>
                  <a:tcPr marL="2675" marR="2675" marT="2675"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1343114123"/>
                  </a:ext>
                </a:extLst>
              </a:tr>
              <a:tr h="1295859">
                <a:tc>
                  <a:txBody>
                    <a:bodyPr/>
                    <a:lstStyle/>
                    <a:p>
                      <a:pPr algn="ctr" fontAlgn="ctr"/>
                      <a:r>
                        <a:rPr lang="ru-RU" sz="1100" u="none" strike="noStrike">
                          <a:effectLst/>
                        </a:rPr>
                        <a:t>1 11 05 430 04 0000 120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Плата за публичный сервитут, предусмотренная решением уполномоченного органа об установлении публичного сервитута в отношении земельных участков, которые расположены в границах городских округов, находятся в федеральной собственности и осуществление полномочий Российской Федерации по управлению и распоряжению которыми передано органам государственной власти субъектов Российской Федерации и не предоставлены гражданам или юридическим лицам (за исключением органов государственной власти (государственных органов), органов местного самоуправления (муниципальных органов), органов управления государственными внебюджетными фондами и казенных учреждений)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2,27</a:t>
                      </a:r>
                    </a:p>
                  </a:txBody>
                  <a:tcPr marL="2675" marR="2675" marT="2675"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2941738137"/>
                  </a:ext>
                </a:extLst>
              </a:tr>
              <a:tr h="557053">
                <a:tc>
                  <a:txBody>
                    <a:bodyPr/>
                    <a:lstStyle/>
                    <a:p>
                      <a:pPr algn="ctr" fontAlgn="ctr"/>
                      <a:r>
                        <a:rPr lang="ru-RU" sz="1100" u="none" strike="noStrike">
                          <a:effectLst/>
                        </a:rPr>
                        <a:t>1 11 09 000 00 0000 120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Прочие доходы от использования имущества и прав, находящихся в государственной 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12</a:t>
                      </a:r>
                      <a:r>
                        <a:rPr lang="ru-RU" sz="1200" b="0" i="0" u="sng" strike="noStrike" baseline="0" dirty="0" smtClean="0">
                          <a:solidFill>
                            <a:srgbClr val="000000"/>
                          </a:solidFill>
                          <a:effectLst/>
                          <a:latin typeface="+mn-lt"/>
                          <a:cs typeface="Times New Roman" panose="02020603050405020304" pitchFamily="18" charset="0"/>
                        </a:rPr>
                        <a:t> 100,00</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12235,23</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u="sng" strike="noStrike" dirty="0" smtClean="0">
                          <a:effectLst/>
                          <a:latin typeface="+mn-lt"/>
                        </a:rPr>
                        <a:t>101,12 </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4233861511"/>
                  </a:ext>
                </a:extLst>
              </a:tr>
              <a:tr h="557053">
                <a:tc>
                  <a:txBody>
                    <a:bodyPr/>
                    <a:lstStyle/>
                    <a:p>
                      <a:pPr algn="ctr" fontAlgn="ctr"/>
                      <a:r>
                        <a:rPr lang="ru-RU" sz="1100" u="none" strike="noStrike">
                          <a:effectLst/>
                        </a:rPr>
                        <a:t>1 11 09 040 00 0000 120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Прочие поступления от использования имущества, находящегося в государственной 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12 100,00</a:t>
                      </a: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10 607,92</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87,67</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1700116459"/>
                  </a:ext>
                </a:extLst>
              </a:tr>
              <a:tr h="557053">
                <a:tc>
                  <a:txBody>
                    <a:bodyPr/>
                    <a:lstStyle/>
                    <a:p>
                      <a:pPr algn="ctr" fontAlgn="ctr"/>
                      <a:r>
                        <a:rPr lang="ru-RU" sz="1100" u="none" strike="noStrike">
                          <a:effectLst/>
                        </a:rPr>
                        <a:t>1 11 09 044 04 0000 120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Прочие поступления от использования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12 100,00</a:t>
                      </a: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10 607,92</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87,67</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2600684528"/>
                  </a:ext>
                </a:extLst>
              </a:tr>
              <a:tr h="557053">
                <a:tc>
                  <a:txBody>
                    <a:bodyPr/>
                    <a:lstStyle/>
                    <a:p>
                      <a:pPr algn="ctr" fontAlgn="ctr"/>
                      <a:r>
                        <a:rPr lang="ru-RU" sz="1100" u="none" strike="noStrike">
                          <a:effectLst/>
                        </a:rPr>
                        <a:t>1 11 09 044 04 0001 120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Прочие поступления от использования имущества, плата за размещение объектов на землях или земельных участках , находящегося в муниципальной собственности или собственность на которые не разграничена, расположенных в границах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5 000,00</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614,62</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u="sng" strike="noStrike" dirty="0" smtClean="0">
                          <a:effectLst/>
                          <a:latin typeface="+mn-lt"/>
                        </a:rPr>
                        <a:t>12,29 </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2876078802"/>
                  </a:ext>
                </a:extLst>
              </a:tr>
              <a:tr h="531865">
                <a:tc>
                  <a:txBody>
                    <a:bodyPr/>
                    <a:lstStyle/>
                    <a:p>
                      <a:pPr algn="ctr" fontAlgn="ctr"/>
                      <a:r>
                        <a:rPr lang="ru-RU" sz="1100" u="none" strike="noStrike" dirty="0">
                          <a:effectLst/>
                        </a:rPr>
                        <a:t>1 11 09 044 04 0002 120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l" fontAlgn="ctr"/>
                      <a:r>
                        <a:rPr lang="ru-RU" sz="1100" u="none" strike="noStrike" dirty="0">
                          <a:effectLst/>
                        </a:rPr>
                        <a:t>Прочие поступления от использования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7 100,00</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9 993,29</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140,75</a:t>
                      </a:r>
                      <a:endParaRPr lang="ru-RU" sz="1200" b="0" i="0" u="sng" strike="noStrike" dirty="0">
                        <a:solidFill>
                          <a:srgbClr val="000000"/>
                        </a:solidFill>
                        <a:effectLst/>
                        <a:latin typeface="+mn-lt"/>
                        <a:cs typeface="Times New Roman" panose="02020603050405020304" pitchFamily="18" charset="0"/>
                      </a:endParaRPr>
                    </a:p>
                  </a:txBody>
                  <a:tcPr marL="2675" marR="2675" marT="2675" marB="0" anchor="ctr"/>
                </a:tc>
                <a:extLst>
                  <a:ext uri="{0D108BD9-81ED-4DB2-BD59-A6C34878D82A}">
                    <a16:rowId xmlns:a16="http://schemas.microsoft.com/office/drawing/2014/main" val="269116434"/>
                  </a:ext>
                </a:extLst>
              </a:tr>
            </a:tbl>
          </a:graphicData>
        </a:graphic>
      </p:graphicFrame>
    </p:spTree>
    <p:extLst>
      <p:ext uri="{BB962C8B-B14F-4D97-AF65-F5344CB8AC3E}">
        <p14:creationId xmlns:p14="http://schemas.microsoft.com/office/powerpoint/2010/main" val="1646442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38</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5" name="Таблица 4"/>
          <p:cNvGraphicFramePr>
            <a:graphicFrameLocks noGrp="1"/>
          </p:cNvGraphicFramePr>
          <p:nvPr>
            <p:extLst>
              <p:ext uri="{D42A27DB-BD31-4B8C-83A1-F6EECF244321}">
                <p14:modId xmlns:p14="http://schemas.microsoft.com/office/powerpoint/2010/main" val="2658102737"/>
              </p:ext>
            </p:extLst>
          </p:nvPr>
        </p:nvGraphicFramePr>
        <p:xfrm>
          <a:off x="0" y="948266"/>
          <a:ext cx="12192000" cy="428713"/>
        </p:xfrm>
        <a:graphic>
          <a:graphicData uri="http://schemas.openxmlformats.org/drawingml/2006/table">
            <a:tbl>
              <a:tblPr>
                <a:tableStyleId>{8A107856-5554-42FB-B03E-39F5DBC370BA}</a:tableStyleId>
              </a:tblPr>
              <a:tblGrid>
                <a:gridCol w="1723289">
                  <a:extLst>
                    <a:ext uri="{9D8B030D-6E8A-4147-A177-3AD203B41FA5}">
                      <a16:colId xmlns:a16="http://schemas.microsoft.com/office/drawing/2014/main" val="3102245753"/>
                    </a:ext>
                  </a:extLst>
                </a:gridCol>
                <a:gridCol w="6694996">
                  <a:extLst>
                    <a:ext uri="{9D8B030D-6E8A-4147-A177-3AD203B41FA5}">
                      <a16:colId xmlns:a16="http://schemas.microsoft.com/office/drawing/2014/main" val="3622855819"/>
                    </a:ext>
                  </a:extLst>
                </a:gridCol>
                <a:gridCol w="1475992">
                  <a:extLst>
                    <a:ext uri="{9D8B030D-6E8A-4147-A177-3AD203B41FA5}">
                      <a16:colId xmlns:a16="http://schemas.microsoft.com/office/drawing/2014/main" val="1223974382"/>
                    </a:ext>
                  </a:extLst>
                </a:gridCol>
                <a:gridCol w="1101970">
                  <a:extLst>
                    <a:ext uri="{9D8B030D-6E8A-4147-A177-3AD203B41FA5}">
                      <a16:colId xmlns:a16="http://schemas.microsoft.com/office/drawing/2014/main" val="2668826181"/>
                    </a:ext>
                  </a:extLst>
                </a:gridCol>
                <a:gridCol w="1195753">
                  <a:extLst>
                    <a:ext uri="{9D8B030D-6E8A-4147-A177-3AD203B41FA5}">
                      <a16:colId xmlns:a16="http://schemas.microsoft.com/office/drawing/2014/main" val="4223178877"/>
                    </a:ext>
                  </a:extLst>
                </a:gridCol>
              </a:tblGrid>
              <a:tr h="206116">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222597">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4" name="Таблица 3">
            <a:extLst>
              <a:ext uri="{FF2B5EF4-FFF2-40B4-BE49-F238E27FC236}">
                <a16:creationId xmlns:a16="http://schemas.microsoft.com/office/drawing/2014/main" id="{9E8C12A1-CAE4-46C9-8E60-C528515B97E2}"/>
              </a:ext>
            </a:extLst>
          </p:cNvPr>
          <p:cNvGraphicFramePr>
            <a:graphicFrameLocks noGrp="1"/>
          </p:cNvGraphicFramePr>
          <p:nvPr>
            <p:extLst>
              <p:ext uri="{D42A27DB-BD31-4B8C-83A1-F6EECF244321}">
                <p14:modId xmlns:p14="http://schemas.microsoft.com/office/powerpoint/2010/main" val="904175458"/>
              </p:ext>
            </p:extLst>
          </p:nvPr>
        </p:nvGraphicFramePr>
        <p:xfrm>
          <a:off x="0" y="1377244"/>
          <a:ext cx="12192000" cy="5480761"/>
        </p:xfrm>
        <a:graphic>
          <a:graphicData uri="http://schemas.openxmlformats.org/drawingml/2006/table">
            <a:tbl>
              <a:tblPr>
                <a:tableStyleId>{8A107856-5554-42FB-B03E-39F5DBC370BA}</a:tableStyleId>
              </a:tblPr>
              <a:tblGrid>
                <a:gridCol w="1715911">
                  <a:extLst>
                    <a:ext uri="{9D8B030D-6E8A-4147-A177-3AD203B41FA5}">
                      <a16:colId xmlns:a16="http://schemas.microsoft.com/office/drawing/2014/main" val="4141374799"/>
                    </a:ext>
                  </a:extLst>
                </a:gridCol>
                <a:gridCol w="6705599">
                  <a:extLst>
                    <a:ext uri="{9D8B030D-6E8A-4147-A177-3AD203B41FA5}">
                      <a16:colId xmlns:a16="http://schemas.microsoft.com/office/drawing/2014/main" val="2635752341"/>
                    </a:ext>
                  </a:extLst>
                </a:gridCol>
                <a:gridCol w="1478846">
                  <a:extLst>
                    <a:ext uri="{9D8B030D-6E8A-4147-A177-3AD203B41FA5}">
                      <a16:colId xmlns:a16="http://schemas.microsoft.com/office/drawing/2014/main" val="1364233493"/>
                    </a:ext>
                  </a:extLst>
                </a:gridCol>
                <a:gridCol w="1102234">
                  <a:extLst>
                    <a:ext uri="{9D8B030D-6E8A-4147-A177-3AD203B41FA5}">
                      <a16:colId xmlns:a16="http://schemas.microsoft.com/office/drawing/2014/main" val="1000207281"/>
                    </a:ext>
                  </a:extLst>
                </a:gridCol>
                <a:gridCol w="1189410">
                  <a:extLst>
                    <a:ext uri="{9D8B030D-6E8A-4147-A177-3AD203B41FA5}">
                      <a16:colId xmlns:a16="http://schemas.microsoft.com/office/drawing/2014/main" val="1997655126"/>
                    </a:ext>
                  </a:extLst>
                </a:gridCol>
              </a:tblGrid>
              <a:tr h="1022096">
                <a:tc>
                  <a:txBody>
                    <a:bodyPr/>
                    <a:lstStyle/>
                    <a:p>
                      <a:pPr algn="ctr" fontAlgn="ctr"/>
                      <a:r>
                        <a:rPr lang="ru-RU" sz="1100" u="none" strike="noStrike" dirty="0">
                          <a:effectLst/>
                        </a:rPr>
                        <a:t>1 11 09 080 00 0000 120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государственной или муниципальной собственности, и на землях или земельных участках, государственная собственность на которые не разграничена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1 627,30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u="sng" strike="noStrike" dirty="0" smtClean="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3967552459"/>
                  </a:ext>
                </a:extLst>
              </a:tr>
              <a:tr h="1022096">
                <a:tc>
                  <a:txBody>
                    <a:bodyPr/>
                    <a:lstStyle/>
                    <a:p>
                      <a:pPr algn="ctr" fontAlgn="ctr"/>
                      <a:r>
                        <a:rPr lang="ru-RU" sz="1100" u="none" strike="noStrike">
                          <a:effectLst/>
                        </a:rPr>
                        <a:t>1 11 09 080 04 0000 120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поступившая в рамках договора за предоставление права на размещение и эксплуатацию нестационарного торгового объекта, установку и эксплуатацию рекламных конструкций на землях или земельных участках, находящихся в собственности городских округов, и на землях или земельных участках, государственная собственность на которые не разграничена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1 627,30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1035789341"/>
                  </a:ext>
                </a:extLst>
              </a:tr>
              <a:tr h="232978">
                <a:tc>
                  <a:txBody>
                    <a:bodyPr/>
                    <a:lstStyle/>
                    <a:p>
                      <a:pPr algn="ctr" fontAlgn="ctr"/>
                      <a:r>
                        <a:rPr lang="ru-RU" sz="1100" u="none" strike="noStrike" dirty="0">
                          <a:effectLst/>
                        </a:rPr>
                        <a:t>1 12 00 000 00 0000 000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b="1" u="none" strike="noStrike" dirty="0">
                          <a:effectLst/>
                        </a:rPr>
                        <a:t>ПЛАТЕЖИ ПРИ ПОЛЬЗОВАНИИ ПРИРОДНЫМИ РЕСУРСАМИ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206,00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912,82</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u="sng" strike="noStrike" dirty="0" smtClean="0">
                          <a:effectLst/>
                          <a:latin typeface="+mn-lt"/>
                        </a:rPr>
                        <a:t>443,12 </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587945875"/>
                  </a:ext>
                </a:extLst>
              </a:tr>
              <a:tr h="232978">
                <a:tc>
                  <a:txBody>
                    <a:bodyPr/>
                    <a:lstStyle/>
                    <a:p>
                      <a:pPr algn="ctr" fontAlgn="ctr"/>
                      <a:r>
                        <a:rPr lang="ru-RU" sz="1100" u="none" strike="noStrike">
                          <a:effectLst/>
                        </a:rPr>
                        <a:t>1 12 01 000 01 0000 120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b="1" u="none" strike="noStrike" dirty="0">
                          <a:effectLst/>
                        </a:rPr>
                        <a:t>Плата за негативное воздействие на окружающую среду</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206,00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912,82 </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443,12</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1516991823"/>
                  </a:ext>
                </a:extLst>
              </a:tr>
              <a:tr h="345709">
                <a:tc>
                  <a:txBody>
                    <a:bodyPr/>
                    <a:lstStyle/>
                    <a:p>
                      <a:pPr algn="ctr" fontAlgn="ctr"/>
                      <a:r>
                        <a:rPr lang="ru-RU" sz="1100" u="none" strike="noStrike">
                          <a:effectLst/>
                        </a:rPr>
                        <a:t>1 12 01 010 01 0000 120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за выбросы загрязняющих веществ в атмосферный воздух стационарными объектами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u="sng" strike="noStrike" dirty="0" smtClean="0">
                          <a:effectLst/>
                          <a:latin typeface="+mn-lt"/>
                        </a:rPr>
                        <a:t>176,00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chemeClr val="dk1"/>
                          </a:solidFill>
                          <a:effectLst/>
                          <a:latin typeface="+mn-lt"/>
                          <a:cs typeface="+mn-cs"/>
                        </a:rPr>
                        <a:t>350</a:t>
                      </a:r>
                      <a:r>
                        <a:rPr lang="ru-RU" sz="1200" b="0" i="0" u="sng" strike="noStrike" baseline="0" dirty="0" smtClean="0">
                          <a:solidFill>
                            <a:schemeClr val="dk1"/>
                          </a:solidFill>
                          <a:effectLst/>
                          <a:latin typeface="+mn-lt"/>
                          <a:cs typeface="+mn-cs"/>
                        </a:rPr>
                        <a:t>,37</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u="sng" strike="noStrike" dirty="0" smtClean="0">
                          <a:effectLst/>
                          <a:latin typeface="+mn-lt"/>
                        </a:rPr>
                        <a:t>199,07 </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2803988994"/>
                  </a:ext>
                </a:extLst>
              </a:tr>
              <a:tr h="683901">
                <a:tc>
                  <a:txBody>
                    <a:bodyPr/>
                    <a:lstStyle/>
                    <a:p>
                      <a:pPr algn="ctr" fontAlgn="ctr"/>
                      <a:r>
                        <a:rPr lang="ru-RU" sz="1100" u="none" strike="noStrike" dirty="0">
                          <a:effectLst/>
                        </a:rPr>
                        <a:t>1 12 01 010 01 6000 120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за выбросы загрязняющих веществ в атмосферный воздух стационарными объектами (федеральные государственные органы, Банк России, органы управления государственными внебюджетными фондами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176,00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350,37</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199,07</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3913378607"/>
                  </a:ext>
                </a:extLst>
              </a:tr>
              <a:tr h="232978">
                <a:tc>
                  <a:txBody>
                    <a:bodyPr/>
                    <a:lstStyle/>
                    <a:p>
                      <a:pPr algn="ctr" fontAlgn="ctr"/>
                      <a:r>
                        <a:rPr lang="ru-RU" sz="1100" u="none" strike="noStrike">
                          <a:effectLst/>
                        </a:rPr>
                        <a:t>1 12 01 030 01 0000 120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за сбросы загрязняющих веществ в водные объекты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chemeClr val="dk1"/>
                          </a:solidFill>
                          <a:effectLst/>
                          <a:latin typeface="+mn-lt"/>
                          <a:cs typeface="+mn-cs"/>
                        </a:rPr>
                        <a:t>554</a:t>
                      </a:r>
                      <a:r>
                        <a:rPr lang="ru-RU" sz="1200" b="0" i="0" u="sng" strike="noStrike" baseline="0" dirty="0" smtClean="0">
                          <a:solidFill>
                            <a:schemeClr val="dk1"/>
                          </a:solidFill>
                          <a:effectLst/>
                          <a:latin typeface="+mn-lt"/>
                          <a:cs typeface="+mn-cs"/>
                        </a:rPr>
                        <a:t>,45</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2840416551"/>
                  </a:ext>
                </a:extLst>
              </a:tr>
              <a:tr h="683901">
                <a:tc>
                  <a:txBody>
                    <a:bodyPr/>
                    <a:lstStyle/>
                    <a:p>
                      <a:pPr algn="ctr" fontAlgn="ctr"/>
                      <a:r>
                        <a:rPr lang="ru-RU" sz="1100" u="none" strike="noStrike">
                          <a:effectLst/>
                        </a:rPr>
                        <a:t>1 12 01 030 01 6000 120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за сбросы загрязняющих веществ в водные объекты (федеральные государственные органы, Банк России, органы управления государственными внебюджетными фондами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554,45</a:t>
                      </a:r>
                    </a:p>
                  </a:txBody>
                  <a:tcPr marL="5391" marR="5391" marT="5391"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1046736555"/>
                  </a:ext>
                </a:extLst>
              </a:tr>
              <a:tr h="232978">
                <a:tc>
                  <a:txBody>
                    <a:bodyPr/>
                    <a:lstStyle/>
                    <a:p>
                      <a:pPr algn="ctr" fontAlgn="ctr"/>
                      <a:r>
                        <a:rPr lang="ru-RU" sz="1100" u="none" strike="noStrike">
                          <a:effectLst/>
                        </a:rPr>
                        <a:t>1 12 01 040 01 0000 120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за размещение отходов производства и потребления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u="sng" strike="noStrike" dirty="0">
                          <a:effectLst/>
                          <a:latin typeface="+mn-lt"/>
                        </a:rPr>
                        <a:t>3</a:t>
                      </a:r>
                      <a:r>
                        <a:rPr lang="ru-RU" sz="1200" b="0" u="sng" strike="noStrike" dirty="0" smtClean="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8,01</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u="sng" strike="noStrike" dirty="0" smtClean="0">
                          <a:effectLst/>
                          <a:latin typeface="+mn-lt"/>
                        </a:rPr>
                        <a:t> 26,07</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3419891729"/>
                  </a:ext>
                </a:extLst>
              </a:tr>
              <a:tr h="219975">
                <a:tc>
                  <a:txBody>
                    <a:bodyPr/>
                    <a:lstStyle/>
                    <a:p>
                      <a:pPr algn="ctr" fontAlgn="ctr"/>
                      <a:r>
                        <a:rPr lang="ru-RU" sz="1100" u="none" strike="noStrike">
                          <a:effectLst/>
                        </a:rPr>
                        <a:t>1 12 01 041 01 0000 120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за размещение отходов производства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u="sng" strike="noStrike" dirty="0">
                          <a:effectLst/>
                          <a:latin typeface="+mn-lt"/>
                        </a:rPr>
                        <a:t>3</a:t>
                      </a:r>
                      <a:r>
                        <a:rPr lang="ru-RU" sz="1200" b="0" u="sng" strike="noStrike" dirty="0" smtClean="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8,01</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26,07</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693802593"/>
                  </a:ext>
                </a:extLst>
              </a:tr>
              <a:tr h="571171">
                <a:tc>
                  <a:txBody>
                    <a:bodyPr/>
                    <a:lstStyle/>
                    <a:p>
                      <a:pPr algn="ctr" fontAlgn="ctr"/>
                      <a:r>
                        <a:rPr lang="ru-RU" sz="1100" u="none" strike="noStrike">
                          <a:effectLst/>
                        </a:rPr>
                        <a:t>1 12 01 041 01 6000 120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l" fontAlgn="ctr"/>
                      <a:r>
                        <a:rPr lang="ru-RU" sz="1100" u="none" strike="noStrike" dirty="0">
                          <a:effectLst/>
                        </a:rPr>
                        <a:t>Плата за размещение отходов производства (федеральные государственные органы, Банк России, органы управления государственными внебюджетными фондами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91" marR="5391" marT="5391" marB="0" anchor="ctr"/>
                </a:tc>
                <a:tc>
                  <a:txBody>
                    <a:bodyPr/>
                    <a:lstStyle/>
                    <a:p>
                      <a:pPr algn="ctr" fontAlgn="ctr"/>
                      <a:r>
                        <a:rPr lang="ru-RU" sz="1200" b="0" u="sng" strike="noStrike" dirty="0">
                          <a:effectLst/>
                          <a:latin typeface="+mn-lt"/>
                        </a:rPr>
                        <a:t>3</a:t>
                      </a:r>
                      <a:r>
                        <a:rPr lang="ru-RU" sz="1200" b="0" u="sng" strike="noStrike" dirty="0" smtClean="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8,01</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tc>
                  <a:txBody>
                    <a:bodyPr/>
                    <a:lstStyle/>
                    <a:p>
                      <a:pPr algn="ctr" fontAlgn="ctr"/>
                      <a:r>
                        <a:rPr lang="ru-RU" sz="1200" b="0" i="0" u="sng" strike="noStrike" dirty="0" smtClean="0">
                          <a:solidFill>
                            <a:schemeClr val="dk1"/>
                          </a:solidFill>
                          <a:effectLst/>
                          <a:latin typeface="+mn-lt"/>
                          <a:cs typeface="+mn-cs"/>
                        </a:rPr>
                        <a:t>26,70</a:t>
                      </a:r>
                      <a:endParaRPr lang="ru-RU" sz="1200" b="0" i="0" u="sng" strike="noStrike" dirty="0">
                        <a:solidFill>
                          <a:srgbClr val="000000"/>
                        </a:solidFill>
                        <a:effectLst/>
                        <a:latin typeface="+mn-lt"/>
                        <a:cs typeface="Times New Roman" panose="02020603050405020304" pitchFamily="18" charset="0"/>
                      </a:endParaRPr>
                    </a:p>
                  </a:txBody>
                  <a:tcPr marL="5391" marR="5391" marT="5391" marB="0" anchor="ctr"/>
                </a:tc>
                <a:extLst>
                  <a:ext uri="{0D108BD9-81ED-4DB2-BD59-A6C34878D82A}">
                    <a16:rowId xmlns:a16="http://schemas.microsoft.com/office/drawing/2014/main" val="4124724283"/>
                  </a:ext>
                </a:extLst>
              </a:tr>
            </a:tbl>
          </a:graphicData>
        </a:graphic>
      </p:graphicFrame>
    </p:spTree>
    <p:extLst>
      <p:ext uri="{BB962C8B-B14F-4D97-AF65-F5344CB8AC3E}">
        <p14:creationId xmlns:p14="http://schemas.microsoft.com/office/powerpoint/2010/main" val="85899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39</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579624203"/>
              </p:ext>
            </p:extLst>
          </p:nvPr>
        </p:nvGraphicFramePr>
        <p:xfrm>
          <a:off x="0" y="986880"/>
          <a:ext cx="12192000" cy="368584"/>
        </p:xfrm>
        <a:graphic>
          <a:graphicData uri="http://schemas.openxmlformats.org/drawingml/2006/table">
            <a:tbl>
              <a:tblPr>
                <a:tableStyleId>{8A107856-5554-42FB-B03E-39F5DBC370BA}</a:tableStyleId>
              </a:tblPr>
              <a:tblGrid>
                <a:gridCol w="1806222">
                  <a:extLst>
                    <a:ext uri="{9D8B030D-6E8A-4147-A177-3AD203B41FA5}">
                      <a16:colId xmlns:a16="http://schemas.microsoft.com/office/drawing/2014/main" val="3102245753"/>
                    </a:ext>
                  </a:extLst>
                </a:gridCol>
                <a:gridCol w="7052974">
                  <a:extLst>
                    <a:ext uri="{9D8B030D-6E8A-4147-A177-3AD203B41FA5}">
                      <a16:colId xmlns:a16="http://schemas.microsoft.com/office/drawing/2014/main" val="3622855819"/>
                    </a:ext>
                  </a:extLst>
                </a:gridCol>
                <a:gridCol w="1303707">
                  <a:extLst>
                    <a:ext uri="{9D8B030D-6E8A-4147-A177-3AD203B41FA5}">
                      <a16:colId xmlns:a16="http://schemas.microsoft.com/office/drawing/2014/main" val="1223974382"/>
                    </a:ext>
                  </a:extLst>
                </a:gridCol>
                <a:gridCol w="967144">
                  <a:extLst>
                    <a:ext uri="{9D8B030D-6E8A-4147-A177-3AD203B41FA5}">
                      <a16:colId xmlns:a16="http://schemas.microsoft.com/office/drawing/2014/main" val="2668826181"/>
                    </a:ext>
                  </a:extLst>
                </a:gridCol>
                <a:gridCol w="1061953">
                  <a:extLst>
                    <a:ext uri="{9D8B030D-6E8A-4147-A177-3AD203B41FA5}">
                      <a16:colId xmlns:a16="http://schemas.microsoft.com/office/drawing/2014/main" val="2441883930"/>
                    </a:ext>
                  </a:extLst>
                </a:gridCol>
              </a:tblGrid>
              <a:tr h="180060">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59404">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DA42A34B-B4E3-4C32-BC47-A31858D49DA8}"/>
              </a:ext>
            </a:extLst>
          </p:cNvPr>
          <p:cNvGraphicFramePr>
            <a:graphicFrameLocks noGrp="1"/>
          </p:cNvGraphicFramePr>
          <p:nvPr>
            <p:extLst>
              <p:ext uri="{D42A27DB-BD31-4B8C-83A1-F6EECF244321}">
                <p14:modId xmlns:p14="http://schemas.microsoft.com/office/powerpoint/2010/main" val="4176532622"/>
              </p:ext>
            </p:extLst>
          </p:nvPr>
        </p:nvGraphicFramePr>
        <p:xfrm>
          <a:off x="1" y="1323192"/>
          <a:ext cx="12192001" cy="5568079"/>
        </p:xfrm>
        <a:graphic>
          <a:graphicData uri="http://schemas.openxmlformats.org/drawingml/2006/table">
            <a:tbl>
              <a:tblPr>
                <a:tableStyleId>{8A107856-5554-42FB-B03E-39F5DBC370BA}</a:tableStyleId>
              </a:tblPr>
              <a:tblGrid>
                <a:gridCol w="1813905">
                  <a:extLst>
                    <a:ext uri="{9D8B030D-6E8A-4147-A177-3AD203B41FA5}">
                      <a16:colId xmlns:a16="http://schemas.microsoft.com/office/drawing/2014/main" val="2768913842"/>
                    </a:ext>
                  </a:extLst>
                </a:gridCol>
                <a:gridCol w="7043776">
                  <a:extLst>
                    <a:ext uri="{9D8B030D-6E8A-4147-A177-3AD203B41FA5}">
                      <a16:colId xmlns:a16="http://schemas.microsoft.com/office/drawing/2014/main" val="4124912340"/>
                    </a:ext>
                  </a:extLst>
                </a:gridCol>
                <a:gridCol w="1287804">
                  <a:extLst>
                    <a:ext uri="{9D8B030D-6E8A-4147-A177-3AD203B41FA5}">
                      <a16:colId xmlns:a16="http://schemas.microsoft.com/office/drawing/2014/main" val="1339515508"/>
                    </a:ext>
                  </a:extLst>
                </a:gridCol>
                <a:gridCol w="976267">
                  <a:extLst>
                    <a:ext uri="{9D8B030D-6E8A-4147-A177-3AD203B41FA5}">
                      <a16:colId xmlns:a16="http://schemas.microsoft.com/office/drawing/2014/main" val="2956260062"/>
                    </a:ext>
                  </a:extLst>
                </a:gridCol>
                <a:gridCol w="1070249">
                  <a:extLst>
                    <a:ext uri="{9D8B030D-6E8A-4147-A177-3AD203B41FA5}">
                      <a16:colId xmlns:a16="http://schemas.microsoft.com/office/drawing/2014/main" val="2589611842"/>
                    </a:ext>
                  </a:extLst>
                </a:gridCol>
              </a:tblGrid>
              <a:tr h="206991">
                <a:tc>
                  <a:txBody>
                    <a:bodyPr/>
                    <a:lstStyle/>
                    <a:p>
                      <a:pPr algn="ctr" fontAlgn="ctr"/>
                      <a:r>
                        <a:rPr lang="ru-RU" sz="1100" u="none" strike="noStrike" dirty="0">
                          <a:effectLst/>
                        </a:rPr>
                        <a:t>1 13 00 000 00 0000 000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b="1" u="none" strike="noStrike" dirty="0">
                          <a:effectLst/>
                        </a:rPr>
                        <a:t>ДОХОДЫ ОТ ОКАЗАНИЯ ПЛАТНЫХ УСЛУГ И КОМПЕНСАЦИИ ЗАТРАТ ГОСУДАРСТВА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1" u="none" strike="noStrike" dirty="0" smtClean="0">
                          <a:effectLst/>
                          <a:latin typeface="+mn-lt"/>
                        </a:rPr>
                        <a:t>12 </a:t>
                      </a:r>
                      <a:r>
                        <a:rPr lang="ru-RU" sz="1200" b="1" u="none" strike="noStrike" dirty="0">
                          <a:effectLst/>
                          <a:latin typeface="+mn-lt"/>
                        </a:rPr>
                        <a:t>100,00</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12</a:t>
                      </a:r>
                      <a:r>
                        <a:rPr lang="ru-RU" sz="1200" b="1" i="0" u="none" strike="noStrike" baseline="0" dirty="0" smtClean="0">
                          <a:solidFill>
                            <a:srgbClr val="000000"/>
                          </a:solidFill>
                          <a:effectLst/>
                          <a:latin typeface="+mn-lt"/>
                          <a:cs typeface="Times New Roman" panose="02020603050405020304" pitchFamily="18" charset="0"/>
                        </a:rPr>
                        <a:t> 067,22</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1" i="0" u="none" strike="noStrike" dirty="0" smtClean="0">
                          <a:solidFill>
                            <a:schemeClr val="dk1"/>
                          </a:solidFill>
                          <a:effectLst/>
                          <a:latin typeface="+mn-lt"/>
                          <a:cs typeface="+mn-cs"/>
                        </a:rPr>
                        <a:t>99,73</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68338079"/>
                  </a:ext>
                </a:extLst>
              </a:tr>
              <a:tr h="206991">
                <a:tc>
                  <a:txBody>
                    <a:bodyPr/>
                    <a:lstStyle/>
                    <a:p>
                      <a:pPr algn="ctr" fontAlgn="ctr"/>
                      <a:r>
                        <a:rPr lang="ru-RU" sz="1100" u="none" strike="noStrike" dirty="0">
                          <a:effectLst/>
                        </a:rPr>
                        <a:t>1 13 01 000 00 0000 130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b="1" u="none" strike="noStrike" dirty="0">
                          <a:effectLst/>
                        </a:rPr>
                        <a:t>Доходы от оказания платных услуг (работ)</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1" u="none" strike="noStrike" dirty="0">
                          <a:effectLst/>
                          <a:latin typeface="+mn-lt"/>
                        </a:rPr>
                        <a:t>2</a:t>
                      </a:r>
                      <a:r>
                        <a:rPr lang="ru-RU" sz="1200" b="1" u="none" strike="noStrike" dirty="0" smtClean="0">
                          <a:effectLst/>
                          <a:latin typeface="+mn-lt"/>
                        </a:rPr>
                        <a:t> 800,00</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2 934,48</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1" u="none" strike="noStrike" dirty="0" smtClean="0">
                          <a:effectLst/>
                          <a:latin typeface="+mn-lt"/>
                        </a:rPr>
                        <a:t>104,80 </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3000551170"/>
                  </a:ext>
                </a:extLst>
              </a:tr>
              <a:tr h="206991">
                <a:tc>
                  <a:txBody>
                    <a:bodyPr/>
                    <a:lstStyle/>
                    <a:p>
                      <a:pPr algn="ctr" fontAlgn="ctr"/>
                      <a:r>
                        <a:rPr lang="ru-RU" sz="1100" u="none" strike="noStrike" dirty="0">
                          <a:effectLst/>
                        </a:rPr>
                        <a:t>1 13 01 990 00 0000 130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Прочие доходы от оказания платных услуг (работ)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u="sng" strike="noStrike" dirty="0">
                          <a:effectLst/>
                          <a:latin typeface="+mn-lt"/>
                        </a:rPr>
                        <a:t>2</a:t>
                      </a:r>
                      <a:r>
                        <a:rPr lang="ru-RU" sz="1200" b="0" u="sng" strike="noStrike" dirty="0" smtClean="0">
                          <a:effectLst/>
                          <a:latin typeface="+mn-lt"/>
                        </a:rPr>
                        <a:t> </a:t>
                      </a:r>
                      <a:r>
                        <a:rPr lang="ru-RU" sz="1200" b="0" u="sng" strike="noStrike" dirty="0">
                          <a:effectLst/>
                          <a:latin typeface="+mn-lt"/>
                        </a:rPr>
                        <a:t>8</a:t>
                      </a:r>
                      <a:r>
                        <a:rPr lang="ru-RU" sz="1200" b="0" u="sng" strike="noStrike" dirty="0" smtClean="0">
                          <a:effectLst/>
                          <a:latin typeface="+mn-lt"/>
                        </a:rPr>
                        <a:t>00,00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2 934,48</a:t>
                      </a:r>
                    </a:p>
                  </a:txBody>
                  <a:tcPr marL="4828" marR="4828" marT="4828" marB="0" anchor="ctr"/>
                </a:tc>
                <a:tc>
                  <a:txBody>
                    <a:bodyPr/>
                    <a:lstStyle/>
                    <a:p>
                      <a:pPr algn="ctr" fontAlgn="ctr"/>
                      <a:r>
                        <a:rPr lang="ru-RU" sz="1200" b="0" u="sng" strike="noStrike" dirty="0" smtClean="0">
                          <a:effectLst/>
                          <a:latin typeface="+mn-lt"/>
                        </a:rPr>
                        <a:t>104,80 </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647470546"/>
                  </a:ext>
                </a:extLst>
              </a:tr>
              <a:tr h="292357">
                <a:tc>
                  <a:txBody>
                    <a:bodyPr/>
                    <a:lstStyle/>
                    <a:p>
                      <a:pPr algn="ctr" fontAlgn="ctr"/>
                      <a:r>
                        <a:rPr lang="ru-RU" sz="1100" u="none" strike="noStrike" dirty="0">
                          <a:effectLst/>
                        </a:rPr>
                        <a:t>1 13 01 994 04 0000 130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Прочие доходы от оказания платных услуг (работ) получателями средств бюджетов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u="sng" strike="noStrike" dirty="0">
                          <a:effectLst/>
                          <a:latin typeface="+mn-lt"/>
                        </a:rPr>
                        <a:t>2</a:t>
                      </a:r>
                      <a:r>
                        <a:rPr lang="ru-RU" sz="1200" b="0" u="sng" strike="noStrike" dirty="0" smtClean="0">
                          <a:effectLst/>
                          <a:latin typeface="+mn-lt"/>
                        </a:rPr>
                        <a:t> </a:t>
                      </a:r>
                      <a:r>
                        <a:rPr lang="ru-RU" sz="1200" b="0" u="sng" strike="noStrike" dirty="0">
                          <a:effectLst/>
                          <a:latin typeface="+mn-lt"/>
                        </a:rPr>
                        <a:t>8</a:t>
                      </a:r>
                      <a:r>
                        <a:rPr lang="ru-RU" sz="1200" b="0" u="sng" strike="noStrike" dirty="0" smtClean="0">
                          <a:effectLst/>
                          <a:latin typeface="+mn-lt"/>
                        </a:rPr>
                        <a:t>00,00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2 934,48</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104,80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337934701"/>
                  </a:ext>
                </a:extLst>
              </a:tr>
              <a:tr h="206991">
                <a:tc>
                  <a:txBody>
                    <a:bodyPr/>
                    <a:lstStyle/>
                    <a:p>
                      <a:pPr algn="ctr" fontAlgn="ctr"/>
                      <a:r>
                        <a:rPr lang="ru-RU" sz="1100" u="none" strike="noStrike" dirty="0">
                          <a:effectLst/>
                        </a:rPr>
                        <a:t>1 13 01 994 04 0001 130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Прочие доходы от оказания платных услуг (работ) МКУ "МФЦ"</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u="sng" strike="noStrike" dirty="0">
                          <a:effectLst/>
                          <a:latin typeface="+mn-lt"/>
                        </a:rPr>
                        <a:t>2 </a:t>
                      </a:r>
                      <a:r>
                        <a:rPr lang="ru-RU" sz="1200" b="0" u="sng" strike="noStrike" dirty="0" smtClean="0">
                          <a:effectLst/>
                          <a:latin typeface="+mn-lt"/>
                        </a:rPr>
                        <a:t>700,00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2 934,48</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108,68</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2941410484"/>
                  </a:ext>
                </a:extLst>
              </a:tr>
              <a:tr h="292357">
                <a:tc>
                  <a:txBody>
                    <a:bodyPr/>
                    <a:lstStyle/>
                    <a:p>
                      <a:pPr algn="ctr" fontAlgn="ctr"/>
                      <a:r>
                        <a:rPr lang="ru-RU" sz="1100" u="none" strike="noStrike">
                          <a:effectLst/>
                        </a:rPr>
                        <a:t>1 13 01 994 04 0002 130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Прочие доходы от оказания платных услуг (работ) получателями средств бюджетов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u="sng" strike="noStrike" dirty="0">
                          <a:effectLst/>
                          <a:latin typeface="+mn-lt"/>
                        </a:rPr>
                        <a:t>1</a:t>
                      </a:r>
                      <a:r>
                        <a:rPr lang="ru-RU" sz="1200" b="0" u="sng" strike="noStrike" dirty="0" smtClean="0">
                          <a:effectLst/>
                          <a:latin typeface="+mn-lt"/>
                        </a:rPr>
                        <a:t>00,00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3875571091"/>
                  </a:ext>
                </a:extLst>
              </a:tr>
              <a:tr h="206991">
                <a:tc>
                  <a:txBody>
                    <a:bodyPr/>
                    <a:lstStyle/>
                    <a:p>
                      <a:pPr algn="ctr" fontAlgn="ctr"/>
                      <a:r>
                        <a:rPr lang="ru-RU" sz="1100" u="none" strike="noStrike" dirty="0">
                          <a:effectLst/>
                        </a:rPr>
                        <a:t>1 13 02 000 00 0000 130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Доходы от компенсации затрат государства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u="sng" strike="noStrike" dirty="0">
                          <a:effectLst/>
                          <a:latin typeface="+mn-lt"/>
                        </a:rPr>
                        <a:t>9</a:t>
                      </a:r>
                      <a:r>
                        <a:rPr lang="ru-RU" sz="1200" b="0" u="sng" strike="noStrike" dirty="0" smtClean="0">
                          <a:effectLst/>
                          <a:latin typeface="+mn-lt"/>
                        </a:rPr>
                        <a:t> </a:t>
                      </a:r>
                      <a:r>
                        <a:rPr lang="ru-RU" sz="1200" b="0" u="sng" strike="noStrike" dirty="0">
                          <a:effectLst/>
                          <a:latin typeface="+mn-lt"/>
                        </a:rPr>
                        <a:t>3</a:t>
                      </a:r>
                      <a:r>
                        <a:rPr lang="ru-RU" sz="1200" b="0" u="sng" strike="noStrike" dirty="0" smtClean="0">
                          <a:effectLst/>
                          <a:latin typeface="+mn-lt"/>
                        </a:rPr>
                        <a:t>00,00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9 132,74</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chemeClr val="dk1"/>
                          </a:solidFill>
                          <a:effectLst/>
                          <a:latin typeface="+mn-lt"/>
                          <a:cs typeface="+mn-cs"/>
                        </a:rPr>
                        <a:t>98,20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158674165"/>
                  </a:ext>
                </a:extLst>
              </a:tr>
              <a:tr h="326004">
                <a:tc>
                  <a:txBody>
                    <a:bodyPr/>
                    <a:lstStyle/>
                    <a:p>
                      <a:pPr algn="ctr" fontAlgn="ctr"/>
                      <a:r>
                        <a:rPr lang="ru-RU" sz="1100" u="none" strike="noStrike">
                          <a:effectLst/>
                        </a:rPr>
                        <a:t>1 13 02 060 00 0000 130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Доходы, поступающие в порядке возмещения расходов, понесенных в связи с эксплуатацией имущества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u="sng" strike="noStrike" dirty="0" smtClean="0">
                          <a:effectLst/>
                          <a:latin typeface="+mn-lt"/>
                        </a:rPr>
                        <a:t>850,00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964,85</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113,51</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377593083"/>
                  </a:ext>
                </a:extLst>
              </a:tr>
              <a:tr h="407625">
                <a:tc>
                  <a:txBody>
                    <a:bodyPr/>
                    <a:lstStyle/>
                    <a:p>
                      <a:pPr algn="ctr" fontAlgn="ctr"/>
                      <a:r>
                        <a:rPr lang="ru-RU" sz="1100" u="none" strike="noStrike">
                          <a:effectLst/>
                        </a:rPr>
                        <a:t>1 13 02 064 04 0000 130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Доходы, поступающие в порядке возмещения расходов, понесенных в связи с эксплуатацией имущества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850,00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964,85</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u="sng" strike="noStrike" dirty="0" smtClean="0">
                          <a:effectLst/>
                          <a:latin typeface="+mn-lt"/>
                        </a:rPr>
                        <a:t>113,51 </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2368720834"/>
                  </a:ext>
                </a:extLst>
              </a:tr>
              <a:tr h="206991">
                <a:tc>
                  <a:txBody>
                    <a:bodyPr/>
                    <a:lstStyle/>
                    <a:p>
                      <a:pPr algn="ctr" fontAlgn="ctr"/>
                      <a:r>
                        <a:rPr lang="ru-RU" sz="1100" u="none" strike="noStrike">
                          <a:effectLst/>
                        </a:rPr>
                        <a:t>1 13 02 990 00 0000 130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Прочие доходы от компенсации затрат государства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a:t>
                      </a:r>
                      <a:r>
                        <a:rPr lang="ru-RU" sz="1200" b="0" i="0" u="sng" strike="noStrike" baseline="0" dirty="0" smtClean="0">
                          <a:solidFill>
                            <a:srgbClr val="000000"/>
                          </a:solidFill>
                          <a:effectLst/>
                          <a:latin typeface="+mn-lt"/>
                          <a:cs typeface="Times New Roman" panose="02020603050405020304" pitchFamily="18" charset="0"/>
                        </a:rPr>
                        <a:t> 450,00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8 167,89</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96,66</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662034583"/>
                  </a:ext>
                </a:extLst>
              </a:tr>
              <a:tr h="206991">
                <a:tc>
                  <a:txBody>
                    <a:bodyPr/>
                    <a:lstStyle/>
                    <a:p>
                      <a:pPr algn="ctr" fontAlgn="ctr"/>
                      <a:r>
                        <a:rPr lang="ru-RU" sz="1100" u="none" strike="noStrike">
                          <a:effectLst/>
                        </a:rPr>
                        <a:t>1 13 02 994 04 0000 130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Прочие доходы от компенсации затрат бюджетов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8 450,00</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8 167,89</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96,66</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3984638871"/>
                  </a:ext>
                </a:extLst>
              </a:tr>
              <a:tr h="206991">
                <a:tc>
                  <a:txBody>
                    <a:bodyPr/>
                    <a:lstStyle/>
                    <a:p>
                      <a:pPr algn="ctr" fontAlgn="ctr"/>
                      <a:r>
                        <a:rPr lang="ru-RU" sz="1100" u="none" strike="noStrike">
                          <a:effectLst/>
                        </a:rPr>
                        <a:t>1 13 02 994 04 0001 130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Прочие доходы от компенсации затрат бюджетов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8 450,00</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8 167,89</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96,66</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1327933316"/>
                  </a:ext>
                </a:extLst>
              </a:tr>
              <a:tr h="206991">
                <a:tc>
                  <a:txBody>
                    <a:bodyPr/>
                    <a:lstStyle/>
                    <a:p>
                      <a:pPr algn="ctr" fontAlgn="ctr"/>
                      <a:r>
                        <a:rPr lang="ru-RU" sz="1100" u="none" strike="noStrike" dirty="0">
                          <a:effectLst/>
                        </a:rPr>
                        <a:t>1 14 00 000 00 0000 000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b="1" u="none" strike="noStrike" dirty="0">
                          <a:effectLst/>
                        </a:rPr>
                        <a:t>ДОХОДЫ ОТ ПРОДАЖИ МАТЕРИАЛЬНЫХ И НЕМАТЕРИАЛЬНЫХ АКТИВОВ</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49 300,00</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45 368,04</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1" u="none" strike="noStrike" dirty="0" smtClean="0">
                          <a:effectLst/>
                          <a:latin typeface="+mn-lt"/>
                        </a:rPr>
                        <a:t>92,02 </a:t>
                      </a:r>
                      <a:endParaRPr lang="ru-RU" sz="1200" b="1" i="0" u="none"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2698442541"/>
                  </a:ext>
                </a:extLst>
              </a:tr>
              <a:tr h="769029">
                <a:tc>
                  <a:txBody>
                    <a:bodyPr/>
                    <a:lstStyle/>
                    <a:p>
                      <a:pPr algn="ctr" fontAlgn="ctr"/>
                      <a:r>
                        <a:rPr lang="ru-RU" sz="1100" u="none" strike="noStrike" dirty="0">
                          <a:effectLst/>
                        </a:rPr>
                        <a:t>1 14 02 000 00 0000 000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Доходы от реализации имущества, находящегося в государственной и муниципальной собственности (за исключением движимого имущества бюджетных и автономных учреждений, а также имущества государственных и муниципальных унитарных предприятий, в том числе казенных)</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3 500,00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3 449,00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98,54</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extLst>
                  <a:ext uri="{0D108BD9-81ED-4DB2-BD59-A6C34878D82A}">
                    <a16:rowId xmlns:a16="http://schemas.microsoft.com/office/drawing/2014/main" val="3296011640"/>
                  </a:ext>
                </a:extLst>
              </a:tr>
              <a:tr h="808894">
                <a:tc>
                  <a:txBody>
                    <a:bodyPr/>
                    <a:lstStyle/>
                    <a:p>
                      <a:pPr algn="ctr" fontAlgn="ctr"/>
                      <a:r>
                        <a:rPr lang="ru-RU" sz="1100" u="none" strike="noStrike">
                          <a:effectLst/>
                        </a:rPr>
                        <a:t>1 14 02 040 04 0000 410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Доходы от реализации имущества, находящегося в собственности городских округов (за исключением движимого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основных средств по указанному имуществу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3 500,00</a:t>
                      </a:r>
                      <a:endParaRPr lang="ru-RU" sz="1200" b="0" i="0" u="sng" strike="noStrike" dirty="0">
                        <a:solidFill>
                          <a:srgbClr val="000000"/>
                        </a:solidFill>
                        <a:effectLst/>
                        <a:latin typeface="+mn-lt"/>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3 449,00</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98,54</a:t>
                      </a:r>
                    </a:p>
                  </a:txBody>
                  <a:tcPr marL="4828" marR="4828" marT="4828" marB="0" anchor="ctr"/>
                </a:tc>
                <a:extLst>
                  <a:ext uri="{0D108BD9-81ED-4DB2-BD59-A6C34878D82A}">
                    <a16:rowId xmlns:a16="http://schemas.microsoft.com/office/drawing/2014/main" val="3559602987"/>
                  </a:ext>
                </a:extLst>
              </a:tr>
              <a:tr h="808894">
                <a:tc>
                  <a:txBody>
                    <a:bodyPr/>
                    <a:lstStyle/>
                    <a:p>
                      <a:pPr algn="ctr" fontAlgn="ctr"/>
                      <a:r>
                        <a:rPr lang="ru-RU" sz="1100" u="none" strike="noStrike" dirty="0">
                          <a:effectLst/>
                        </a:rPr>
                        <a:t>1 14 02 043 04 0000 410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l" fontAlgn="ctr"/>
                      <a:r>
                        <a:rPr lang="ru-RU" sz="1100" u="none" strike="noStrike" dirty="0">
                          <a:effectLst/>
                        </a:rPr>
                        <a:t>Доходы от реализации иного имущества, находящегося в собственности городских округов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в части реализации основных средств по указанному имуществу</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3 500,00</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3 449,00</a:t>
                      </a:r>
                    </a:p>
                  </a:txBody>
                  <a:tcPr marL="4828" marR="4828" marT="48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98,54</a:t>
                      </a:r>
                    </a:p>
                  </a:txBody>
                  <a:tcPr marL="4828" marR="4828" marT="4828" marB="0" anchor="ctr"/>
                </a:tc>
                <a:extLst>
                  <a:ext uri="{0D108BD9-81ED-4DB2-BD59-A6C34878D82A}">
                    <a16:rowId xmlns:a16="http://schemas.microsoft.com/office/drawing/2014/main" val="2320231924"/>
                  </a:ext>
                </a:extLst>
              </a:tr>
            </a:tbl>
          </a:graphicData>
        </a:graphic>
      </p:graphicFrame>
    </p:spTree>
    <p:extLst>
      <p:ext uri="{BB962C8B-B14F-4D97-AF65-F5344CB8AC3E}">
        <p14:creationId xmlns:p14="http://schemas.microsoft.com/office/powerpoint/2010/main" val="394126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CC"/>
            </a:gs>
            <a:gs pos="0">
              <a:schemeClr val="accent1">
                <a:lumMod val="45000"/>
                <a:lumOff val="55000"/>
              </a:schemeClr>
            </a:gs>
            <a:gs pos="0">
              <a:srgbClr val="FDFFE7"/>
            </a:gs>
            <a:gs pos="0">
              <a:srgbClr val="BCEAF5"/>
            </a:gs>
            <a:gs pos="0">
              <a:schemeClr val="accent1">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83585"/>
          </a:xfrm>
        </p:spPr>
        <p:style>
          <a:lnRef idx="2">
            <a:schemeClr val="accent1"/>
          </a:lnRef>
          <a:fillRef idx="1">
            <a:schemeClr val="lt1"/>
          </a:fillRef>
          <a:effectRef idx="0">
            <a:schemeClr val="accent1"/>
          </a:effectRef>
          <a:fontRef idx="minor">
            <a:schemeClr val="dk1"/>
          </a:fontRef>
        </p:style>
        <p:txBody>
          <a:bodyPr>
            <a:noAutofit/>
          </a:bodyPr>
          <a:lstStyle/>
          <a:p>
            <a:pPr algn="ctr"/>
            <a:r>
              <a:rPr lang="ru-RU" sz="5400" i="1" dirty="0">
                <a:ln w="19050">
                  <a:solidFill>
                    <a:schemeClr val="accent2">
                      <a:lumMod val="50000"/>
                    </a:schemeClr>
                  </a:solidFill>
                </a:ln>
                <a:solidFill>
                  <a:srgbClr val="00FFCC"/>
                </a:solidFill>
                <a:effectLst>
                  <a:glow rad="127000">
                    <a:schemeClr val="bg1"/>
                  </a:glow>
                </a:effectLst>
                <a:latin typeface="Times New Roman" panose="02020603050405020304" pitchFamily="18" charset="0"/>
                <a:cs typeface="Times New Roman" panose="02020603050405020304" pitchFamily="18" charset="0"/>
              </a:rPr>
              <a:t>       </a:t>
            </a:r>
            <a:r>
              <a:rPr lang="ru-RU" sz="4800" i="1" dirty="0">
                <a:ln w="19050">
                  <a:solidFill>
                    <a:schemeClr val="accent2">
                      <a:lumMod val="75000"/>
                    </a:schemeClr>
                  </a:solidFill>
                </a:ln>
                <a:solidFill>
                  <a:schemeClr val="accent2">
                    <a:lumMod val="40000"/>
                    <a:lumOff val="60000"/>
                  </a:schemeClr>
                </a:solidFill>
                <a:effectLst>
                  <a:glow rad="127000">
                    <a:schemeClr val="bg1"/>
                  </a:glow>
                </a:effectLst>
                <a:latin typeface="Times New Roman" panose="02020603050405020304" pitchFamily="18" charset="0"/>
                <a:cs typeface="Times New Roman" panose="02020603050405020304" pitchFamily="18" charset="0"/>
              </a:rPr>
              <a:t>СОДЕРЖАНИЕ</a:t>
            </a:r>
          </a:p>
        </p:txBody>
      </p:sp>
      <p:sp>
        <p:nvSpPr>
          <p:cNvPr id="3" name="Объект 2"/>
          <p:cNvSpPr>
            <a:spLocks noGrp="1"/>
          </p:cNvSpPr>
          <p:nvPr>
            <p:ph idx="1"/>
          </p:nvPr>
        </p:nvSpPr>
        <p:spPr>
          <a:xfrm>
            <a:off x="0" y="783586"/>
            <a:ext cx="12192000" cy="6074414"/>
          </a:xfrm>
          <a:ln/>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1.  Глоссарий                                                                                                                                                                                                                                         6-8</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2.  Участие граждан Талдомского городского округа в бюджетном процессе в </a:t>
            </a:r>
            <a:r>
              <a:rPr lang="ru-RU" sz="5600" dirty="0" smtClean="0">
                <a:solidFill>
                  <a:schemeClr val="tx1"/>
                </a:solidFill>
                <a:latin typeface="Times New Roman" panose="02020603050405020304" pitchFamily="18" charset="0"/>
                <a:cs typeface="Times New Roman" panose="02020603050405020304" pitchFamily="18" charset="0"/>
              </a:rPr>
              <a:t>2025 </a:t>
            </a:r>
            <a:r>
              <a:rPr lang="ru-RU" sz="5600" dirty="0">
                <a:solidFill>
                  <a:schemeClr val="tx1"/>
                </a:solidFill>
                <a:latin typeface="Times New Roman" panose="02020603050405020304" pitchFamily="18" charset="0"/>
                <a:cs typeface="Times New Roman" panose="02020603050405020304" pitchFamily="18" charset="0"/>
              </a:rPr>
              <a:t>году                                                                                                              9   </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3.  Этапы бюджетного процесса                                                                                                                                                                                                           10</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4.  Основные задачи и приоритеты бюджетной политики Талдомского городского округа в </a:t>
            </a:r>
            <a:r>
              <a:rPr lang="ru-RU" sz="5600" dirty="0" smtClean="0">
                <a:solidFill>
                  <a:schemeClr val="tx1"/>
                </a:solidFill>
                <a:latin typeface="Times New Roman" panose="02020603050405020304" pitchFamily="18" charset="0"/>
                <a:cs typeface="Times New Roman" panose="02020603050405020304" pitchFamily="18" charset="0"/>
              </a:rPr>
              <a:t>2025 </a:t>
            </a:r>
            <a:r>
              <a:rPr lang="ru-RU" sz="5600" dirty="0">
                <a:solidFill>
                  <a:schemeClr val="tx1"/>
                </a:solidFill>
                <a:latin typeface="Times New Roman" panose="02020603050405020304" pitchFamily="18" charset="0"/>
                <a:cs typeface="Times New Roman" panose="02020603050405020304" pitchFamily="18" charset="0"/>
              </a:rPr>
              <a:t>году                                                                                      11</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5.  Основный цели бюджетной политики                                                                                                                                                                                            12                                                                                                                                                                     </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6.  Административно-территориальное деление Талдомского городского округа                                                                                                                          13</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7.  Открытость бюджетных данных Талдомского городского округа за </a:t>
            </a:r>
            <a:r>
              <a:rPr lang="ru-RU" sz="5600" dirty="0" smtClean="0">
                <a:solidFill>
                  <a:schemeClr val="tx1"/>
                </a:solidFill>
                <a:latin typeface="Times New Roman" panose="02020603050405020304" pitchFamily="18" charset="0"/>
                <a:cs typeface="Times New Roman" panose="02020603050405020304" pitchFamily="18" charset="0"/>
              </a:rPr>
              <a:t>2025 </a:t>
            </a:r>
            <a:r>
              <a:rPr lang="ru-RU" sz="5600" dirty="0">
                <a:solidFill>
                  <a:schemeClr val="tx1"/>
                </a:solidFill>
                <a:latin typeface="Times New Roman" panose="02020603050405020304" pitchFamily="18" charset="0"/>
                <a:cs typeface="Times New Roman" panose="02020603050405020304" pitchFamily="18" charset="0"/>
              </a:rPr>
              <a:t>год                                                                                                                      14-16</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8.</a:t>
            </a:r>
            <a:r>
              <a:rPr lang="ru-RU" sz="5600" i="1" dirty="0">
                <a:solidFill>
                  <a:schemeClr val="tx1"/>
                </a:solidFill>
                <a:latin typeface="Times New Roman" panose="02020603050405020304" pitchFamily="18" charset="0"/>
                <a:cs typeface="Times New Roman" panose="02020603050405020304" pitchFamily="18" charset="0"/>
              </a:rPr>
              <a:t>  </a:t>
            </a:r>
            <a:r>
              <a:rPr lang="ru-RU" sz="5600" dirty="0">
                <a:solidFill>
                  <a:schemeClr val="tx1"/>
                </a:solidFill>
                <a:latin typeface="Times New Roman" panose="02020603050405020304" pitchFamily="18" charset="0"/>
                <a:cs typeface="Times New Roman" panose="02020603050405020304" pitchFamily="18" charset="0"/>
              </a:rPr>
              <a:t>Информация о выполнении основных показателей социально-экономического развития Талдомского городского округа за  </a:t>
            </a:r>
            <a:r>
              <a:rPr lang="ru-RU" sz="5600" dirty="0" smtClean="0">
                <a:solidFill>
                  <a:schemeClr val="tx1"/>
                </a:solidFill>
                <a:latin typeface="Times New Roman" panose="02020603050405020304" pitchFamily="18" charset="0"/>
                <a:cs typeface="Times New Roman" panose="02020603050405020304" pitchFamily="18" charset="0"/>
              </a:rPr>
              <a:t>2025 </a:t>
            </a:r>
            <a:r>
              <a:rPr lang="ru-RU" sz="5600" dirty="0">
                <a:solidFill>
                  <a:schemeClr val="tx1"/>
                </a:solidFill>
                <a:latin typeface="Times New Roman" panose="02020603050405020304" pitchFamily="18" charset="0"/>
                <a:cs typeface="Times New Roman" panose="02020603050405020304" pitchFamily="18" charset="0"/>
              </a:rPr>
              <a:t>год                      17-18</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 9. </a:t>
            </a:r>
            <a:r>
              <a:rPr lang="ru-RU" sz="5600" b="1" dirty="0">
                <a:solidFill>
                  <a:schemeClr val="tx1"/>
                </a:solidFill>
                <a:latin typeface="Times New Roman" panose="02020603050405020304" pitchFamily="18" charset="0"/>
                <a:cs typeface="Times New Roman" panose="02020603050405020304" pitchFamily="18" charset="0"/>
              </a:rPr>
              <a:t> </a:t>
            </a:r>
            <a:r>
              <a:rPr lang="ru-RU" sz="5600" dirty="0">
                <a:solidFill>
                  <a:schemeClr val="tx1"/>
                </a:solidFill>
                <a:latin typeface="Times New Roman" panose="02020603050405020304" pitchFamily="18" charset="0"/>
                <a:cs typeface="Times New Roman" panose="02020603050405020304" pitchFamily="18" charset="0"/>
              </a:rPr>
              <a:t>Информация  о выполнении  основных характеристик бюджета в сравнении с плановыми назначениями  Талдомского  городского</a:t>
            </a:r>
          </a:p>
          <a:p>
            <a:pPr marL="0" indent="0">
              <a:buNone/>
            </a:pPr>
            <a:r>
              <a:rPr lang="ru-RU" sz="5600" dirty="0">
                <a:solidFill>
                  <a:schemeClr val="tx1"/>
                </a:solidFill>
                <a:latin typeface="Times New Roman" panose="02020603050405020304" pitchFamily="18" charset="0"/>
                <a:cs typeface="Times New Roman" panose="02020603050405020304" pitchFamily="18" charset="0"/>
              </a:rPr>
              <a:t>           округа за </a:t>
            </a:r>
            <a:r>
              <a:rPr lang="ru-RU" sz="5600" dirty="0" smtClean="0">
                <a:solidFill>
                  <a:schemeClr val="tx1"/>
                </a:solidFill>
                <a:latin typeface="Times New Roman" panose="02020603050405020304" pitchFamily="18" charset="0"/>
                <a:cs typeface="Times New Roman" panose="02020603050405020304" pitchFamily="18" charset="0"/>
              </a:rPr>
              <a:t>2025 </a:t>
            </a:r>
            <a:r>
              <a:rPr lang="ru-RU" sz="5600" dirty="0">
                <a:solidFill>
                  <a:schemeClr val="tx1"/>
                </a:solidFill>
                <a:latin typeface="Times New Roman" panose="02020603050405020304" pitchFamily="18" charset="0"/>
                <a:cs typeface="Times New Roman" panose="02020603050405020304" pitchFamily="18" charset="0"/>
              </a:rPr>
              <a:t>год                                                                                                                                                                                                                              19</a:t>
            </a:r>
          </a:p>
          <a:p>
            <a:pPr>
              <a:buFont typeface="Wingdings" panose="05000000000000000000" pitchFamily="2" charset="2"/>
              <a:buChar char="Ø"/>
            </a:pPr>
            <a:r>
              <a:rPr lang="ru-RU" sz="5600" dirty="0">
                <a:solidFill>
                  <a:schemeClr val="tx1"/>
                </a:solidFill>
                <a:latin typeface="Times New Roman" panose="02020603050405020304" pitchFamily="18" charset="0"/>
                <a:cs typeface="Times New Roman" panose="02020603050405020304" pitchFamily="18" charset="0"/>
              </a:rPr>
              <a:t>10.  Информация об объеме и структуре налоговых и неналоговых доходов, а также межбюджетных трансферах, поступивших в бюджет   </a:t>
            </a:r>
          </a:p>
          <a:p>
            <a:pPr marL="0" indent="0">
              <a:buNone/>
            </a:pPr>
            <a:r>
              <a:rPr lang="ru-RU" sz="5600" dirty="0">
                <a:solidFill>
                  <a:schemeClr val="tx1"/>
                </a:solidFill>
                <a:latin typeface="Times New Roman" panose="02020603050405020304" pitchFamily="18" charset="0"/>
                <a:cs typeface="Times New Roman" panose="02020603050405020304" pitchFamily="18" charset="0"/>
              </a:rPr>
              <a:t>         Талдомского городского округа за </a:t>
            </a:r>
            <a:r>
              <a:rPr lang="ru-RU" sz="5600" dirty="0" smtClean="0">
                <a:solidFill>
                  <a:schemeClr val="tx1"/>
                </a:solidFill>
                <a:latin typeface="Times New Roman" panose="02020603050405020304" pitchFamily="18" charset="0"/>
                <a:cs typeface="Times New Roman" panose="02020603050405020304" pitchFamily="18" charset="0"/>
              </a:rPr>
              <a:t>2025 </a:t>
            </a:r>
            <a:r>
              <a:rPr lang="ru-RU" sz="5600" dirty="0">
                <a:solidFill>
                  <a:schemeClr val="tx1"/>
                </a:solidFill>
                <a:latin typeface="Times New Roman" panose="02020603050405020304" pitchFamily="18" charset="0"/>
                <a:cs typeface="Times New Roman" panose="02020603050405020304" pitchFamily="18" charset="0"/>
              </a:rPr>
              <a:t>год  в сравнении с плановыми назначениями                                                                                                          </a:t>
            </a:r>
            <a:r>
              <a:rPr lang="ru-RU" sz="5600" dirty="0" smtClean="0">
                <a:solidFill>
                  <a:schemeClr val="tx1"/>
                </a:solidFill>
                <a:latin typeface="Times New Roman" panose="02020603050405020304" pitchFamily="18" charset="0"/>
                <a:cs typeface="Times New Roman" panose="02020603050405020304" pitchFamily="18" charset="0"/>
              </a:rPr>
              <a:t>20-65                                                                                                                </a:t>
            </a:r>
            <a:endParaRPr lang="ru-RU" sz="5600" dirty="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ru" sz="5600" dirty="0" smtClean="0">
                <a:solidFill>
                  <a:schemeClr val="tx1"/>
                </a:solidFill>
                <a:latin typeface="Times New Roman"/>
              </a:rPr>
              <a:t>11.  </a:t>
            </a:r>
            <a:r>
              <a:rPr lang="ru" sz="5600" dirty="0">
                <a:solidFill>
                  <a:schemeClr val="tx1"/>
                </a:solidFill>
                <a:latin typeface="Times New Roman"/>
              </a:rPr>
              <a:t>Информация о налоговых льготах и ставках налогов, и об оценке налоговых расходов в связи с предоставлением льгот, установленных </a:t>
            </a:r>
          </a:p>
          <a:p>
            <a:pPr marL="0" indent="0">
              <a:buNone/>
            </a:pPr>
            <a:r>
              <a:rPr lang="ru" sz="5600" dirty="0">
                <a:solidFill>
                  <a:schemeClr val="tx1"/>
                </a:solidFill>
                <a:latin typeface="Times New Roman"/>
              </a:rPr>
              <a:t>         Советом депутатов</a:t>
            </a:r>
            <a:r>
              <a:rPr lang="ru-RU" sz="5600" b="1" dirty="0">
                <a:solidFill>
                  <a:schemeClr val="tx1"/>
                </a:solidFill>
                <a:latin typeface="Times New Roman" panose="02020603050405020304" pitchFamily="18" charset="0"/>
                <a:cs typeface="Times New Roman" panose="02020603050405020304" pitchFamily="18" charset="0"/>
              </a:rPr>
              <a:t> </a:t>
            </a:r>
            <a:r>
              <a:rPr lang="ru-RU" sz="5600" dirty="0">
                <a:solidFill>
                  <a:schemeClr val="tx1"/>
                </a:solidFill>
                <a:latin typeface="Times New Roman" panose="02020603050405020304" pitchFamily="18" charset="0"/>
                <a:cs typeface="Times New Roman" panose="02020603050405020304" pitchFamily="18" charset="0"/>
              </a:rPr>
              <a:t>Талдомского городского  округа</a:t>
            </a:r>
            <a:r>
              <a:rPr lang="ru" sz="5600" dirty="0">
                <a:solidFill>
                  <a:schemeClr val="tx1"/>
                </a:solidFill>
                <a:latin typeface="Times New Roman"/>
              </a:rPr>
              <a:t> в </a:t>
            </a:r>
            <a:r>
              <a:rPr lang="ru" sz="5600" dirty="0" smtClean="0">
                <a:solidFill>
                  <a:schemeClr val="tx1"/>
                </a:solidFill>
                <a:latin typeface="Times New Roman"/>
              </a:rPr>
              <a:t>2025 </a:t>
            </a:r>
            <a:r>
              <a:rPr lang="ru" sz="5600" dirty="0">
                <a:solidFill>
                  <a:schemeClr val="tx1"/>
                </a:solidFill>
                <a:latin typeface="Times New Roman"/>
              </a:rPr>
              <a:t>году                                                                                                                                              </a:t>
            </a:r>
            <a:r>
              <a:rPr lang="ru" sz="5600" dirty="0" smtClean="0">
                <a:solidFill>
                  <a:schemeClr val="tx1"/>
                </a:solidFill>
                <a:latin typeface="Times New Roman"/>
              </a:rPr>
              <a:t>66-76</a:t>
            </a:r>
            <a:endParaRPr lang="ru" sz="5600" dirty="0">
              <a:solidFill>
                <a:schemeClr val="tx1"/>
              </a:solidFill>
              <a:latin typeface="Times New Roman"/>
            </a:endParaRPr>
          </a:p>
          <a:p>
            <a:pPr>
              <a:buFont typeface="Wingdings" panose="05000000000000000000" pitchFamily="2" charset="2"/>
              <a:buChar char="Ø"/>
            </a:pPr>
            <a:r>
              <a:rPr lang="ru" sz="5600" dirty="0">
                <a:solidFill>
                  <a:schemeClr val="tx1"/>
                </a:solidFill>
                <a:latin typeface="Times New Roman"/>
              </a:rPr>
              <a:t> </a:t>
            </a:r>
            <a:r>
              <a:rPr lang="ru" sz="5600" dirty="0" smtClean="0">
                <a:solidFill>
                  <a:schemeClr val="tx1"/>
                </a:solidFill>
                <a:latin typeface="Times New Roman"/>
              </a:rPr>
              <a:t>12.   </a:t>
            </a:r>
            <a:r>
              <a:rPr lang="ru" sz="5600" dirty="0">
                <a:solidFill>
                  <a:schemeClr val="tx1"/>
                </a:solidFill>
                <a:latin typeface="Times New Roman"/>
              </a:rPr>
              <a:t>Информация о расходах  бюджета в разрезе муниципальных программ с указанием достигнутых и плановых целевых показателей </a:t>
            </a:r>
          </a:p>
          <a:p>
            <a:pPr marL="0" indent="0">
              <a:buNone/>
            </a:pPr>
            <a:r>
              <a:rPr lang="ru" sz="5600" dirty="0">
                <a:solidFill>
                  <a:schemeClr val="tx1"/>
                </a:solidFill>
                <a:latin typeface="Times New Roman"/>
              </a:rPr>
              <a:t>         муниципальных программ за </a:t>
            </a:r>
            <a:r>
              <a:rPr lang="ru" sz="5600" dirty="0" smtClean="0">
                <a:solidFill>
                  <a:schemeClr val="tx1"/>
                </a:solidFill>
                <a:latin typeface="Times New Roman"/>
              </a:rPr>
              <a:t>2025 </a:t>
            </a:r>
            <a:r>
              <a:rPr lang="ru" sz="5600" dirty="0">
                <a:solidFill>
                  <a:schemeClr val="tx1"/>
                </a:solidFill>
                <a:latin typeface="Times New Roman"/>
              </a:rPr>
              <a:t>год                                                                                                                                                                                         </a:t>
            </a:r>
            <a:r>
              <a:rPr lang="ru" sz="5600" dirty="0" smtClean="0">
                <a:solidFill>
                  <a:schemeClr val="tx1"/>
                </a:solidFill>
                <a:latin typeface="Times New Roman"/>
              </a:rPr>
              <a:t>77-98</a:t>
            </a:r>
            <a:endParaRPr lang="ru-RU" sz="5600" dirty="0">
              <a:solidFill>
                <a:schemeClr val="tx1"/>
              </a:solidFill>
              <a:latin typeface="Times New Roman"/>
            </a:endParaRPr>
          </a:p>
          <a:p>
            <a:pPr marL="0" indent="0">
              <a:buNone/>
            </a:pPr>
            <a:r>
              <a:rPr lang="ru" sz="5600" dirty="0">
                <a:solidFill>
                  <a:schemeClr val="tx1"/>
                </a:solidFill>
                <a:latin typeface="Times New Roman"/>
              </a:rPr>
              <a:t> </a:t>
            </a:r>
          </a:p>
          <a:p>
            <a:pPr marL="0" indent="0">
              <a:buNone/>
            </a:pPr>
            <a:r>
              <a:rPr lang="ru" sz="4800" dirty="0">
                <a:solidFill>
                  <a:schemeClr val="tx1"/>
                </a:solidFill>
                <a:latin typeface="Times New Roman"/>
              </a:rPr>
              <a:t>                                                                                                                                                                                                                                                                                                                     </a:t>
            </a:r>
          </a:p>
        </p:txBody>
      </p:sp>
      <p:sp>
        <p:nvSpPr>
          <p:cNvPr id="8" name="Номер слайда 7"/>
          <p:cNvSpPr>
            <a:spLocks noGrp="1"/>
          </p:cNvSpPr>
          <p:nvPr>
            <p:ph type="sldNum" sz="quarter" idx="12"/>
          </p:nvPr>
        </p:nvSpPr>
        <p:spPr>
          <a:xfrm flipH="1">
            <a:off x="10654482" y="6631912"/>
            <a:ext cx="183503" cy="226088"/>
          </a:xfrm>
        </p:spPr>
        <p:txBody>
          <a:bodyPr/>
          <a:lstStyle/>
          <a:p>
            <a:r>
              <a:rPr lang="ru-RU" dirty="0">
                <a:solidFill>
                  <a:schemeClr val="accent6">
                    <a:lumMod val="20000"/>
                    <a:lumOff val="80000"/>
                  </a:schemeClr>
                </a:solidFill>
                <a:latin typeface="Times New Roman" panose="02020603050405020304" pitchFamily="18" charset="0"/>
                <a:cs typeface="Times New Roman" panose="02020603050405020304" pitchFamily="18" charset="0"/>
              </a:rPr>
              <a:t>4</a:t>
            </a:r>
            <a:endParaRPr lang="en-US" dirty="0">
              <a:solidFill>
                <a:schemeClr val="accent6">
                  <a:lumMod val="20000"/>
                  <a:lumOff val="80000"/>
                </a:schemeClr>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228088" y="721142"/>
            <a:ext cx="6751320" cy="1538481"/>
          </a:xfrm>
          <a:prstGeom prst="rect">
            <a:avLst/>
          </a:prstGeom>
        </p:spPr>
        <p:txBody>
          <a:bodyPr lIns="0" tIns="0" rIns="0" bIns="0">
            <a:noAutofit/>
          </a:bodyPr>
          <a:lstStyle/>
          <a:p>
            <a:pPr marL="136652" marR="1002792" algn="just">
              <a:lnSpc>
                <a:spcPts val="1656"/>
              </a:lnSpc>
              <a:spcAft>
                <a:spcPts val="1260"/>
              </a:spcAft>
            </a:pPr>
            <a:endParaRPr lang="ru" sz="1500" dirty="0">
              <a:latin typeface="Times New Roman"/>
            </a:endParaRPr>
          </a:p>
        </p:txBody>
      </p:sp>
    </p:spTree>
    <p:extLst>
      <p:ext uri="{BB962C8B-B14F-4D97-AF65-F5344CB8AC3E}">
        <p14:creationId xmlns:p14="http://schemas.microsoft.com/office/powerpoint/2010/main" val="1219435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40</a:t>
            </a:fld>
            <a:endParaRPr lang="en-US" dirty="0"/>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946052048"/>
              </p:ext>
            </p:extLst>
          </p:nvPr>
        </p:nvGraphicFramePr>
        <p:xfrm>
          <a:off x="0" y="948266"/>
          <a:ext cx="12192000" cy="342651"/>
        </p:xfrm>
        <a:graphic>
          <a:graphicData uri="http://schemas.openxmlformats.org/drawingml/2006/table">
            <a:tbl>
              <a:tblPr>
                <a:tableStyleId>{8A107856-5554-42FB-B03E-39F5DBC370BA}</a:tableStyleId>
              </a:tblPr>
              <a:tblGrid>
                <a:gridCol w="2648033">
                  <a:extLst>
                    <a:ext uri="{9D8B030D-6E8A-4147-A177-3AD203B41FA5}">
                      <a16:colId xmlns:a16="http://schemas.microsoft.com/office/drawing/2014/main" val="3102245753"/>
                    </a:ext>
                  </a:extLst>
                </a:gridCol>
                <a:gridCol w="5388089">
                  <a:extLst>
                    <a:ext uri="{9D8B030D-6E8A-4147-A177-3AD203B41FA5}">
                      <a16:colId xmlns:a16="http://schemas.microsoft.com/office/drawing/2014/main" val="3622855819"/>
                    </a:ext>
                  </a:extLst>
                </a:gridCol>
                <a:gridCol w="1319364">
                  <a:extLst>
                    <a:ext uri="{9D8B030D-6E8A-4147-A177-3AD203B41FA5}">
                      <a16:colId xmlns:a16="http://schemas.microsoft.com/office/drawing/2014/main" val="1223974382"/>
                    </a:ext>
                  </a:extLst>
                </a:gridCol>
                <a:gridCol w="1319365">
                  <a:extLst>
                    <a:ext uri="{9D8B030D-6E8A-4147-A177-3AD203B41FA5}">
                      <a16:colId xmlns:a16="http://schemas.microsoft.com/office/drawing/2014/main" val="2668826181"/>
                    </a:ext>
                  </a:extLst>
                </a:gridCol>
                <a:gridCol w="1517149">
                  <a:extLst>
                    <a:ext uri="{9D8B030D-6E8A-4147-A177-3AD203B41FA5}">
                      <a16:colId xmlns:a16="http://schemas.microsoft.com/office/drawing/2014/main" val="1686779988"/>
                    </a:ext>
                  </a:extLst>
                </a:gridCol>
              </a:tblGrid>
              <a:tr h="177481">
                <a:tc>
                  <a:txBody>
                    <a:bodyPr/>
                    <a:lstStyle/>
                    <a:p>
                      <a:pPr algn="ctr" fontAlgn="ctr"/>
                      <a:r>
                        <a:rPr lang="ru-RU" sz="1050" u="none" strike="noStrike" dirty="0">
                          <a:effectLst/>
                        </a:rPr>
                        <a:t>Код дохода</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Наименование показателя</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050" dirty="0"/>
                        <a:t>Уточненный план</a:t>
                      </a:r>
                      <a:endParaRPr lang="ru-RU" sz="105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Исполнено</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  исполнения</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65170">
                <a:tc>
                  <a:txBody>
                    <a:bodyPr/>
                    <a:lstStyle/>
                    <a:p>
                      <a:pPr algn="ctr" fontAlgn="ctr"/>
                      <a:r>
                        <a:rPr lang="ru-RU" sz="1050" u="none" strike="noStrike" dirty="0">
                          <a:effectLst/>
                        </a:rPr>
                        <a:t>1</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2</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3</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4</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E9134F91-CEBB-436C-AA4E-3042A85EE542}"/>
              </a:ext>
            </a:extLst>
          </p:cNvPr>
          <p:cNvGraphicFramePr>
            <a:graphicFrameLocks noGrp="1"/>
          </p:cNvGraphicFramePr>
          <p:nvPr>
            <p:extLst>
              <p:ext uri="{D42A27DB-BD31-4B8C-83A1-F6EECF244321}">
                <p14:modId xmlns:p14="http://schemas.microsoft.com/office/powerpoint/2010/main" val="333335014"/>
              </p:ext>
            </p:extLst>
          </p:nvPr>
        </p:nvGraphicFramePr>
        <p:xfrm>
          <a:off x="0" y="1300899"/>
          <a:ext cx="12192000" cy="5537002"/>
        </p:xfrm>
        <a:graphic>
          <a:graphicData uri="http://schemas.openxmlformats.org/drawingml/2006/table">
            <a:tbl>
              <a:tblPr>
                <a:tableStyleId>{8A107856-5554-42FB-B03E-39F5DBC370BA}</a:tableStyleId>
              </a:tblPr>
              <a:tblGrid>
                <a:gridCol w="2665946">
                  <a:extLst>
                    <a:ext uri="{9D8B030D-6E8A-4147-A177-3AD203B41FA5}">
                      <a16:colId xmlns:a16="http://schemas.microsoft.com/office/drawing/2014/main" val="554642089"/>
                    </a:ext>
                  </a:extLst>
                </a:gridCol>
                <a:gridCol w="5344363">
                  <a:extLst>
                    <a:ext uri="{9D8B030D-6E8A-4147-A177-3AD203B41FA5}">
                      <a16:colId xmlns:a16="http://schemas.microsoft.com/office/drawing/2014/main" val="4188650178"/>
                    </a:ext>
                  </a:extLst>
                </a:gridCol>
                <a:gridCol w="1350499">
                  <a:extLst>
                    <a:ext uri="{9D8B030D-6E8A-4147-A177-3AD203B41FA5}">
                      <a16:colId xmlns:a16="http://schemas.microsoft.com/office/drawing/2014/main" val="761788005"/>
                    </a:ext>
                  </a:extLst>
                </a:gridCol>
                <a:gridCol w="1316447">
                  <a:extLst>
                    <a:ext uri="{9D8B030D-6E8A-4147-A177-3AD203B41FA5}">
                      <a16:colId xmlns:a16="http://schemas.microsoft.com/office/drawing/2014/main" val="1030617121"/>
                    </a:ext>
                  </a:extLst>
                </a:gridCol>
                <a:gridCol w="1514745">
                  <a:extLst>
                    <a:ext uri="{9D8B030D-6E8A-4147-A177-3AD203B41FA5}">
                      <a16:colId xmlns:a16="http://schemas.microsoft.com/office/drawing/2014/main" val="3588633755"/>
                    </a:ext>
                  </a:extLst>
                </a:gridCol>
              </a:tblGrid>
              <a:tr h="336898">
                <a:tc>
                  <a:txBody>
                    <a:bodyPr/>
                    <a:lstStyle/>
                    <a:p>
                      <a:pPr algn="ctr" fontAlgn="ctr"/>
                      <a:r>
                        <a:rPr lang="ru-RU" sz="1100" u="none" strike="noStrike" dirty="0">
                          <a:effectLst/>
                        </a:rPr>
                        <a:t>1 14 06 000 00 0000 430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b="1" u="none" strike="noStrike" dirty="0">
                          <a:effectLst/>
                        </a:rPr>
                        <a:t>Доходы от продажи земельных участков, находящихся в государственной и муниципальной собственности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ctr" fontAlgn="ctr"/>
                      <a:r>
                        <a:rPr lang="ru-RU" sz="1200" b="1" i="0" u="sng" strike="noStrike" dirty="0" smtClean="0">
                          <a:solidFill>
                            <a:schemeClr val="dk1"/>
                          </a:solidFill>
                          <a:effectLst/>
                          <a:latin typeface="+mn-lt"/>
                          <a:cs typeface="+mn-cs"/>
                        </a:rPr>
                        <a:t>20</a:t>
                      </a:r>
                      <a:r>
                        <a:rPr lang="ru-RU" sz="1200" b="1" i="0" u="sng" strike="noStrike" baseline="0" dirty="0" smtClean="0">
                          <a:solidFill>
                            <a:schemeClr val="dk1"/>
                          </a:solidFill>
                          <a:effectLst/>
                          <a:latin typeface="+mn-lt"/>
                          <a:cs typeface="+mn-cs"/>
                        </a:rPr>
                        <a:t> 800,00</a:t>
                      </a:r>
                      <a:endParaRPr lang="ru-RU" sz="1200" b="1"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17</a:t>
                      </a:r>
                      <a:r>
                        <a:rPr lang="ru-RU" sz="1200" b="1" i="0" u="sng" strike="noStrike" baseline="0" dirty="0" smtClean="0">
                          <a:solidFill>
                            <a:srgbClr val="000000"/>
                          </a:solidFill>
                          <a:effectLst/>
                          <a:latin typeface="+mn-lt"/>
                          <a:cs typeface="Times New Roman" panose="02020603050405020304" pitchFamily="18" charset="0"/>
                        </a:rPr>
                        <a:t> 748,14</a:t>
                      </a:r>
                      <a:endParaRPr lang="ru-RU" sz="1200" b="1"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85,33</a:t>
                      </a:r>
                      <a:endParaRPr lang="ru-RU" sz="1200" b="1" i="0" u="sng" strike="noStrike" dirty="0">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2900102216"/>
                  </a:ext>
                </a:extLst>
              </a:tr>
              <a:tr h="403715">
                <a:tc>
                  <a:txBody>
                    <a:bodyPr/>
                    <a:lstStyle/>
                    <a:p>
                      <a:pPr algn="ctr" fontAlgn="ctr"/>
                      <a:r>
                        <a:rPr lang="ru-RU" sz="1100" u="none" strike="noStrike" dirty="0">
                          <a:effectLst/>
                        </a:rPr>
                        <a:t>1 14 06 010 00 0000 430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u="none" strike="noStrike" dirty="0">
                          <a:effectLst/>
                        </a:rPr>
                        <a:t>Доходы от продажи земельных участков, государственная собственность на которые не разграничена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20 800,00</a:t>
                      </a: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17 068,04</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u="sng" strike="noStrike" dirty="0" smtClean="0">
                          <a:effectLst/>
                          <a:latin typeface="+mn-lt"/>
                        </a:rPr>
                        <a:t>98,54 </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919894978"/>
                  </a:ext>
                </a:extLst>
              </a:tr>
              <a:tr h="535361">
                <a:tc>
                  <a:txBody>
                    <a:bodyPr/>
                    <a:lstStyle/>
                    <a:p>
                      <a:pPr algn="ctr" fontAlgn="ctr"/>
                      <a:r>
                        <a:rPr lang="ru-RU" sz="1100" u="none" strike="noStrike" dirty="0">
                          <a:effectLst/>
                        </a:rPr>
                        <a:t>1 14 06 012 04 0000 430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u="none" strike="noStrike" dirty="0">
                          <a:effectLst/>
                        </a:rPr>
                        <a:t>Доходы от продажи земельных участков, государственная собственность на которые не разграничена и которые расположены в границах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ru-RU" sz="1200" b="0" i="0" u="sng" strike="noStrike" dirty="0" smtClean="0">
                          <a:solidFill>
                            <a:srgbClr val="000000"/>
                          </a:solidFill>
                          <a:effectLst/>
                          <a:latin typeface="+mn-lt"/>
                          <a:cs typeface="Times New Roman" panose="02020603050405020304" pitchFamily="18" charset="0"/>
                        </a:rPr>
                        <a:t>20 800,00</a:t>
                      </a: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17 068,04</a:t>
                      </a: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98,54</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1944661843"/>
                  </a:ext>
                </a:extLst>
              </a:tr>
              <a:tr h="667008">
                <a:tc>
                  <a:txBody>
                    <a:bodyPr/>
                    <a:lstStyle/>
                    <a:p>
                      <a:pPr algn="ctr" fontAlgn="ctr"/>
                      <a:r>
                        <a:rPr lang="ru-RU" sz="1100" u="none" strike="noStrike" dirty="0">
                          <a:effectLst/>
                        </a:rPr>
                        <a:t>1 14 06 020 00 0000 430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u="none" strike="noStrike" dirty="0">
                          <a:effectLst/>
                        </a:rPr>
                        <a:t>Доходы от продажи земельных участков, государственная собственность на которые разграничена (за исключением земельных участков бюджетных и автономных учреждений)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680,10</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u="sng" strike="noStrike">
                          <a:effectLst/>
                          <a:latin typeface="+mn-lt"/>
                        </a:rPr>
                        <a:t>0,00 </a:t>
                      </a:r>
                      <a:endParaRPr lang="ru-RU" sz="1200" b="0" i="0" u="sng" strike="noStrike">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1407423413"/>
                  </a:ext>
                </a:extLst>
              </a:tr>
              <a:tr h="667008">
                <a:tc>
                  <a:txBody>
                    <a:bodyPr/>
                    <a:lstStyle/>
                    <a:p>
                      <a:pPr algn="ctr" fontAlgn="ctr"/>
                      <a:r>
                        <a:rPr lang="ru-RU" sz="1100" u="none" strike="noStrike">
                          <a:effectLst/>
                        </a:rPr>
                        <a:t>1 14 06 024 04 0000 430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u="none" strike="noStrike" dirty="0">
                          <a:effectLst/>
                        </a:rPr>
                        <a:t>Доходы от продажи земельных участков, находящихся в собственности городских округов (за исключением земельных участков муниципальных бюджетных и автономных учреждений)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680,10</a:t>
                      </a:r>
                    </a:p>
                  </a:txBody>
                  <a:tcPr marL="6084" marR="6084" marT="608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485443179"/>
                  </a:ext>
                </a:extLst>
              </a:tr>
              <a:tr h="930300">
                <a:tc>
                  <a:txBody>
                    <a:bodyPr/>
                    <a:lstStyle/>
                    <a:p>
                      <a:pPr algn="ctr" fontAlgn="ctr"/>
                      <a:r>
                        <a:rPr lang="ru-RU" sz="1100" u="none" strike="noStrike">
                          <a:effectLst/>
                        </a:rPr>
                        <a:t>1 14 06 300 00 0000 430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u="none" strike="noStrike" dirty="0">
                          <a:effectLst/>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находящихся в государственной или муниципальной собственности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25 000,00</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24 170,90</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96,68</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226920397"/>
                  </a:ext>
                </a:extLst>
              </a:tr>
              <a:tr h="930300">
                <a:tc>
                  <a:txBody>
                    <a:bodyPr/>
                    <a:lstStyle/>
                    <a:p>
                      <a:pPr algn="ctr" fontAlgn="ctr"/>
                      <a:r>
                        <a:rPr lang="ru-RU" sz="1100" u="none" strike="noStrike">
                          <a:effectLst/>
                        </a:rPr>
                        <a:t>1 14 06 310 00 0000 430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u="none" strike="noStrike" dirty="0">
                          <a:effectLst/>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государственная собственность на которые не разграничена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25 000,00</a:t>
                      </a: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24 170,90</a:t>
                      </a: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96,68</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1379653868"/>
                  </a:ext>
                </a:extLst>
              </a:tr>
              <a:tr h="1061946">
                <a:tc>
                  <a:txBody>
                    <a:bodyPr/>
                    <a:lstStyle/>
                    <a:p>
                      <a:pPr algn="ctr" fontAlgn="ctr"/>
                      <a:r>
                        <a:rPr lang="ru-RU" sz="1100" u="none" strike="noStrike">
                          <a:effectLst/>
                        </a:rPr>
                        <a:t>1 14 06 312 04 0000 430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l" fontAlgn="ctr"/>
                      <a:r>
                        <a:rPr lang="ru-RU" sz="1100" u="none" strike="noStrike" dirty="0">
                          <a:effectLst/>
                        </a:rPr>
                        <a:t>Плата за увеличение площади земельных участков, находящихся в частной собственности, в результате перераспределения таких земельных участков и земель (или) земельных участков, государственная собственность на которые не разграничена и которые расположены в границах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25 000,00</a:t>
                      </a: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24 170,90</a:t>
                      </a:r>
                    </a:p>
                  </a:txBody>
                  <a:tcPr marL="6084" marR="6084" marT="608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96,68</a:t>
                      </a:r>
                      <a:endParaRPr lang="ru-RU" sz="1200" b="0" i="0" u="sng" strike="noStrike" dirty="0">
                        <a:solidFill>
                          <a:srgbClr val="000000"/>
                        </a:solidFill>
                        <a:effectLst/>
                        <a:latin typeface="+mn-lt"/>
                        <a:cs typeface="Times New Roman" panose="02020603050405020304" pitchFamily="18" charset="0"/>
                      </a:endParaRPr>
                    </a:p>
                  </a:txBody>
                  <a:tcPr marL="6084" marR="6084" marT="6084" marB="0" anchor="ctr"/>
                </a:tc>
                <a:extLst>
                  <a:ext uri="{0D108BD9-81ED-4DB2-BD59-A6C34878D82A}">
                    <a16:rowId xmlns:a16="http://schemas.microsoft.com/office/drawing/2014/main" val="4023243279"/>
                  </a:ext>
                </a:extLst>
              </a:tr>
            </a:tbl>
          </a:graphicData>
        </a:graphic>
      </p:graphicFrame>
    </p:spTree>
    <p:extLst>
      <p:ext uri="{BB962C8B-B14F-4D97-AF65-F5344CB8AC3E}">
        <p14:creationId xmlns:p14="http://schemas.microsoft.com/office/powerpoint/2010/main" val="314106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41</a:t>
            </a:fld>
            <a:endParaRPr lang="en-US" dirty="0"/>
          </a:p>
        </p:txBody>
      </p:sp>
      <p:sp>
        <p:nvSpPr>
          <p:cNvPr id="3" name="Прямоугольник 2"/>
          <p:cNvSpPr/>
          <p:nvPr/>
        </p:nvSpPr>
        <p:spPr>
          <a:xfrm>
            <a:off x="0" y="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3834795444"/>
              </p:ext>
            </p:extLst>
          </p:nvPr>
        </p:nvGraphicFramePr>
        <p:xfrm>
          <a:off x="0" y="982133"/>
          <a:ext cx="12191999" cy="343066"/>
        </p:xfrm>
        <a:graphic>
          <a:graphicData uri="http://schemas.openxmlformats.org/drawingml/2006/table">
            <a:tbl>
              <a:tblPr>
                <a:tableStyleId>{8A107856-5554-42FB-B03E-39F5DBC370BA}</a:tableStyleId>
              </a:tblPr>
              <a:tblGrid>
                <a:gridCol w="1694740">
                  <a:extLst>
                    <a:ext uri="{9D8B030D-6E8A-4147-A177-3AD203B41FA5}">
                      <a16:colId xmlns:a16="http://schemas.microsoft.com/office/drawing/2014/main" val="3102245753"/>
                    </a:ext>
                  </a:extLst>
                </a:gridCol>
                <a:gridCol w="7167906">
                  <a:extLst>
                    <a:ext uri="{9D8B030D-6E8A-4147-A177-3AD203B41FA5}">
                      <a16:colId xmlns:a16="http://schemas.microsoft.com/office/drawing/2014/main" val="3622855819"/>
                    </a:ext>
                  </a:extLst>
                </a:gridCol>
                <a:gridCol w="1230923">
                  <a:extLst>
                    <a:ext uri="{9D8B030D-6E8A-4147-A177-3AD203B41FA5}">
                      <a16:colId xmlns:a16="http://schemas.microsoft.com/office/drawing/2014/main" val="1223974382"/>
                    </a:ext>
                  </a:extLst>
                </a:gridCol>
                <a:gridCol w="909022">
                  <a:extLst>
                    <a:ext uri="{9D8B030D-6E8A-4147-A177-3AD203B41FA5}">
                      <a16:colId xmlns:a16="http://schemas.microsoft.com/office/drawing/2014/main" val="2668826181"/>
                    </a:ext>
                  </a:extLst>
                </a:gridCol>
                <a:gridCol w="1189408">
                  <a:extLst>
                    <a:ext uri="{9D8B030D-6E8A-4147-A177-3AD203B41FA5}">
                      <a16:colId xmlns:a16="http://schemas.microsoft.com/office/drawing/2014/main" val="426364375"/>
                    </a:ext>
                  </a:extLst>
                </a:gridCol>
              </a:tblGrid>
              <a:tr h="157832">
                <a:tc>
                  <a:txBody>
                    <a:bodyPr/>
                    <a:lstStyle/>
                    <a:p>
                      <a:pPr algn="ctr" fontAlgn="ctr"/>
                      <a:r>
                        <a:rPr lang="ru-RU" sz="1050" u="none" strike="noStrike" dirty="0">
                          <a:effectLst/>
                        </a:rPr>
                        <a:t>Код дохода</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Наименование показателя</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050" dirty="0"/>
                        <a:t>Уточненный план</a:t>
                      </a:r>
                      <a:endParaRPr lang="ru-RU" sz="105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Исполнено</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  исполнения</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81634">
                <a:tc>
                  <a:txBody>
                    <a:bodyPr/>
                    <a:lstStyle/>
                    <a:p>
                      <a:pPr algn="ctr" fontAlgn="ctr"/>
                      <a:r>
                        <a:rPr lang="ru-RU" sz="1050" u="none" strike="noStrike" dirty="0">
                          <a:effectLst/>
                        </a:rPr>
                        <a:t>1</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2</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3</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4</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70BAA68B-F510-4F16-8506-061F8790A813}"/>
              </a:ext>
            </a:extLst>
          </p:cNvPr>
          <p:cNvGraphicFramePr>
            <a:graphicFrameLocks noGrp="1"/>
          </p:cNvGraphicFramePr>
          <p:nvPr>
            <p:extLst>
              <p:ext uri="{D42A27DB-BD31-4B8C-83A1-F6EECF244321}">
                <p14:modId xmlns:p14="http://schemas.microsoft.com/office/powerpoint/2010/main" val="87170426"/>
              </p:ext>
            </p:extLst>
          </p:nvPr>
        </p:nvGraphicFramePr>
        <p:xfrm>
          <a:off x="0" y="1365955"/>
          <a:ext cx="12191999" cy="5936760"/>
        </p:xfrm>
        <a:graphic>
          <a:graphicData uri="http://schemas.openxmlformats.org/drawingml/2006/table">
            <a:tbl>
              <a:tblPr>
                <a:tableStyleId>{8A107856-5554-42FB-B03E-39F5DBC370BA}</a:tableStyleId>
              </a:tblPr>
              <a:tblGrid>
                <a:gridCol w="1694742">
                  <a:extLst>
                    <a:ext uri="{9D8B030D-6E8A-4147-A177-3AD203B41FA5}">
                      <a16:colId xmlns:a16="http://schemas.microsoft.com/office/drawing/2014/main" val="2303228219"/>
                    </a:ext>
                  </a:extLst>
                </a:gridCol>
                <a:gridCol w="7167035">
                  <a:extLst>
                    <a:ext uri="{9D8B030D-6E8A-4147-A177-3AD203B41FA5}">
                      <a16:colId xmlns:a16="http://schemas.microsoft.com/office/drawing/2014/main" val="3571816955"/>
                    </a:ext>
                  </a:extLst>
                </a:gridCol>
                <a:gridCol w="1243515">
                  <a:extLst>
                    <a:ext uri="{9D8B030D-6E8A-4147-A177-3AD203B41FA5}">
                      <a16:colId xmlns:a16="http://schemas.microsoft.com/office/drawing/2014/main" val="3024874852"/>
                    </a:ext>
                  </a:extLst>
                </a:gridCol>
                <a:gridCol w="898930">
                  <a:extLst>
                    <a:ext uri="{9D8B030D-6E8A-4147-A177-3AD203B41FA5}">
                      <a16:colId xmlns:a16="http://schemas.microsoft.com/office/drawing/2014/main" val="4008139077"/>
                    </a:ext>
                  </a:extLst>
                </a:gridCol>
                <a:gridCol w="1187777">
                  <a:extLst>
                    <a:ext uri="{9D8B030D-6E8A-4147-A177-3AD203B41FA5}">
                      <a16:colId xmlns:a16="http://schemas.microsoft.com/office/drawing/2014/main" val="553487519"/>
                    </a:ext>
                  </a:extLst>
                </a:gridCol>
              </a:tblGrid>
              <a:tr h="161668">
                <a:tc>
                  <a:txBody>
                    <a:bodyPr/>
                    <a:lstStyle/>
                    <a:p>
                      <a:pPr algn="ctr" fontAlgn="ctr"/>
                      <a:r>
                        <a:rPr lang="ru-RU" sz="1100" u="none" strike="noStrike" dirty="0">
                          <a:effectLst/>
                        </a:rPr>
                        <a:t>1 16 00 000 00 0000 000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b="1" u="none" strike="noStrike" dirty="0">
                          <a:effectLst/>
                        </a:rPr>
                        <a:t>ШТРАФЫ, САНКЦИИ, ВОЗМЕЩЕНИЕ УЩЕРБА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b="1" u="sng" strike="noStrike" dirty="0" smtClean="0">
                          <a:effectLst/>
                          <a:latin typeface="+mn-lt"/>
                        </a:rPr>
                        <a:t>11</a:t>
                      </a:r>
                      <a:r>
                        <a:rPr lang="ru-RU" sz="1200" b="1" u="sng" strike="noStrike" baseline="0" dirty="0" smtClean="0">
                          <a:effectLst/>
                          <a:latin typeface="+mn-lt"/>
                        </a:rPr>
                        <a:t> 0</a:t>
                      </a:r>
                      <a:r>
                        <a:rPr lang="ru-RU" sz="1200" b="1" u="sng" strike="noStrike" dirty="0" smtClean="0">
                          <a:effectLst/>
                          <a:latin typeface="+mn-lt"/>
                        </a:rPr>
                        <a:t>00,00</a:t>
                      </a:r>
                      <a:endParaRPr lang="ru-RU" sz="1200" b="1"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12 658,05</a:t>
                      </a:r>
                      <a:endParaRPr lang="ru-RU" sz="1200" b="1"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115,07</a:t>
                      </a:r>
                      <a:endParaRPr lang="ru-RU" sz="1200" b="1"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3995001500"/>
                  </a:ext>
                </a:extLst>
              </a:tr>
              <a:tr h="296784">
                <a:tc>
                  <a:txBody>
                    <a:bodyPr/>
                    <a:lstStyle/>
                    <a:p>
                      <a:pPr algn="ctr" fontAlgn="ctr"/>
                      <a:r>
                        <a:rPr lang="ru-RU" sz="1100" u="none" strike="noStrike" dirty="0">
                          <a:effectLst/>
                        </a:rPr>
                        <a:t>1 16 01 000 01 0000 140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b="1" u="none" strike="noStrike" dirty="0">
                          <a:effectLst/>
                        </a:rPr>
                        <a:t>Административные штрафы, установленные Кодексом Российской Федерации об административных правонарушениях</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b="1" u="sng" strike="noStrike" dirty="0">
                          <a:effectLst/>
                          <a:latin typeface="+mn-lt"/>
                        </a:rPr>
                        <a:t>0,00</a:t>
                      </a:r>
                      <a:endParaRPr lang="ru-RU" sz="1200" b="1"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1 918,23</a:t>
                      </a:r>
                      <a:endParaRPr lang="ru-RU" sz="1200" b="1"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1" u="sng" strike="noStrike" dirty="0">
                          <a:effectLst/>
                          <a:latin typeface="+mn-lt"/>
                        </a:rPr>
                        <a:t>0,00 </a:t>
                      </a:r>
                      <a:endParaRPr lang="ru-RU" sz="1200" b="1"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785424222"/>
                  </a:ext>
                </a:extLst>
              </a:tr>
              <a:tr h="443616">
                <a:tc>
                  <a:txBody>
                    <a:bodyPr/>
                    <a:lstStyle/>
                    <a:p>
                      <a:pPr algn="ctr" fontAlgn="ctr"/>
                      <a:r>
                        <a:rPr lang="ru-RU" sz="1100" u="none" strike="noStrike" dirty="0">
                          <a:effectLst/>
                        </a:rPr>
                        <a:t>1 16 01 050 01 0000 140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25,22</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u="sng" strike="noStrike">
                          <a:effectLst/>
                          <a:latin typeface="+mn-lt"/>
                        </a:rPr>
                        <a:t>0,00 </a:t>
                      </a:r>
                      <a:endParaRPr lang="ru-RU" sz="1200" b="0" i="0" u="sng" strike="noStrike">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1136163326"/>
                  </a:ext>
                </a:extLst>
              </a:tr>
              <a:tr h="478594">
                <a:tc>
                  <a:txBody>
                    <a:bodyPr/>
                    <a:lstStyle/>
                    <a:p>
                      <a:pPr algn="ctr" fontAlgn="ctr"/>
                      <a:r>
                        <a:rPr lang="ru-RU" sz="1100" u="none" strike="noStrike" dirty="0">
                          <a:effectLst/>
                        </a:rPr>
                        <a:t>1 16 01 053 01 0000 140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25,22</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2322077851"/>
                  </a:ext>
                </a:extLst>
              </a:tr>
              <a:tr h="737280">
                <a:tc>
                  <a:txBody>
                    <a:bodyPr/>
                    <a:lstStyle/>
                    <a:p>
                      <a:pPr algn="ctr" fontAlgn="ctr"/>
                      <a:r>
                        <a:rPr lang="ru-RU" sz="1100" u="none" strike="noStrike" dirty="0">
                          <a:effectLst/>
                        </a:rPr>
                        <a:t>1 16 01 053 01 0035 140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a:effectLst/>
                          <a:latin typeface="+mn-lt"/>
                        </a:rPr>
                        <a:t>0,00</a:t>
                      </a:r>
                      <a:endParaRPr lang="ru-RU" sz="1200" b="0" i="0" u="sng" strike="noStrike">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19,97</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1358782176"/>
                  </a:ext>
                </a:extLst>
              </a:tr>
              <a:tr h="637057">
                <a:tc>
                  <a:txBody>
                    <a:bodyPr/>
                    <a:lstStyle/>
                    <a:p>
                      <a:pPr algn="ctr" fontAlgn="ctr"/>
                      <a:r>
                        <a:rPr lang="ru-RU" sz="1100" u="none" strike="noStrike">
                          <a:effectLst/>
                        </a:rPr>
                        <a:t>1 16 01 053 01 0059 140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(штрафы за нарушение порядка рассмотрения обращений граждан)</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a:t>
                      </a:r>
                      <a:r>
                        <a:rPr lang="ru-RU" sz="1200" b="0" i="0" u="sng" strike="noStrike" baseline="0" dirty="0" smtClean="0">
                          <a:solidFill>
                            <a:srgbClr val="000000"/>
                          </a:solidFill>
                          <a:effectLst/>
                          <a:latin typeface="+mn-lt"/>
                          <a:cs typeface="Times New Roman" panose="02020603050405020304" pitchFamily="18" charset="0"/>
                        </a:rPr>
                        <a:t>,75</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73802990"/>
                  </a:ext>
                </a:extLst>
              </a:tr>
              <a:tr h="590448">
                <a:tc>
                  <a:txBody>
                    <a:bodyPr/>
                    <a:lstStyle/>
                    <a:p>
                      <a:pPr algn="ctr" fontAlgn="ctr"/>
                      <a:r>
                        <a:rPr lang="ru-RU" sz="1100" u="none" strike="noStrike">
                          <a:effectLst/>
                        </a:rPr>
                        <a:t>1 16 01 053 01 9000 140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5 Кодекса Российской Федерации об административных правонарушениях, за административные правонарушения, посягающие на права граждан, налагаемые мировыми судьями, комиссиями по делам несовершеннолетних и защите их прав (иные штрафы)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1,50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3337222293"/>
                  </a:ext>
                </a:extLst>
              </a:tr>
              <a:tr h="478594">
                <a:tc>
                  <a:txBody>
                    <a:bodyPr/>
                    <a:lstStyle/>
                    <a:p>
                      <a:pPr algn="ctr" fontAlgn="ctr"/>
                      <a:r>
                        <a:rPr lang="ru-RU" sz="1100" u="none" strike="noStrike">
                          <a:effectLst/>
                        </a:rPr>
                        <a:t>1 16 01 060 01 0000 140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96,88</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1873488197"/>
                  </a:ext>
                </a:extLst>
              </a:tr>
              <a:tr h="637057">
                <a:tc>
                  <a:txBody>
                    <a:bodyPr/>
                    <a:lstStyle/>
                    <a:p>
                      <a:pPr algn="ctr" fontAlgn="ctr"/>
                      <a:r>
                        <a:rPr lang="ru-RU" sz="1100" u="none" strike="noStrike" dirty="0">
                          <a:effectLst/>
                        </a:rPr>
                        <a:t>1 16 01 063 01 0000 140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96,88</a:t>
                      </a:r>
                    </a:p>
                  </a:txBody>
                  <a:tcPr marL="3237" marR="3237" marT="32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1741350097"/>
                  </a:ext>
                </a:extLst>
              </a:tr>
              <a:tr h="1030945">
                <a:tc>
                  <a:txBody>
                    <a:bodyPr/>
                    <a:lstStyle/>
                    <a:p>
                      <a:pPr algn="ctr" fontAlgn="ctr"/>
                      <a:r>
                        <a:rPr lang="ru-RU" sz="1100" u="none" strike="noStrike" dirty="0">
                          <a:effectLst/>
                        </a:rPr>
                        <a:t>1 16 01 063 01 0008 140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l" fontAlgn="ctr"/>
                      <a:r>
                        <a:rPr lang="ru-RU" sz="1100" u="none" strike="noStrike" dirty="0">
                          <a:effectLst/>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незаконный оборот наркотических средств, психотропных веществ или их аналогов и незаконные приобретение, хранение, перевозка растений, содержащих наркотические средства или психотропные вещества, либо их частей, содержащих наркотические средства или психотропные вещества)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2,00</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237" marR="3237" marT="3237" marB="0" anchor="ctr"/>
                </a:tc>
                <a:extLst>
                  <a:ext uri="{0D108BD9-81ED-4DB2-BD59-A6C34878D82A}">
                    <a16:rowId xmlns:a16="http://schemas.microsoft.com/office/drawing/2014/main" val="1806720340"/>
                  </a:ext>
                </a:extLst>
              </a:tr>
            </a:tbl>
          </a:graphicData>
        </a:graphic>
      </p:graphicFrame>
    </p:spTree>
    <p:extLst>
      <p:ext uri="{BB962C8B-B14F-4D97-AF65-F5344CB8AC3E}">
        <p14:creationId xmlns:p14="http://schemas.microsoft.com/office/powerpoint/2010/main" val="1519186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42</a:t>
            </a:fld>
            <a:endParaRPr lang="en-US" dirty="0"/>
          </a:p>
        </p:txBody>
      </p:sp>
      <p:sp>
        <p:nvSpPr>
          <p:cNvPr id="3" name="Прямоугольник 2"/>
          <p:cNvSpPr/>
          <p:nvPr/>
        </p:nvSpPr>
        <p:spPr>
          <a:xfrm>
            <a:off x="0" y="-27432"/>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2000" b="1" dirty="0">
                <a:effectLst>
                  <a:glow rad="127000">
                    <a:schemeClr val="bg1"/>
                  </a:glow>
                </a:effectLst>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509810449"/>
              </p:ext>
            </p:extLst>
          </p:nvPr>
        </p:nvGraphicFramePr>
        <p:xfrm>
          <a:off x="22578" y="1038578"/>
          <a:ext cx="12169422" cy="386644"/>
        </p:xfrm>
        <a:graphic>
          <a:graphicData uri="http://schemas.openxmlformats.org/drawingml/2006/table">
            <a:tbl>
              <a:tblPr>
                <a:tableStyleId>{8A107856-5554-42FB-B03E-39F5DBC370BA}</a:tableStyleId>
              </a:tblPr>
              <a:tblGrid>
                <a:gridCol w="2314222">
                  <a:extLst>
                    <a:ext uri="{9D8B030D-6E8A-4147-A177-3AD203B41FA5}">
                      <a16:colId xmlns:a16="http://schemas.microsoft.com/office/drawing/2014/main" val="3102245753"/>
                    </a:ext>
                  </a:extLst>
                </a:gridCol>
                <a:gridCol w="5934089">
                  <a:extLst>
                    <a:ext uri="{9D8B030D-6E8A-4147-A177-3AD203B41FA5}">
                      <a16:colId xmlns:a16="http://schemas.microsoft.com/office/drawing/2014/main" val="3622855819"/>
                    </a:ext>
                  </a:extLst>
                </a:gridCol>
                <a:gridCol w="1261484">
                  <a:extLst>
                    <a:ext uri="{9D8B030D-6E8A-4147-A177-3AD203B41FA5}">
                      <a16:colId xmlns:a16="http://schemas.microsoft.com/office/drawing/2014/main" val="1223974382"/>
                    </a:ext>
                  </a:extLst>
                </a:gridCol>
                <a:gridCol w="1232066">
                  <a:extLst>
                    <a:ext uri="{9D8B030D-6E8A-4147-A177-3AD203B41FA5}">
                      <a16:colId xmlns:a16="http://schemas.microsoft.com/office/drawing/2014/main" val="2668826181"/>
                    </a:ext>
                  </a:extLst>
                </a:gridCol>
                <a:gridCol w="1427561">
                  <a:extLst>
                    <a:ext uri="{9D8B030D-6E8A-4147-A177-3AD203B41FA5}">
                      <a16:colId xmlns:a16="http://schemas.microsoft.com/office/drawing/2014/main" val="2245021441"/>
                    </a:ext>
                  </a:extLst>
                </a:gridCol>
              </a:tblGrid>
              <a:tr h="193322">
                <a:tc>
                  <a:txBody>
                    <a:bodyPr/>
                    <a:lstStyle/>
                    <a:p>
                      <a:pPr algn="ctr" fontAlgn="ctr"/>
                      <a:r>
                        <a:rPr lang="ru-RU" sz="1050" u="none" strike="noStrike" dirty="0">
                          <a:effectLst/>
                        </a:rPr>
                        <a:t>Код дохода</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Наименование показателя</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050" dirty="0"/>
                        <a:t>Уточненный план</a:t>
                      </a:r>
                      <a:endParaRPr lang="ru-RU" sz="105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Исполнено</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  исполнения</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93322">
                <a:tc>
                  <a:txBody>
                    <a:bodyPr/>
                    <a:lstStyle/>
                    <a:p>
                      <a:pPr algn="ctr" fontAlgn="ctr"/>
                      <a:r>
                        <a:rPr lang="ru-RU" sz="1050" u="none" strike="noStrike" dirty="0">
                          <a:effectLst/>
                        </a:rPr>
                        <a:t>1</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2</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3</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4</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7" name="Таблица 6">
            <a:extLst>
              <a:ext uri="{FF2B5EF4-FFF2-40B4-BE49-F238E27FC236}">
                <a16:creationId xmlns:a16="http://schemas.microsoft.com/office/drawing/2014/main" id="{BCFA9763-556D-4F8E-AB87-4DCE9108EB75}"/>
              </a:ext>
            </a:extLst>
          </p:cNvPr>
          <p:cNvGraphicFramePr>
            <a:graphicFrameLocks noGrp="1"/>
          </p:cNvGraphicFramePr>
          <p:nvPr>
            <p:extLst>
              <p:ext uri="{D42A27DB-BD31-4B8C-83A1-F6EECF244321}">
                <p14:modId xmlns:p14="http://schemas.microsoft.com/office/powerpoint/2010/main" val="3735400946"/>
              </p:ext>
            </p:extLst>
          </p:nvPr>
        </p:nvGraphicFramePr>
        <p:xfrm>
          <a:off x="1" y="1411113"/>
          <a:ext cx="12192000" cy="6191952"/>
        </p:xfrm>
        <a:graphic>
          <a:graphicData uri="http://schemas.openxmlformats.org/drawingml/2006/table">
            <a:tbl>
              <a:tblPr>
                <a:tableStyleId>{8A107856-5554-42FB-B03E-39F5DBC370BA}</a:tableStyleId>
              </a:tblPr>
              <a:tblGrid>
                <a:gridCol w="2335089">
                  <a:extLst>
                    <a:ext uri="{9D8B030D-6E8A-4147-A177-3AD203B41FA5}">
                      <a16:colId xmlns:a16="http://schemas.microsoft.com/office/drawing/2014/main" val="877185725"/>
                    </a:ext>
                  </a:extLst>
                </a:gridCol>
                <a:gridCol w="5939666">
                  <a:extLst>
                    <a:ext uri="{9D8B030D-6E8A-4147-A177-3AD203B41FA5}">
                      <a16:colId xmlns:a16="http://schemas.microsoft.com/office/drawing/2014/main" val="4168082563"/>
                    </a:ext>
                  </a:extLst>
                </a:gridCol>
                <a:gridCol w="1253067">
                  <a:extLst>
                    <a:ext uri="{9D8B030D-6E8A-4147-A177-3AD203B41FA5}">
                      <a16:colId xmlns:a16="http://schemas.microsoft.com/office/drawing/2014/main" val="1402046276"/>
                    </a:ext>
                  </a:extLst>
                </a:gridCol>
                <a:gridCol w="1230489">
                  <a:extLst>
                    <a:ext uri="{9D8B030D-6E8A-4147-A177-3AD203B41FA5}">
                      <a16:colId xmlns:a16="http://schemas.microsoft.com/office/drawing/2014/main" val="853127276"/>
                    </a:ext>
                  </a:extLst>
                </a:gridCol>
                <a:gridCol w="1433689">
                  <a:extLst>
                    <a:ext uri="{9D8B030D-6E8A-4147-A177-3AD203B41FA5}">
                      <a16:colId xmlns:a16="http://schemas.microsoft.com/office/drawing/2014/main" val="578012183"/>
                    </a:ext>
                  </a:extLst>
                </a:gridCol>
              </a:tblGrid>
              <a:tr h="1090616">
                <a:tc>
                  <a:txBody>
                    <a:bodyPr/>
                    <a:lstStyle/>
                    <a:p>
                      <a:pPr algn="ctr" fontAlgn="ctr"/>
                      <a:r>
                        <a:rPr lang="ru-RU" sz="1100" u="none" strike="noStrike" dirty="0">
                          <a:effectLst/>
                        </a:rPr>
                        <a:t>1 16 01 063 01 0009 140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l" fontAlgn="ctr"/>
                      <a:r>
                        <a:rPr lang="ru-RU" sz="1100" u="none" strike="noStrike" dirty="0">
                          <a:effectLst/>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потребление наркотических средств или психотропных веществ без назначения врача либо новых потенциально опасных психоактивных веществ)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b="0" i="0" u="sng" strike="noStrike" dirty="0" smtClean="0">
                          <a:solidFill>
                            <a:schemeClr val="dk1"/>
                          </a:solidFill>
                          <a:effectLst/>
                          <a:latin typeface="+mn-lt"/>
                          <a:cs typeface="+mn-cs"/>
                        </a:rPr>
                        <a:t>46,92</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extLst>
                  <a:ext uri="{0D108BD9-81ED-4DB2-BD59-A6C34878D82A}">
                    <a16:rowId xmlns:a16="http://schemas.microsoft.com/office/drawing/2014/main" val="4183889699"/>
                  </a:ext>
                </a:extLst>
              </a:tr>
              <a:tr h="1090616">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1 16 01 063 01 0023 140</a:t>
                      </a:r>
                      <a:endParaRPr lang="ru-RU" sz="1100" b="0" i="0" u="none"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вовлечение несовершеннолетнего в процесс потребления табака</a:t>
                      </a:r>
                      <a:endParaRPr lang="ru-RU" sz="1100" b="0" i="0" u="none"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a:r>
                        <a:rPr lang="ru-RU" sz="1200" b="1" u="sng" dirty="0" smtClean="0"/>
                        <a:t>0,00</a:t>
                      </a:r>
                      <a:endParaRPr lang="ru-RU" sz="1200" b="1" u="sng" dirty="0"/>
                    </a:p>
                  </a:txBody>
                  <a:tcPr marL="2494" marR="2494" marT="2494" marB="0" anchor="ctr"/>
                </a:tc>
                <a:tc>
                  <a:txBody>
                    <a:bodyPr/>
                    <a:lstStyle/>
                    <a:p>
                      <a:pPr algn="ctr"/>
                      <a:r>
                        <a:rPr lang="ru-RU" sz="1200" b="1" u="sng" dirty="0" smtClean="0"/>
                        <a:t>2,50</a:t>
                      </a:r>
                      <a:endParaRPr lang="ru-RU" sz="1200" b="1" u="sng" dirty="0"/>
                    </a:p>
                  </a:txBody>
                  <a:tcPr marL="2494" marR="2494" marT="2494" marB="0" anchor="ctr"/>
                </a:tc>
                <a:tc>
                  <a:txBody>
                    <a:bodyPr/>
                    <a:lstStyle/>
                    <a:p>
                      <a:pPr algn="ctr"/>
                      <a:r>
                        <a:rPr lang="ru-RU" sz="1200" b="1" u="sng" dirty="0" smtClean="0"/>
                        <a:t>0,00</a:t>
                      </a:r>
                      <a:endParaRPr lang="ru-RU" sz="1200" b="1" u="sng" dirty="0"/>
                    </a:p>
                  </a:txBody>
                  <a:tcPr marL="2494" marR="2494" marT="2494" marB="0" anchor="ctr"/>
                </a:tc>
                <a:extLst>
                  <a:ext uri="{0D108BD9-81ED-4DB2-BD59-A6C34878D82A}">
                    <a16:rowId xmlns:a16="http://schemas.microsoft.com/office/drawing/2014/main" val="1041116326"/>
                  </a:ext>
                </a:extLst>
              </a:tr>
              <a:tr h="680383">
                <a:tc>
                  <a:txBody>
                    <a:bodyPr/>
                    <a:lstStyle/>
                    <a:p>
                      <a:pPr algn="ctr" fontAlgn="ctr"/>
                      <a:r>
                        <a:rPr lang="ru-RU" sz="1100" u="none" strike="noStrike" dirty="0">
                          <a:effectLst/>
                        </a:rPr>
                        <a:t>1 16 01 063 01 0091 140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l" fontAlgn="ctr"/>
                      <a:r>
                        <a:rPr lang="ru-RU" sz="1100" u="none" strike="noStrike" dirty="0">
                          <a:effectLst/>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a:t>
                      </a:r>
                      <a:r>
                        <a:rPr lang="ru-RU" sz="1100" u="none" strike="noStrike" dirty="0" smtClean="0">
                          <a:effectLst/>
                        </a:rPr>
                        <a:t>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extLst>
                  <a:ext uri="{0D108BD9-81ED-4DB2-BD59-A6C34878D82A}">
                    <a16:rowId xmlns:a16="http://schemas.microsoft.com/office/drawing/2014/main" val="2703286964"/>
                  </a:ext>
                </a:extLst>
              </a:tr>
              <a:tr h="953100">
                <a:tc>
                  <a:txBody>
                    <a:bodyPr/>
                    <a:lstStyle/>
                    <a:p>
                      <a:pPr algn="ctr" fontAlgn="ctr"/>
                      <a:r>
                        <a:rPr lang="ru-RU" sz="1100" u="none" strike="noStrike">
                          <a:effectLst/>
                        </a:rPr>
                        <a:t>1 16 01 063 01 0101 140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l" fontAlgn="ctr"/>
                      <a:r>
                        <a:rPr lang="ru-RU" sz="1100" u="none" strike="noStrike" dirty="0">
                          <a:effectLst/>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(штрафы за побои)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b="0" i="0" u="sng" strike="noStrike" dirty="0" smtClean="0">
                          <a:solidFill>
                            <a:schemeClr val="dk1"/>
                          </a:solidFill>
                          <a:effectLst/>
                          <a:latin typeface="+mn-lt"/>
                          <a:cs typeface="+mn-cs"/>
                        </a:rPr>
                        <a:t>36,65</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extLst>
                  <a:ext uri="{0D108BD9-81ED-4DB2-BD59-A6C34878D82A}">
                    <a16:rowId xmlns:a16="http://schemas.microsoft.com/office/drawing/2014/main" val="809687342"/>
                  </a:ext>
                </a:extLst>
              </a:tr>
              <a:tr h="953100">
                <a:tc>
                  <a:txBody>
                    <a:bodyPr/>
                    <a:lstStyle/>
                    <a:p>
                      <a:pPr algn="ctr" fontAlgn="ctr"/>
                      <a:r>
                        <a:rPr lang="ru-RU" sz="1100" u="none" strike="noStrike">
                          <a:effectLst/>
                        </a:rPr>
                        <a:t>1 16 01 063 01 9000 140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l" fontAlgn="ctr"/>
                      <a:r>
                        <a:rPr lang="ru-RU" sz="1100" u="none" strike="noStrike" dirty="0">
                          <a:effectLst/>
                        </a:rPr>
                        <a:t>Административные штрафы, установленные Главой 6 Кодекса Российской Федерации об административных правонарушениях, за административные правонарушения, посягающие на здоровье, санитарно-эпидемиологическое благополучие населения и общественную нравственность, налагаемые мировыми судьями, комиссиями по делам несовершеннолетних и защите их прав (иные штрафы)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6,30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extLst>
                  <a:ext uri="{0D108BD9-81ED-4DB2-BD59-A6C34878D82A}">
                    <a16:rowId xmlns:a16="http://schemas.microsoft.com/office/drawing/2014/main" val="1070822940"/>
                  </a:ext>
                </a:extLst>
              </a:tr>
              <a:tr h="504248">
                <a:tc>
                  <a:txBody>
                    <a:bodyPr/>
                    <a:lstStyle/>
                    <a:p>
                      <a:pPr algn="ctr" fontAlgn="ctr"/>
                      <a:r>
                        <a:rPr lang="ru-RU" sz="1100" u="none" strike="noStrike">
                          <a:effectLst/>
                        </a:rPr>
                        <a:t>1 16 01 070 01 0000 140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l" fontAlgn="ctr"/>
                      <a:r>
                        <a:rPr lang="ru-RU" sz="1100" u="none" strike="noStrike" dirty="0">
                          <a:effectLst/>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28,84</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extLst>
                  <a:ext uri="{0D108BD9-81ED-4DB2-BD59-A6C34878D82A}">
                    <a16:rowId xmlns:a16="http://schemas.microsoft.com/office/drawing/2014/main" val="2333617388"/>
                  </a:ext>
                </a:extLst>
              </a:tr>
              <a:tr h="649448">
                <a:tc>
                  <a:txBody>
                    <a:bodyPr/>
                    <a:lstStyle/>
                    <a:p>
                      <a:pPr algn="ctr" fontAlgn="ctr"/>
                      <a:r>
                        <a:rPr lang="ru-RU" sz="1100" u="none" strike="noStrike" dirty="0">
                          <a:effectLst/>
                        </a:rPr>
                        <a:t>1 16 01 073 01 0000 140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l" fontAlgn="ctr"/>
                      <a:r>
                        <a:rPr lang="ru-RU" sz="1100" u="none" strike="noStrike" dirty="0">
                          <a:effectLst/>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494" marR="2494" marT="249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28,84</a:t>
                      </a:r>
                    </a:p>
                  </a:txBody>
                  <a:tcPr marL="2494" marR="2494" marT="249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494" marR="2494" marT="2494" marB="0" anchor="ctr"/>
                </a:tc>
                <a:extLst>
                  <a:ext uri="{0D108BD9-81ED-4DB2-BD59-A6C34878D82A}">
                    <a16:rowId xmlns:a16="http://schemas.microsoft.com/office/drawing/2014/main" val="1554466609"/>
                  </a:ext>
                </a:extLst>
              </a:tr>
            </a:tbl>
          </a:graphicData>
        </a:graphic>
      </p:graphicFrame>
    </p:spTree>
    <p:extLst>
      <p:ext uri="{BB962C8B-B14F-4D97-AF65-F5344CB8AC3E}">
        <p14:creationId xmlns:p14="http://schemas.microsoft.com/office/powerpoint/2010/main" val="1682019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43</a:t>
            </a:fld>
            <a:endParaRPr lang="en-US" dirty="0"/>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885622527"/>
              </p:ext>
            </p:extLst>
          </p:nvPr>
        </p:nvGraphicFramePr>
        <p:xfrm>
          <a:off x="0" y="971711"/>
          <a:ext cx="12191999" cy="439399"/>
        </p:xfrm>
        <a:graphic>
          <a:graphicData uri="http://schemas.openxmlformats.org/drawingml/2006/table">
            <a:tbl>
              <a:tblPr>
                <a:tableStyleId>{8A107856-5554-42FB-B03E-39F5DBC370BA}</a:tableStyleId>
              </a:tblPr>
              <a:tblGrid>
                <a:gridCol w="1694740">
                  <a:extLst>
                    <a:ext uri="{9D8B030D-6E8A-4147-A177-3AD203B41FA5}">
                      <a16:colId xmlns:a16="http://schemas.microsoft.com/office/drawing/2014/main" val="3102245753"/>
                    </a:ext>
                  </a:extLst>
                </a:gridCol>
                <a:gridCol w="7136460">
                  <a:extLst>
                    <a:ext uri="{9D8B030D-6E8A-4147-A177-3AD203B41FA5}">
                      <a16:colId xmlns:a16="http://schemas.microsoft.com/office/drawing/2014/main" val="3622855819"/>
                    </a:ext>
                  </a:extLst>
                </a:gridCol>
                <a:gridCol w="1344430">
                  <a:extLst>
                    <a:ext uri="{9D8B030D-6E8A-4147-A177-3AD203B41FA5}">
                      <a16:colId xmlns:a16="http://schemas.microsoft.com/office/drawing/2014/main" val="1223974382"/>
                    </a:ext>
                  </a:extLst>
                </a:gridCol>
                <a:gridCol w="996462">
                  <a:extLst>
                    <a:ext uri="{9D8B030D-6E8A-4147-A177-3AD203B41FA5}">
                      <a16:colId xmlns:a16="http://schemas.microsoft.com/office/drawing/2014/main" val="2668826181"/>
                    </a:ext>
                  </a:extLst>
                </a:gridCol>
                <a:gridCol w="1019907">
                  <a:extLst>
                    <a:ext uri="{9D8B030D-6E8A-4147-A177-3AD203B41FA5}">
                      <a16:colId xmlns:a16="http://schemas.microsoft.com/office/drawing/2014/main" val="2942958733"/>
                    </a:ext>
                  </a:extLst>
                </a:gridCol>
              </a:tblGrid>
              <a:tr h="234292">
                <a:tc>
                  <a:txBody>
                    <a:bodyPr/>
                    <a:lstStyle/>
                    <a:p>
                      <a:pPr algn="ctr" fontAlgn="ctr"/>
                      <a:r>
                        <a:rPr lang="ru-RU" sz="1050" u="none" strike="noStrike" dirty="0">
                          <a:effectLst/>
                        </a:rPr>
                        <a:t>Код дохода</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Наименование показателя</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050" dirty="0"/>
                        <a:t>Уточненный</a:t>
                      </a:r>
                      <a:r>
                        <a:rPr lang="ru-RU" sz="1050" baseline="0" dirty="0"/>
                        <a:t> п</a:t>
                      </a:r>
                      <a:r>
                        <a:rPr lang="ru-RU" sz="1050" dirty="0"/>
                        <a:t>лан</a:t>
                      </a:r>
                      <a:endParaRPr lang="ru-RU" sz="105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Исполнено</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  исполнения</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205107">
                <a:tc>
                  <a:txBody>
                    <a:bodyPr/>
                    <a:lstStyle/>
                    <a:p>
                      <a:pPr algn="ctr" fontAlgn="ctr"/>
                      <a:r>
                        <a:rPr lang="ru-RU" sz="1050" u="none" strike="noStrike" dirty="0">
                          <a:effectLst/>
                        </a:rPr>
                        <a:t>1</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2</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3</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4</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7" name="Таблица 6">
            <a:extLst>
              <a:ext uri="{FF2B5EF4-FFF2-40B4-BE49-F238E27FC236}">
                <a16:creationId xmlns:a16="http://schemas.microsoft.com/office/drawing/2014/main" id="{E7963920-FD97-45EE-8C16-BDC59A106F63}"/>
              </a:ext>
            </a:extLst>
          </p:cNvPr>
          <p:cNvGraphicFramePr>
            <a:graphicFrameLocks noGrp="1"/>
          </p:cNvGraphicFramePr>
          <p:nvPr>
            <p:extLst>
              <p:ext uri="{D42A27DB-BD31-4B8C-83A1-F6EECF244321}">
                <p14:modId xmlns:p14="http://schemas.microsoft.com/office/powerpoint/2010/main" val="4231598585"/>
              </p:ext>
            </p:extLst>
          </p:nvPr>
        </p:nvGraphicFramePr>
        <p:xfrm>
          <a:off x="0" y="1371740"/>
          <a:ext cx="12191999" cy="5522228"/>
        </p:xfrm>
        <a:graphic>
          <a:graphicData uri="http://schemas.openxmlformats.org/drawingml/2006/table">
            <a:tbl>
              <a:tblPr>
                <a:tableStyleId>{8A107856-5554-42FB-B03E-39F5DBC370BA}</a:tableStyleId>
              </a:tblPr>
              <a:tblGrid>
                <a:gridCol w="1690289">
                  <a:extLst>
                    <a:ext uri="{9D8B030D-6E8A-4147-A177-3AD203B41FA5}">
                      <a16:colId xmlns:a16="http://schemas.microsoft.com/office/drawing/2014/main" val="1983358484"/>
                    </a:ext>
                  </a:extLst>
                </a:gridCol>
                <a:gridCol w="7140911">
                  <a:extLst>
                    <a:ext uri="{9D8B030D-6E8A-4147-A177-3AD203B41FA5}">
                      <a16:colId xmlns:a16="http://schemas.microsoft.com/office/drawing/2014/main" val="2965157202"/>
                    </a:ext>
                  </a:extLst>
                </a:gridCol>
                <a:gridCol w="1344429">
                  <a:extLst>
                    <a:ext uri="{9D8B030D-6E8A-4147-A177-3AD203B41FA5}">
                      <a16:colId xmlns:a16="http://schemas.microsoft.com/office/drawing/2014/main" val="469137792"/>
                    </a:ext>
                  </a:extLst>
                </a:gridCol>
                <a:gridCol w="1012322">
                  <a:extLst>
                    <a:ext uri="{9D8B030D-6E8A-4147-A177-3AD203B41FA5}">
                      <a16:colId xmlns:a16="http://schemas.microsoft.com/office/drawing/2014/main" val="3560864620"/>
                    </a:ext>
                  </a:extLst>
                </a:gridCol>
                <a:gridCol w="1004048">
                  <a:extLst>
                    <a:ext uri="{9D8B030D-6E8A-4147-A177-3AD203B41FA5}">
                      <a16:colId xmlns:a16="http://schemas.microsoft.com/office/drawing/2014/main" val="3831462050"/>
                    </a:ext>
                  </a:extLst>
                </a:gridCol>
              </a:tblGrid>
              <a:tr h="726806">
                <a:tc>
                  <a:txBody>
                    <a:bodyPr/>
                    <a:lstStyle/>
                    <a:p>
                      <a:pPr algn="ctr" fontAlgn="ctr"/>
                      <a:r>
                        <a:rPr lang="ru-RU" sz="1100" u="none" strike="noStrike" dirty="0">
                          <a:effectLst/>
                        </a:rPr>
                        <a:t>1 16 01 073 01 0017 140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l" fontAlgn="ctr"/>
                      <a:r>
                        <a:rPr lang="ru-RU" sz="1100" u="none" strike="noStrike" dirty="0">
                          <a:effectLst/>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 (штрафы за уничтожение или повреждение чужого имущества)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dirty="0" smtClean="0">
                          <a:effectLst/>
                          <a:latin typeface="+mn-lt"/>
                        </a:rPr>
                        <a:t>0,45</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extLst>
                  <a:ext uri="{0D108BD9-81ED-4DB2-BD59-A6C34878D82A}">
                    <a16:rowId xmlns:a16="http://schemas.microsoft.com/office/drawing/2014/main" val="172337434"/>
                  </a:ext>
                </a:extLst>
              </a:tr>
              <a:tr h="637762">
                <a:tc>
                  <a:txBody>
                    <a:bodyPr/>
                    <a:lstStyle/>
                    <a:p>
                      <a:pPr algn="ctr" fontAlgn="ctr"/>
                      <a:r>
                        <a:rPr lang="ru-RU" sz="1100" u="none" strike="noStrike" dirty="0">
                          <a:effectLst/>
                        </a:rPr>
                        <a:t>1 16 01 073 01 0027 140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l" fontAlgn="ctr"/>
                      <a:r>
                        <a:rPr lang="ru-RU" sz="1100" u="none" strike="noStrike" dirty="0">
                          <a:effectLst/>
                        </a:rPr>
                        <a:t>Административные штрафы, установленные Главой 7 Кодекса Российской Федерации об административных правонарушениях, за административные правонарушения в области охраны собственности, налагаемые мировыми судьями, комиссиями по делам несовершеннолетних и защите их прав (штрафы за мелкое хищение)</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28,39</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a:effectLst/>
                          <a:latin typeface="+mn-lt"/>
                        </a:rPr>
                        <a:t>0,00 </a:t>
                      </a:r>
                      <a:endParaRPr lang="ru-RU" sz="1200" b="0" i="0" u="sng" strike="noStrike">
                        <a:solidFill>
                          <a:srgbClr val="000000"/>
                        </a:solidFill>
                        <a:effectLst/>
                        <a:latin typeface="+mn-lt"/>
                        <a:cs typeface="Times New Roman" panose="02020603050405020304" pitchFamily="18" charset="0"/>
                      </a:endParaRPr>
                    </a:p>
                  </a:txBody>
                  <a:tcPr marL="3171" marR="3171" marT="3171" marB="0" anchor="ctr"/>
                </a:tc>
                <a:extLst>
                  <a:ext uri="{0D108BD9-81ED-4DB2-BD59-A6C34878D82A}">
                    <a16:rowId xmlns:a16="http://schemas.microsoft.com/office/drawing/2014/main" val="1522483048"/>
                  </a:ext>
                </a:extLst>
              </a:tr>
              <a:tr h="546000">
                <a:tc>
                  <a:txBody>
                    <a:bodyPr/>
                    <a:lstStyle/>
                    <a:p>
                      <a:pPr algn="ctr" fontAlgn="ctr"/>
                      <a:r>
                        <a:rPr lang="ru-RU" sz="1100" u="none" strike="noStrike" dirty="0">
                          <a:effectLst/>
                        </a:rPr>
                        <a:t>1 16 01 080 01 0000 140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l" fontAlgn="ctr"/>
                      <a:r>
                        <a:rPr lang="ru-RU" sz="1100" u="none" strike="noStrike" dirty="0">
                          <a:effectLst/>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ctr" fontAlgn="ctr"/>
                      <a:r>
                        <a:rPr lang="ru-RU" sz="1200" u="sng" strike="noStrike">
                          <a:effectLst/>
                          <a:latin typeface="+mn-lt"/>
                        </a:rPr>
                        <a:t>0,00</a:t>
                      </a:r>
                      <a:endParaRPr lang="ru-RU" sz="1200" b="0" i="0" u="sng" strike="noStrike">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b="0" i="0" u="sng" strike="noStrike" dirty="0" smtClean="0">
                          <a:solidFill>
                            <a:schemeClr val="dk1"/>
                          </a:solidFill>
                          <a:effectLst/>
                          <a:latin typeface="+mn-lt"/>
                          <a:cs typeface="+mn-cs"/>
                        </a:rPr>
                        <a:t>3,83</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extLst>
                  <a:ext uri="{0D108BD9-81ED-4DB2-BD59-A6C34878D82A}">
                    <a16:rowId xmlns:a16="http://schemas.microsoft.com/office/drawing/2014/main" val="3721813411"/>
                  </a:ext>
                </a:extLst>
              </a:tr>
              <a:tr h="852855">
                <a:tc>
                  <a:txBody>
                    <a:bodyPr/>
                    <a:lstStyle/>
                    <a:p>
                      <a:pPr algn="ctr" fontAlgn="ctr"/>
                      <a:r>
                        <a:rPr lang="ru-RU" sz="1100" u="none" strike="noStrike">
                          <a:effectLst/>
                        </a:rPr>
                        <a:t>1 16 01 082 01 0000 140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l" fontAlgn="ctr"/>
                      <a:r>
                        <a:rPr lang="ru-RU" sz="1100" u="none" strike="noStrike" dirty="0">
                          <a:effectLst/>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 налагаемые должностными лицами органов исполнительной власти субъектов Российской Федерации, учреждениями субъектов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b="0" i="0" u="sng" strike="noStrike" dirty="0" smtClean="0">
                          <a:solidFill>
                            <a:schemeClr val="dk1"/>
                          </a:solidFill>
                          <a:effectLst/>
                          <a:latin typeface="+mn-lt"/>
                          <a:cs typeface="+mn-cs"/>
                        </a:rPr>
                        <a:t>380,00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extLst>
                  <a:ext uri="{0D108BD9-81ED-4DB2-BD59-A6C34878D82A}">
                    <a16:rowId xmlns:a16="http://schemas.microsoft.com/office/drawing/2014/main" val="74080702"/>
                  </a:ext>
                </a:extLst>
              </a:tr>
              <a:tr h="1088418">
                <a:tc>
                  <a:txBody>
                    <a:bodyPr/>
                    <a:lstStyle/>
                    <a:p>
                      <a:pPr algn="ctr" fontAlgn="ctr"/>
                      <a:r>
                        <a:rPr lang="ru-RU" sz="1100" u="none" strike="noStrike">
                          <a:effectLst/>
                        </a:rPr>
                        <a:t>1 16 01 082 01 0002 140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l" fontAlgn="ctr"/>
                      <a:r>
                        <a:rPr lang="ru-RU" sz="1100" u="none" strike="noStrike" dirty="0">
                          <a:effectLst/>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 налагаемые должностными лицами органов исполнительной власти субъектов Российской Федерации, учреждениями субъектов Российской Федерации (штрафы за несоблюдение требований в области охраны окружающей среды при обращении с отходами производства и потребления)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380,00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extLst>
                  <a:ext uri="{0D108BD9-81ED-4DB2-BD59-A6C34878D82A}">
                    <a16:rowId xmlns:a16="http://schemas.microsoft.com/office/drawing/2014/main" val="597144484"/>
                  </a:ext>
                </a:extLst>
              </a:tr>
              <a:tr h="726806">
                <a:tc>
                  <a:txBody>
                    <a:bodyPr/>
                    <a:lstStyle/>
                    <a:p>
                      <a:pPr algn="ctr" fontAlgn="ctr"/>
                      <a:r>
                        <a:rPr lang="ru-RU" sz="1100" u="none" strike="noStrike">
                          <a:effectLst/>
                        </a:rPr>
                        <a:t>1 16 01 083 01 0000 140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l" fontAlgn="ctr"/>
                      <a:r>
                        <a:rPr lang="ru-RU" sz="1100" u="none" strike="noStrike" dirty="0">
                          <a:effectLst/>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extLst>
                  <a:ext uri="{0D108BD9-81ED-4DB2-BD59-A6C34878D82A}">
                    <a16:rowId xmlns:a16="http://schemas.microsoft.com/office/drawing/2014/main" val="3787912067"/>
                  </a:ext>
                </a:extLst>
              </a:tr>
              <a:tr h="907612">
                <a:tc>
                  <a:txBody>
                    <a:bodyPr/>
                    <a:lstStyle/>
                    <a:p>
                      <a:pPr algn="ctr" fontAlgn="ctr"/>
                      <a:r>
                        <a:rPr lang="ru-RU" sz="1100" u="none" strike="noStrike">
                          <a:effectLst/>
                        </a:rPr>
                        <a:t>1 16 01 083 01 0037 140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l" fontAlgn="ctr"/>
                      <a:r>
                        <a:rPr lang="ru-RU" sz="1100" u="none" strike="noStrike" dirty="0">
                          <a:effectLst/>
                        </a:rPr>
                        <a:t>Административные штрафы, установленные главой 8 Кодекса Российской Федерации об административных правонарушениях, за административные правонарушения в области охраны окружающей среды, природопользования и обращения с животными, налагаемые мировыми судьями, комиссиями по делам несовершеннолетних и защите их прав (штрафы за нарушение правил охоты, правил, регламентирующих рыболовство и другие виды пользования объектами животного мира)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3,00</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71" marR="3171" marT="3171" marB="0" anchor="ctr"/>
                </a:tc>
                <a:extLst>
                  <a:ext uri="{0D108BD9-81ED-4DB2-BD59-A6C34878D82A}">
                    <a16:rowId xmlns:a16="http://schemas.microsoft.com/office/drawing/2014/main" val="2168822484"/>
                  </a:ext>
                </a:extLst>
              </a:tr>
            </a:tbl>
          </a:graphicData>
        </a:graphic>
      </p:graphicFrame>
    </p:spTree>
    <p:extLst>
      <p:ext uri="{BB962C8B-B14F-4D97-AF65-F5344CB8AC3E}">
        <p14:creationId xmlns:p14="http://schemas.microsoft.com/office/powerpoint/2010/main" val="2517697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44</a:t>
            </a:fld>
            <a:endParaRPr lang="en-US" dirty="0"/>
          </a:p>
        </p:txBody>
      </p:sp>
      <p:sp>
        <p:nvSpPr>
          <p:cNvPr id="3" name="Прямоугольник 2"/>
          <p:cNvSpPr/>
          <p:nvPr/>
        </p:nvSpPr>
        <p:spPr>
          <a:xfrm>
            <a:off x="0" y="0"/>
            <a:ext cx="12192000"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2025 год  в сравнении с плановыми назначениями                     </a:t>
            </a:r>
            <a:r>
              <a:rPr lang="ru-RU" sz="900" dirty="0">
                <a:latin typeface="Times New Roman" panose="02020603050405020304" pitchFamily="18" charset="0"/>
                <a:cs typeface="Times New Roman" panose="02020603050405020304" pitchFamily="18" charset="0"/>
              </a:rPr>
              <a:t>(тыс. руб.)</a:t>
            </a:r>
            <a:endParaRPr lang="ru-RU" sz="900" dirty="0"/>
          </a:p>
        </p:txBody>
      </p:sp>
      <p:graphicFrame>
        <p:nvGraphicFramePr>
          <p:cNvPr id="4" name="Таблица 3"/>
          <p:cNvGraphicFramePr>
            <a:graphicFrameLocks noGrp="1"/>
          </p:cNvGraphicFramePr>
          <p:nvPr>
            <p:extLst>
              <p:ext uri="{D42A27DB-BD31-4B8C-83A1-F6EECF244321}">
                <p14:modId xmlns:p14="http://schemas.microsoft.com/office/powerpoint/2010/main" val="289414782"/>
              </p:ext>
            </p:extLst>
          </p:nvPr>
        </p:nvGraphicFramePr>
        <p:xfrm>
          <a:off x="0" y="923330"/>
          <a:ext cx="12192001" cy="5934671"/>
        </p:xfrm>
        <a:graphic>
          <a:graphicData uri="http://schemas.openxmlformats.org/drawingml/2006/table">
            <a:tbl>
              <a:tblPr>
                <a:tableStyleId>{8A107856-5554-42FB-B03E-39F5DBC370BA}</a:tableStyleId>
              </a:tblPr>
              <a:tblGrid>
                <a:gridCol w="1906584">
                  <a:extLst>
                    <a:ext uri="{9D8B030D-6E8A-4147-A177-3AD203B41FA5}">
                      <a16:colId xmlns:a16="http://schemas.microsoft.com/office/drawing/2014/main" val="4077274153"/>
                    </a:ext>
                  </a:extLst>
                </a:gridCol>
                <a:gridCol w="6858415">
                  <a:extLst>
                    <a:ext uri="{9D8B030D-6E8A-4147-A177-3AD203B41FA5}">
                      <a16:colId xmlns:a16="http://schemas.microsoft.com/office/drawing/2014/main" val="541050121"/>
                    </a:ext>
                  </a:extLst>
                </a:gridCol>
                <a:gridCol w="1231338">
                  <a:extLst>
                    <a:ext uri="{9D8B030D-6E8A-4147-A177-3AD203B41FA5}">
                      <a16:colId xmlns:a16="http://schemas.microsoft.com/office/drawing/2014/main" val="1161745761"/>
                    </a:ext>
                  </a:extLst>
                </a:gridCol>
                <a:gridCol w="1019495">
                  <a:extLst>
                    <a:ext uri="{9D8B030D-6E8A-4147-A177-3AD203B41FA5}">
                      <a16:colId xmlns:a16="http://schemas.microsoft.com/office/drawing/2014/main" val="3750966158"/>
                    </a:ext>
                  </a:extLst>
                </a:gridCol>
                <a:gridCol w="1176169">
                  <a:extLst>
                    <a:ext uri="{9D8B030D-6E8A-4147-A177-3AD203B41FA5}">
                      <a16:colId xmlns:a16="http://schemas.microsoft.com/office/drawing/2014/main" val="4210882893"/>
                    </a:ext>
                  </a:extLst>
                </a:gridCol>
              </a:tblGrid>
              <a:tr h="761791">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1 16 01 130 01 0000 140</a:t>
                      </a:r>
                      <a:endParaRPr lang="ru-RU" sz="1100" b="0" i="0" u="none"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Административные штрафы, установленные главой 13 Кодекса Российской Федерации об административных правонарушениях, за административные правонарушения в области связи и информации</a:t>
                      </a:r>
                      <a:endParaRPr lang="ru-RU" sz="1100" b="0" i="0" u="none"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a:r>
                        <a:rPr lang="ru-RU" sz="1200" b="1" u="sng" dirty="0" smtClean="0">
                          <a:effectLst/>
                          <a:latin typeface="+mn-lt"/>
                        </a:rPr>
                        <a:t>0,00</a:t>
                      </a:r>
                      <a:endParaRPr lang="ru-RU" sz="1200" b="1" u="sng" dirty="0">
                        <a:effectLst/>
                        <a:latin typeface="+mn-lt"/>
                      </a:endParaRPr>
                    </a:p>
                  </a:txBody>
                  <a:tcPr marL="1962" marR="1962" marT="1962" marB="0" anchor="ctr"/>
                </a:tc>
                <a:tc>
                  <a:txBody>
                    <a:bodyPr/>
                    <a:lstStyle/>
                    <a:p>
                      <a:pPr algn="ctr"/>
                      <a:r>
                        <a:rPr lang="ru-RU" sz="1200" b="1" u="sng" dirty="0" smtClean="0">
                          <a:effectLst/>
                          <a:latin typeface="+mn-lt"/>
                        </a:rPr>
                        <a:t>0,75</a:t>
                      </a:r>
                      <a:endParaRPr lang="ru-RU" sz="1200" b="1" u="sng" dirty="0">
                        <a:effectLst/>
                        <a:latin typeface="+mn-lt"/>
                      </a:endParaRPr>
                    </a:p>
                  </a:txBody>
                  <a:tcPr marL="1962" marR="1962" marT="1962" marB="0" anchor="ctr"/>
                </a:tc>
                <a:tc>
                  <a:txBody>
                    <a:bodyPr/>
                    <a:lstStyle/>
                    <a:p>
                      <a:pPr algn="ctr"/>
                      <a:r>
                        <a:rPr lang="ru-RU" sz="1200" b="1" u="sng" dirty="0" smtClean="0">
                          <a:effectLst/>
                          <a:latin typeface="+mn-lt"/>
                        </a:rPr>
                        <a:t>0,00</a:t>
                      </a:r>
                      <a:endParaRPr lang="ru-RU" sz="1200" b="1" u="sng" dirty="0">
                        <a:effectLst/>
                        <a:latin typeface="+mn-lt"/>
                      </a:endParaRPr>
                    </a:p>
                  </a:txBody>
                  <a:tcPr marL="1962" marR="1962" marT="1962" marB="0" anchor="ctr"/>
                </a:tc>
                <a:extLst>
                  <a:ext uri="{0D108BD9-81ED-4DB2-BD59-A6C34878D82A}">
                    <a16:rowId xmlns:a16="http://schemas.microsoft.com/office/drawing/2014/main" val="699168923"/>
                  </a:ext>
                </a:extLst>
              </a:tr>
              <a:tr h="1014638">
                <a:tc>
                  <a:txBody>
                    <a:bodyPr/>
                    <a:lstStyle/>
                    <a:p>
                      <a:pPr algn="ctr"/>
                      <a:r>
                        <a:rPr lang="ru-RU" sz="1100" dirty="0" smtClean="0">
                          <a:latin typeface="+mn-lt"/>
                        </a:rPr>
                        <a:t>1 16 01 133 01 0000 140</a:t>
                      </a:r>
                      <a:endParaRPr lang="ru-RU" sz="1100" dirty="0">
                        <a:latin typeface="+mn-lt"/>
                      </a:endParaRPr>
                    </a:p>
                  </a:txBody>
                  <a:tcPr marL="1962" marR="1962" marT="1962" marB="0" anchor="ctr"/>
                </a:tc>
                <a:tc>
                  <a:txBody>
                    <a:bodyPr/>
                    <a:lstStyle/>
                    <a:p>
                      <a:r>
                        <a:rPr lang="ru-RU" sz="1100" dirty="0" smtClean="0">
                          <a:latin typeface="+mn-lt"/>
                        </a:rPr>
                        <a:t>Административные штрафы, установленные главой 13 Кодекса Российской Федерации об административных правонарушениях, за административные правонарушения в области связи и информации, налагаемые мировыми судьями, комиссиями по делам несовершеннолетних и защите их прав</a:t>
                      </a:r>
                      <a:endParaRPr lang="ru-RU" sz="1100" dirty="0">
                        <a:latin typeface="+mn-lt"/>
                      </a:endParaRPr>
                    </a:p>
                  </a:txBody>
                  <a:tcPr marL="1962" marR="1962" marT="1962" marB="0" anchor="ctr"/>
                </a:tc>
                <a:tc>
                  <a:txBody>
                    <a:bodyPr/>
                    <a:lstStyle/>
                    <a:p>
                      <a:pPr algn="ctr"/>
                      <a:r>
                        <a:rPr lang="ru-RU" sz="1200" b="1" u="sng" dirty="0" smtClean="0">
                          <a:effectLst/>
                          <a:latin typeface="+mn-lt"/>
                        </a:rPr>
                        <a:t>0,00</a:t>
                      </a:r>
                      <a:endParaRPr lang="ru-RU" sz="1200" b="1" u="sng" dirty="0">
                        <a:effectLst/>
                        <a:latin typeface="+mn-lt"/>
                      </a:endParaRPr>
                    </a:p>
                  </a:txBody>
                  <a:tcPr marL="1962" marR="1962" marT="1962" marB="0" anchor="ctr"/>
                </a:tc>
                <a:tc>
                  <a:txBody>
                    <a:bodyPr/>
                    <a:lstStyle/>
                    <a:p>
                      <a:pPr algn="ctr"/>
                      <a:r>
                        <a:rPr lang="ru-RU" sz="1200" b="1" u="sng" dirty="0" smtClean="0">
                          <a:effectLst/>
                          <a:latin typeface="+mn-lt"/>
                        </a:rPr>
                        <a:t>0,75</a:t>
                      </a:r>
                      <a:endParaRPr lang="ru-RU" sz="1200" b="1" u="sng" dirty="0">
                        <a:effectLst/>
                        <a:latin typeface="+mn-lt"/>
                      </a:endParaRPr>
                    </a:p>
                  </a:txBody>
                  <a:tcPr marL="1962" marR="1962" marT="1962" marB="0" anchor="ctr"/>
                </a:tc>
                <a:tc>
                  <a:txBody>
                    <a:bodyPr/>
                    <a:lstStyle/>
                    <a:p>
                      <a:pPr algn="ctr"/>
                      <a:r>
                        <a:rPr lang="ru-RU" sz="1200" b="1" u="sng" dirty="0" smtClean="0">
                          <a:effectLst/>
                          <a:latin typeface="+mn-lt"/>
                        </a:rPr>
                        <a:t>0,00</a:t>
                      </a:r>
                      <a:endParaRPr lang="ru-RU" sz="1200" b="1" u="sng" dirty="0">
                        <a:effectLst/>
                        <a:latin typeface="+mn-lt"/>
                      </a:endParaRPr>
                    </a:p>
                  </a:txBody>
                  <a:tcPr marL="1962" marR="1962" marT="1962" marB="0" anchor="ctr"/>
                </a:tc>
                <a:extLst>
                  <a:ext uri="{0D108BD9-81ED-4DB2-BD59-A6C34878D82A}">
                    <a16:rowId xmlns:a16="http://schemas.microsoft.com/office/drawing/2014/main" val="4030370054"/>
                  </a:ext>
                </a:extLst>
              </a:tr>
              <a:tr h="871547">
                <a:tc>
                  <a:txBody>
                    <a:bodyPr/>
                    <a:lstStyle/>
                    <a:p>
                      <a:pPr algn="ctr"/>
                      <a:r>
                        <a:rPr lang="ru-RU" sz="1100" dirty="0" smtClean="0">
                          <a:latin typeface="+mn-lt"/>
                        </a:rPr>
                        <a:t>1 16 01 133 01 9000 140</a:t>
                      </a:r>
                      <a:endParaRPr lang="ru-RU" sz="1100" dirty="0">
                        <a:latin typeface="+mn-lt"/>
                      </a:endParaRPr>
                    </a:p>
                  </a:txBody>
                  <a:tcPr marL="1962" marR="1962" marT="1962" marB="0" anchor="ctr"/>
                </a:tc>
                <a:tc>
                  <a:txBody>
                    <a:bodyPr/>
                    <a:lstStyle/>
                    <a:p>
                      <a:r>
                        <a:rPr lang="ru-RU" sz="1100" dirty="0" smtClean="0">
                          <a:latin typeface="+mn-lt"/>
                        </a:rPr>
                        <a:t>Административные штрафы, установленные Главой 13 Кодекса Российской Федерации об административных правонарушениях, за административные правонарушения в области связи и информации, налагаемые мировыми судьями, комиссиями по делам несовершеннолетних и защите их прав (иные штрафы)</a:t>
                      </a:r>
                      <a:endParaRPr lang="ru-RU" sz="1100" dirty="0">
                        <a:latin typeface="+mn-lt"/>
                      </a:endParaRPr>
                    </a:p>
                  </a:txBody>
                  <a:tcPr marL="1962" marR="1962" marT="1962" marB="0" anchor="ctr"/>
                </a:tc>
                <a:tc>
                  <a:txBody>
                    <a:bodyPr/>
                    <a:lstStyle/>
                    <a:p>
                      <a:pPr algn="ctr"/>
                      <a:r>
                        <a:rPr lang="ru-RU" sz="1200" b="1" u="sng" dirty="0" smtClean="0">
                          <a:effectLst/>
                          <a:latin typeface="+mn-lt"/>
                        </a:rPr>
                        <a:t>0,00</a:t>
                      </a:r>
                      <a:endParaRPr lang="ru-RU" sz="1200" b="1" u="sng" dirty="0">
                        <a:effectLst/>
                        <a:latin typeface="+mn-lt"/>
                      </a:endParaRPr>
                    </a:p>
                  </a:txBody>
                  <a:tcPr marL="1962" marR="1962" marT="1962" marB="0" anchor="ctr"/>
                </a:tc>
                <a:tc>
                  <a:txBody>
                    <a:bodyPr/>
                    <a:lstStyle/>
                    <a:p>
                      <a:pPr algn="ctr"/>
                      <a:r>
                        <a:rPr lang="ru-RU" sz="1200" b="1" u="sng" dirty="0" smtClean="0">
                          <a:effectLst/>
                          <a:latin typeface="+mn-lt"/>
                        </a:rPr>
                        <a:t>0,75</a:t>
                      </a:r>
                      <a:endParaRPr lang="ru-RU" sz="1200" b="1" u="sng" dirty="0">
                        <a:effectLst/>
                        <a:latin typeface="+mn-lt"/>
                      </a:endParaRPr>
                    </a:p>
                  </a:txBody>
                  <a:tcPr marL="1962" marR="1962" marT="1962" marB="0" anchor="ctr"/>
                </a:tc>
                <a:tc>
                  <a:txBody>
                    <a:bodyPr/>
                    <a:lstStyle/>
                    <a:p>
                      <a:pPr algn="ctr"/>
                      <a:r>
                        <a:rPr lang="ru-RU" sz="1200" b="1" u="sng" dirty="0" smtClean="0">
                          <a:effectLst/>
                          <a:latin typeface="+mn-lt"/>
                        </a:rPr>
                        <a:t>0,00</a:t>
                      </a:r>
                      <a:endParaRPr lang="ru-RU" sz="1200" b="1" u="sng" dirty="0">
                        <a:effectLst/>
                        <a:latin typeface="+mn-lt"/>
                      </a:endParaRPr>
                    </a:p>
                  </a:txBody>
                  <a:tcPr marL="1962" marR="1962" marT="1962" marB="0" anchor="ctr"/>
                </a:tc>
                <a:extLst>
                  <a:ext uri="{0D108BD9-81ED-4DB2-BD59-A6C34878D82A}">
                    <a16:rowId xmlns:a16="http://schemas.microsoft.com/office/drawing/2014/main" val="707830812"/>
                  </a:ext>
                </a:extLst>
              </a:tr>
              <a:tr h="751725">
                <a:tc>
                  <a:txBody>
                    <a:bodyPr/>
                    <a:lstStyle/>
                    <a:p>
                      <a:pPr algn="ctr" fontAlgn="ctr"/>
                      <a:r>
                        <a:rPr lang="ru-RU" sz="1100" u="none" strike="noStrike" dirty="0">
                          <a:effectLst/>
                        </a:rPr>
                        <a:t>1 16 01 140 01 0000 140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b="1" u="sng" strike="noStrike" dirty="0">
                          <a:effectLst/>
                          <a:latin typeface="+mn-lt"/>
                        </a:rPr>
                        <a:t>0,00</a:t>
                      </a:r>
                      <a:endParaRPr lang="ru-RU" sz="1200" b="1"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31,71</a:t>
                      </a:r>
                      <a:endParaRPr lang="ru-RU" sz="1200" b="1"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1" u="sng" strike="noStrike" dirty="0">
                          <a:effectLst/>
                          <a:latin typeface="+mn-lt"/>
                        </a:rPr>
                        <a:t>0,00 </a:t>
                      </a:r>
                      <a:endParaRPr lang="ru-RU" sz="1200" b="1"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3117316164"/>
                  </a:ext>
                </a:extLst>
              </a:tr>
              <a:tr h="1014638">
                <a:tc>
                  <a:txBody>
                    <a:bodyPr/>
                    <a:lstStyle/>
                    <a:p>
                      <a:pPr algn="ctr" fontAlgn="ctr"/>
                      <a:r>
                        <a:rPr lang="ru-RU" sz="1100" u="none" strike="noStrike" dirty="0">
                          <a:effectLst/>
                        </a:rPr>
                        <a:t>1 16 01 143 01 0000 140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31,71</a:t>
                      </a: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2455487788"/>
                  </a:ext>
                </a:extLst>
              </a:tr>
              <a:tr h="1520332">
                <a:tc>
                  <a:txBody>
                    <a:bodyPr/>
                    <a:lstStyle/>
                    <a:p>
                      <a:pPr algn="ctr" fontAlgn="ctr"/>
                      <a:r>
                        <a:rPr lang="ru-RU" sz="1100" u="none" strike="noStrike" dirty="0">
                          <a:effectLst/>
                        </a:rPr>
                        <a:t>1 16 01 143 01 0016 140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и деятельности саморегулируемых организаций, налагаемые мировыми судьями, комиссиями по делам несовершеннолетних и защите их прав (штрафы за нарушение правил продажи этилового спирта, алкогольной и спиртосодержащей продукции)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22,50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284312167"/>
                  </a:ext>
                </a:extLst>
              </a:tr>
            </a:tbl>
          </a:graphicData>
        </a:graphic>
      </p:graphicFrame>
    </p:spTree>
    <p:extLst>
      <p:ext uri="{BB962C8B-B14F-4D97-AF65-F5344CB8AC3E}">
        <p14:creationId xmlns:p14="http://schemas.microsoft.com/office/powerpoint/2010/main" val="1718428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45</a:t>
            </a:fld>
            <a:endParaRPr lang="en-US" dirty="0"/>
          </a:p>
        </p:txBody>
      </p:sp>
      <p:sp>
        <p:nvSpPr>
          <p:cNvPr id="3" name="Прямоугольник 2"/>
          <p:cNvSpPr/>
          <p:nvPr/>
        </p:nvSpPr>
        <p:spPr>
          <a:xfrm>
            <a:off x="0" y="-64008"/>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183811562"/>
              </p:ext>
            </p:extLst>
          </p:nvPr>
        </p:nvGraphicFramePr>
        <p:xfrm>
          <a:off x="0" y="944011"/>
          <a:ext cx="12192000" cy="322864"/>
        </p:xfrm>
        <a:graphic>
          <a:graphicData uri="http://schemas.openxmlformats.org/drawingml/2006/table">
            <a:tbl>
              <a:tblPr>
                <a:tableStyleId>{8A107856-5554-42FB-B03E-39F5DBC370BA}</a:tableStyleId>
              </a:tblPr>
              <a:tblGrid>
                <a:gridCol w="1880103">
                  <a:extLst>
                    <a:ext uri="{9D8B030D-6E8A-4147-A177-3AD203B41FA5}">
                      <a16:colId xmlns:a16="http://schemas.microsoft.com/office/drawing/2014/main" val="3102245753"/>
                    </a:ext>
                  </a:extLst>
                </a:gridCol>
                <a:gridCol w="6884897">
                  <a:extLst>
                    <a:ext uri="{9D8B030D-6E8A-4147-A177-3AD203B41FA5}">
                      <a16:colId xmlns:a16="http://schemas.microsoft.com/office/drawing/2014/main" val="3622855819"/>
                    </a:ext>
                  </a:extLst>
                </a:gridCol>
                <a:gridCol w="1244577">
                  <a:extLst>
                    <a:ext uri="{9D8B030D-6E8A-4147-A177-3AD203B41FA5}">
                      <a16:colId xmlns:a16="http://schemas.microsoft.com/office/drawing/2014/main" val="1223974382"/>
                    </a:ext>
                  </a:extLst>
                </a:gridCol>
                <a:gridCol w="1002553">
                  <a:extLst>
                    <a:ext uri="{9D8B030D-6E8A-4147-A177-3AD203B41FA5}">
                      <a16:colId xmlns:a16="http://schemas.microsoft.com/office/drawing/2014/main" val="2668826181"/>
                    </a:ext>
                  </a:extLst>
                </a:gridCol>
                <a:gridCol w="1179870">
                  <a:extLst>
                    <a:ext uri="{9D8B030D-6E8A-4147-A177-3AD203B41FA5}">
                      <a16:colId xmlns:a16="http://schemas.microsoft.com/office/drawing/2014/main" val="1821993177"/>
                    </a:ext>
                  </a:extLst>
                </a:gridCol>
              </a:tblGrid>
              <a:tr h="108504">
                <a:tc>
                  <a:txBody>
                    <a:bodyPr/>
                    <a:lstStyle/>
                    <a:p>
                      <a:pPr algn="ctr" fontAlgn="ctr"/>
                      <a:r>
                        <a:rPr lang="ru-RU" sz="1050" u="none" strike="noStrike" dirty="0">
                          <a:effectLst/>
                        </a:rPr>
                        <a:t>Код дохода</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Наименование показателя</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050" dirty="0"/>
                        <a:t>Уточненный план</a:t>
                      </a:r>
                      <a:endParaRPr lang="ru-RU" sz="105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Исполнено</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 исполнения</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4119050096"/>
                  </a:ext>
                </a:extLst>
              </a:tr>
              <a:tr h="108504">
                <a:tc>
                  <a:txBody>
                    <a:bodyPr/>
                    <a:lstStyle/>
                    <a:p>
                      <a:pPr algn="ctr" fontAlgn="ctr"/>
                      <a:r>
                        <a:rPr lang="ru-RU" sz="1050" u="none" strike="noStrike" dirty="0">
                          <a:effectLst/>
                        </a:rPr>
                        <a:t>1</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2</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3</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4</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0415013"/>
                  </a:ext>
                </a:extLst>
              </a:tr>
            </a:tbl>
          </a:graphicData>
        </a:graphic>
      </p:graphicFrame>
      <p:graphicFrame>
        <p:nvGraphicFramePr>
          <p:cNvPr id="6" name="Таблица 5">
            <a:extLst>
              <a:ext uri="{FF2B5EF4-FFF2-40B4-BE49-F238E27FC236}">
                <a16:creationId xmlns:a16="http://schemas.microsoft.com/office/drawing/2014/main" id="{047ACACC-5622-4009-8AE7-C40F3A5B9EBE}"/>
              </a:ext>
            </a:extLst>
          </p:cNvPr>
          <p:cNvGraphicFramePr>
            <a:graphicFrameLocks noGrp="1"/>
          </p:cNvGraphicFramePr>
          <p:nvPr>
            <p:extLst>
              <p:ext uri="{D42A27DB-BD31-4B8C-83A1-F6EECF244321}">
                <p14:modId xmlns:p14="http://schemas.microsoft.com/office/powerpoint/2010/main" val="3467216489"/>
              </p:ext>
            </p:extLst>
          </p:nvPr>
        </p:nvGraphicFramePr>
        <p:xfrm>
          <a:off x="0" y="1264357"/>
          <a:ext cx="12192001" cy="5645113"/>
        </p:xfrm>
        <a:graphic>
          <a:graphicData uri="http://schemas.openxmlformats.org/drawingml/2006/table">
            <a:tbl>
              <a:tblPr>
                <a:tableStyleId>{8A107856-5554-42FB-B03E-39F5DBC370BA}</a:tableStyleId>
              </a:tblPr>
              <a:tblGrid>
                <a:gridCol w="1906584">
                  <a:extLst>
                    <a:ext uri="{9D8B030D-6E8A-4147-A177-3AD203B41FA5}">
                      <a16:colId xmlns:a16="http://schemas.microsoft.com/office/drawing/2014/main" val="2226237685"/>
                    </a:ext>
                  </a:extLst>
                </a:gridCol>
                <a:gridCol w="6858415">
                  <a:extLst>
                    <a:ext uri="{9D8B030D-6E8A-4147-A177-3AD203B41FA5}">
                      <a16:colId xmlns:a16="http://schemas.microsoft.com/office/drawing/2014/main" val="3104245021"/>
                    </a:ext>
                  </a:extLst>
                </a:gridCol>
                <a:gridCol w="1231338">
                  <a:extLst>
                    <a:ext uri="{9D8B030D-6E8A-4147-A177-3AD203B41FA5}">
                      <a16:colId xmlns:a16="http://schemas.microsoft.com/office/drawing/2014/main" val="3810432871"/>
                    </a:ext>
                  </a:extLst>
                </a:gridCol>
                <a:gridCol w="1019495">
                  <a:extLst>
                    <a:ext uri="{9D8B030D-6E8A-4147-A177-3AD203B41FA5}">
                      <a16:colId xmlns:a16="http://schemas.microsoft.com/office/drawing/2014/main" val="802870012"/>
                    </a:ext>
                  </a:extLst>
                </a:gridCol>
                <a:gridCol w="1176169">
                  <a:extLst>
                    <a:ext uri="{9D8B030D-6E8A-4147-A177-3AD203B41FA5}">
                      <a16:colId xmlns:a16="http://schemas.microsoft.com/office/drawing/2014/main" val="2650985092"/>
                    </a:ext>
                  </a:extLst>
                </a:gridCol>
              </a:tblGrid>
              <a:tr h="621051">
                <a:tc>
                  <a:txBody>
                    <a:bodyPr/>
                    <a:lstStyle/>
                    <a:p>
                      <a:pPr algn="ctr" fontAlgn="ctr"/>
                      <a:r>
                        <a:rPr lang="ru-RU" sz="1100" u="none" strike="noStrike" dirty="0">
                          <a:effectLst/>
                        </a:rPr>
                        <a:t>1 16 01 143 01 9000 140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14 Кодекса Российской Федерации об административных правонарушениях, за административные правонарушения в области предпринимательской деятельности саморегулируемых организаций, налагаемые мировыми судьями, комиссиями по делам несовершеннолетних и защите их прав (иные штрафы)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9,21</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360586057"/>
                  </a:ext>
                </a:extLst>
              </a:tr>
              <a:tr h="756267">
                <a:tc>
                  <a:txBody>
                    <a:bodyPr/>
                    <a:lstStyle/>
                    <a:p>
                      <a:pPr algn="ctr" fontAlgn="ctr"/>
                      <a:r>
                        <a:rPr lang="ru-RU" sz="1100" u="none" strike="noStrike" dirty="0">
                          <a:effectLst/>
                        </a:rPr>
                        <a:t>1 16 01 150 01 0000 140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127,80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3385484448"/>
                  </a:ext>
                </a:extLst>
              </a:tr>
              <a:tr h="1133188">
                <a:tc>
                  <a:txBody>
                    <a:bodyPr/>
                    <a:lstStyle/>
                    <a:p>
                      <a:pPr algn="ctr" fontAlgn="ctr"/>
                      <a:r>
                        <a:rPr lang="ru-RU" sz="1100" u="none" strike="noStrike">
                          <a:effectLst/>
                        </a:rPr>
                        <a:t>1 16 01 153 01 0000 140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chemeClr val="dk1"/>
                          </a:solidFill>
                          <a:effectLst/>
                          <a:latin typeface="+mn-lt"/>
                          <a:cs typeface="+mn-cs"/>
                        </a:rPr>
                        <a:t>127,80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2681491808"/>
                  </a:ext>
                </a:extLst>
              </a:tr>
              <a:tr h="1193681">
                <a:tc>
                  <a:txBody>
                    <a:bodyPr/>
                    <a:lstStyle/>
                    <a:p>
                      <a:pPr algn="ctr" fontAlgn="ctr"/>
                      <a:r>
                        <a:rPr lang="ru-RU" sz="1100" u="none" strike="noStrike" dirty="0">
                          <a:effectLst/>
                        </a:rPr>
                        <a:t>1 16 01 153 01 0005 140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 (за исключением штрафов, указанных в пункте 6 статьи 46 Бюджетного кодекса Российской Федерации), налагаемые мировыми судьями, комиссиями по делам несовершеннолетних и защите их прав (штрафы за нарушение сроков представления налоговой декларации (расчета по страховым взносам)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75,15</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1315857128"/>
                  </a:ext>
                </a:extLst>
              </a:tr>
              <a:tr h="756267">
                <a:tc>
                  <a:txBody>
                    <a:bodyPr/>
                    <a:lstStyle/>
                    <a:p>
                      <a:pPr algn="ctr"/>
                      <a:r>
                        <a:rPr lang="ru-RU" sz="1100" dirty="0" smtClean="0">
                          <a:latin typeface="+mn-lt"/>
                        </a:rPr>
                        <a:t>1 16 01 153 01 0006 140</a:t>
                      </a:r>
                      <a:endParaRPr lang="ru-RU" sz="1100" dirty="0">
                        <a:latin typeface="+mn-lt"/>
                      </a:endParaRPr>
                    </a:p>
                  </a:txBody>
                  <a:tcPr marL="1962" marR="1962" marT="1962" marB="0" anchor="ctr"/>
                </a:tc>
                <a:tc>
                  <a:txBody>
                    <a:bodyPr/>
                    <a:lstStyle/>
                    <a:p>
                      <a:pPr algn="l"/>
                      <a:r>
                        <a:rPr lang="ru-RU" sz="1100" dirty="0" smtClean="0">
                          <a:latin typeface="+mn-lt"/>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камней</a:t>
                      </a:r>
                      <a:endParaRPr lang="ru-RU" sz="1100" dirty="0">
                        <a:latin typeface="+mn-lt"/>
                      </a:endParaRPr>
                    </a:p>
                  </a:txBody>
                  <a:tcPr marL="1962" marR="1962" marT="1962" marB="0" anchor="ctr"/>
                </a:tc>
                <a:tc>
                  <a:txBody>
                    <a:bodyPr/>
                    <a:lstStyle/>
                    <a:p>
                      <a:pPr algn="ctr"/>
                      <a:r>
                        <a:rPr lang="ru-RU" sz="1200" b="1" u="sng" dirty="0" smtClean="0">
                          <a:latin typeface="+mn-lt"/>
                        </a:rPr>
                        <a:t>0,00</a:t>
                      </a:r>
                      <a:endParaRPr lang="ru-RU" sz="1200" b="1" u="sng" dirty="0">
                        <a:latin typeface="+mn-lt"/>
                      </a:endParaRPr>
                    </a:p>
                  </a:txBody>
                  <a:tcPr marL="1962" marR="1962" marT="1962" marB="0" anchor="ctr"/>
                </a:tc>
                <a:tc>
                  <a:txBody>
                    <a:bodyPr/>
                    <a:lstStyle/>
                    <a:p>
                      <a:pPr algn="ctr"/>
                      <a:r>
                        <a:rPr lang="ru-RU" sz="1200" b="1" u="sng" dirty="0" smtClean="0">
                          <a:latin typeface="+mn-lt"/>
                        </a:rPr>
                        <a:t>0,15</a:t>
                      </a:r>
                      <a:endParaRPr lang="ru-RU" sz="1200" b="1" u="sng" dirty="0">
                        <a:latin typeface="+mn-lt"/>
                      </a:endParaRPr>
                    </a:p>
                  </a:txBody>
                  <a:tcPr marL="1962" marR="1962" marT="1962" marB="0" anchor="ctr"/>
                </a:tc>
                <a:tc>
                  <a:txBody>
                    <a:bodyPr/>
                    <a:lstStyle/>
                    <a:p>
                      <a:pPr algn="ctr"/>
                      <a:r>
                        <a:rPr lang="ru-RU" sz="1200" b="1" u="sng" dirty="0" smtClean="0">
                          <a:latin typeface="+mn-lt"/>
                        </a:rPr>
                        <a:t>0,00</a:t>
                      </a:r>
                      <a:endParaRPr lang="ru-RU" sz="1200" b="1" u="sng" dirty="0">
                        <a:latin typeface="+mn-lt"/>
                      </a:endParaRPr>
                    </a:p>
                  </a:txBody>
                  <a:tcPr marL="1962" marR="1962" marT="1962" marB="0" anchor="ctr"/>
                </a:tc>
                <a:extLst>
                  <a:ext uri="{0D108BD9-81ED-4DB2-BD59-A6C34878D82A}">
                    <a16:rowId xmlns:a16="http://schemas.microsoft.com/office/drawing/2014/main" val="1690586600"/>
                  </a:ext>
                </a:extLst>
              </a:tr>
              <a:tr h="1133188">
                <a:tc>
                  <a:txBody>
                    <a:bodyPr/>
                    <a:lstStyle/>
                    <a:p>
                      <a:pPr algn="ctr" fontAlgn="ctr"/>
                      <a:r>
                        <a:rPr lang="ru-RU" sz="1100" u="none" strike="noStrike" dirty="0">
                          <a:effectLst/>
                        </a:rPr>
                        <a:t>1 16 01 153 01 0012 140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15 Кодекса Российской Федерации об административных правонарушениях, за административные правонарушения в области финансов, налогов и сборов, страхования, рынка ценных бумаг, добычи, производства, использования и обращения драгоценных металлов и драгоценных </a:t>
                      </a:r>
                      <a:r>
                        <a:rPr lang="ru-RU" sz="1100" u="none" strike="noStrike" dirty="0" smtClean="0">
                          <a:effectLst/>
                        </a:rPr>
                        <a:t>камней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52,50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3812501399"/>
                  </a:ext>
                </a:extLst>
              </a:tr>
            </a:tbl>
          </a:graphicData>
        </a:graphic>
      </p:graphicFrame>
    </p:spTree>
    <p:extLst>
      <p:ext uri="{BB962C8B-B14F-4D97-AF65-F5344CB8AC3E}">
        <p14:creationId xmlns:p14="http://schemas.microsoft.com/office/powerpoint/2010/main" val="2920618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46</a:t>
            </a:fld>
            <a:endParaRPr lang="en-US" dirty="0"/>
          </a:p>
        </p:txBody>
      </p:sp>
      <p:sp>
        <p:nvSpPr>
          <p:cNvPr id="4" name="Прямоугольник 3"/>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5" name="Таблица 4"/>
          <p:cNvGraphicFramePr>
            <a:graphicFrameLocks noGrp="1"/>
          </p:cNvGraphicFramePr>
          <p:nvPr>
            <p:extLst>
              <p:ext uri="{D42A27DB-BD31-4B8C-83A1-F6EECF244321}">
                <p14:modId xmlns:p14="http://schemas.microsoft.com/office/powerpoint/2010/main" val="1387438498"/>
              </p:ext>
            </p:extLst>
          </p:nvPr>
        </p:nvGraphicFramePr>
        <p:xfrm>
          <a:off x="0" y="965164"/>
          <a:ext cx="12191999" cy="322864"/>
        </p:xfrm>
        <a:graphic>
          <a:graphicData uri="http://schemas.openxmlformats.org/drawingml/2006/table">
            <a:tbl>
              <a:tblPr>
                <a:tableStyleId>{8A107856-5554-42FB-B03E-39F5DBC370BA}</a:tableStyleId>
              </a:tblPr>
              <a:tblGrid>
                <a:gridCol w="1883120">
                  <a:extLst>
                    <a:ext uri="{9D8B030D-6E8A-4147-A177-3AD203B41FA5}">
                      <a16:colId xmlns:a16="http://schemas.microsoft.com/office/drawing/2014/main" val="3621799648"/>
                    </a:ext>
                  </a:extLst>
                </a:gridCol>
                <a:gridCol w="6240856">
                  <a:extLst>
                    <a:ext uri="{9D8B030D-6E8A-4147-A177-3AD203B41FA5}">
                      <a16:colId xmlns:a16="http://schemas.microsoft.com/office/drawing/2014/main" val="2796539285"/>
                    </a:ext>
                  </a:extLst>
                </a:gridCol>
                <a:gridCol w="1364055">
                  <a:extLst>
                    <a:ext uri="{9D8B030D-6E8A-4147-A177-3AD203B41FA5}">
                      <a16:colId xmlns:a16="http://schemas.microsoft.com/office/drawing/2014/main" val="1598282575"/>
                    </a:ext>
                  </a:extLst>
                </a:gridCol>
                <a:gridCol w="1424411">
                  <a:extLst>
                    <a:ext uri="{9D8B030D-6E8A-4147-A177-3AD203B41FA5}">
                      <a16:colId xmlns:a16="http://schemas.microsoft.com/office/drawing/2014/main" val="1201402379"/>
                    </a:ext>
                  </a:extLst>
                </a:gridCol>
                <a:gridCol w="1279557">
                  <a:extLst>
                    <a:ext uri="{9D8B030D-6E8A-4147-A177-3AD203B41FA5}">
                      <a16:colId xmlns:a16="http://schemas.microsoft.com/office/drawing/2014/main" val="2155527069"/>
                    </a:ext>
                  </a:extLst>
                </a:gridCol>
              </a:tblGrid>
              <a:tr h="148992">
                <a:tc>
                  <a:txBody>
                    <a:bodyPr/>
                    <a:lstStyle/>
                    <a:p>
                      <a:pPr algn="ctr" fontAlgn="ctr"/>
                      <a:r>
                        <a:rPr lang="ru-RU" sz="1050" u="none" strike="noStrike" dirty="0">
                          <a:effectLst/>
                        </a:rPr>
                        <a:t>Код дохода</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Наименование показателя</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050" dirty="0"/>
                        <a:t>Уточненный план</a:t>
                      </a:r>
                      <a:endParaRPr lang="ru-RU" sz="105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Исполнено</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  исполнения</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58509300"/>
                  </a:ext>
                </a:extLst>
              </a:tr>
              <a:tr h="145614">
                <a:tc>
                  <a:txBody>
                    <a:bodyPr/>
                    <a:lstStyle/>
                    <a:p>
                      <a:pPr algn="ctr" fontAlgn="ctr"/>
                      <a:r>
                        <a:rPr lang="ru-RU" sz="1050" u="none" strike="noStrike" dirty="0">
                          <a:effectLst/>
                        </a:rPr>
                        <a:t>1</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2</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3</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4</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662368395"/>
                  </a:ext>
                </a:extLst>
              </a:tr>
            </a:tbl>
          </a:graphicData>
        </a:graphic>
      </p:graphicFrame>
      <p:graphicFrame>
        <p:nvGraphicFramePr>
          <p:cNvPr id="3" name="Таблица 2">
            <a:extLst>
              <a:ext uri="{FF2B5EF4-FFF2-40B4-BE49-F238E27FC236}">
                <a16:creationId xmlns:a16="http://schemas.microsoft.com/office/drawing/2014/main" id="{7A3FD5D6-8024-4435-A558-8CA8F03B0B00}"/>
              </a:ext>
            </a:extLst>
          </p:cNvPr>
          <p:cNvGraphicFramePr>
            <a:graphicFrameLocks noGrp="1"/>
          </p:cNvGraphicFramePr>
          <p:nvPr>
            <p:extLst>
              <p:ext uri="{D42A27DB-BD31-4B8C-83A1-F6EECF244321}">
                <p14:modId xmlns:p14="http://schemas.microsoft.com/office/powerpoint/2010/main" val="1110728617"/>
              </p:ext>
            </p:extLst>
          </p:nvPr>
        </p:nvGraphicFramePr>
        <p:xfrm>
          <a:off x="0" y="1275644"/>
          <a:ext cx="12191999" cy="2987658"/>
        </p:xfrm>
        <a:graphic>
          <a:graphicData uri="http://schemas.openxmlformats.org/drawingml/2006/table">
            <a:tbl>
              <a:tblPr>
                <a:tableStyleId>{8A107856-5554-42FB-B03E-39F5DBC370BA}</a:tableStyleId>
              </a:tblPr>
              <a:tblGrid>
                <a:gridCol w="1896534">
                  <a:extLst>
                    <a:ext uri="{9D8B030D-6E8A-4147-A177-3AD203B41FA5}">
                      <a16:colId xmlns:a16="http://schemas.microsoft.com/office/drawing/2014/main" val="1413245824"/>
                    </a:ext>
                  </a:extLst>
                </a:gridCol>
                <a:gridCol w="6242755">
                  <a:extLst>
                    <a:ext uri="{9D8B030D-6E8A-4147-A177-3AD203B41FA5}">
                      <a16:colId xmlns:a16="http://schemas.microsoft.com/office/drawing/2014/main" val="4003849995"/>
                    </a:ext>
                  </a:extLst>
                </a:gridCol>
                <a:gridCol w="1353918">
                  <a:extLst>
                    <a:ext uri="{9D8B030D-6E8A-4147-A177-3AD203B41FA5}">
                      <a16:colId xmlns:a16="http://schemas.microsoft.com/office/drawing/2014/main" val="2746600194"/>
                    </a:ext>
                  </a:extLst>
                </a:gridCol>
                <a:gridCol w="1429940">
                  <a:extLst>
                    <a:ext uri="{9D8B030D-6E8A-4147-A177-3AD203B41FA5}">
                      <a16:colId xmlns:a16="http://schemas.microsoft.com/office/drawing/2014/main" val="2046129347"/>
                    </a:ext>
                  </a:extLst>
                </a:gridCol>
                <a:gridCol w="1268852">
                  <a:extLst>
                    <a:ext uri="{9D8B030D-6E8A-4147-A177-3AD203B41FA5}">
                      <a16:colId xmlns:a16="http://schemas.microsoft.com/office/drawing/2014/main" val="1204552022"/>
                    </a:ext>
                  </a:extLst>
                </a:gridCol>
              </a:tblGrid>
              <a:tr h="580588">
                <a:tc>
                  <a:txBody>
                    <a:bodyPr/>
                    <a:lstStyle/>
                    <a:p>
                      <a:pPr algn="ctr" fontAlgn="ctr"/>
                      <a:r>
                        <a:rPr lang="ru-RU" sz="1100" u="none" strike="noStrike" dirty="0">
                          <a:effectLst/>
                        </a:rPr>
                        <a:t>1 16 01 170 01 0000 140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211354472"/>
                  </a:ext>
                </a:extLst>
              </a:tr>
              <a:tr h="658368">
                <a:tc>
                  <a:txBody>
                    <a:bodyPr/>
                    <a:lstStyle/>
                    <a:p>
                      <a:pPr algn="ctr" fontAlgn="ctr"/>
                      <a:r>
                        <a:rPr lang="ru-RU" sz="1100" u="none" strike="noStrike" dirty="0">
                          <a:effectLst/>
                        </a:rPr>
                        <a:t>1 16 01 173 01 0000 140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4282627597"/>
                  </a:ext>
                </a:extLst>
              </a:tr>
              <a:tr h="545642">
                <a:tc>
                  <a:txBody>
                    <a:bodyPr/>
                    <a:lstStyle/>
                    <a:p>
                      <a:pPr algn="ctr" fontAlgn="ctr"/>
                      <a:r>
                        <a:rPr lang="ru-RU" sz="1100" u="none" strike="noStrike" dirty="0">
                          <a:effectLst/>
                        </a:rPr>
                        <a:t>1 16 01 173 01 0007 140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u="none" strike="noStrike" dirty="0">
                          <a:effectLst/>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 (штрафы за невыполнение законных требований прокурора, следователя, дознавателя или должностного лица, осуществляющего производство по делу об административном правонарушении)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368097584"/>
                  </a:ext>
                </a:extLst>
              </a:tr>
              <a:tr h="726746">
                <a:tc>
                  <a:txBody>
                    <a:bodyPr/>
                    <a:lstStyle/>
                    <a:p>
                      <a:pPr algn="ctr" fontAlgn="ctr"/>
                      <a:r>
                        <a:rPr lang="ru-RU" sz="1100" u="none" strike="noStrike" dirty="0">
                          <a:effectLst/>
                        </a:rPr>
                        <a:t>1 16 01 173 01 </a:t>
                      </a:r>
                      <a:r>
                        <a:rPr lang="ru-RU" sz="1100" u="none" strike="noStrike" dirty="0" smtClean="0">
                          <a:effectLst/>
                        </a:rPr>
                        <a:t>0008 </a:t>
                      </a:r>
                      <a:r>
                        <a:rPr lang="ru-RU" sz="1100" u="none" strike="noStrike" dirty="0">
                          <a:effectLst/>
                        </a:rPr>
                        <a:t>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62" marR="1962" marT="1962"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Административные штрафы, установленные Главой 17 Кодекса Российской Федерации об административных правонарушениях, за административные правонарушения, посягающие на институты государственной власти,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2,50</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962" marR="1962" marT="1962" marB="0" anchor="ctr"/>
                </a:tc>
                <a:extLst>
                  <a:ext uri="{0D108BD9-81ED-4DB2-BD59-A6C34878D82A}">
                    <a16:rowId xmlns:a16="http://schemas.microsoft.com/office/drawing/2014/main" val="2250586722"/>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580403807"/>
              </p:ext>
            </p:extLst>
          </p:nvPr>
        </p:nvGraphicFramePr>
        <p:xfrm>
          <a:off x="1" y="4263302"/>
          <a:ext cx="12191999" cy="2594698"/>
        </p:xfrm>
        <a:graphic>
          <a:graphicData uri="http://schemas.openxmlformats.org/drawingml/2006/table">
            <a:tbl>
              <a:tblPr>
                <a:tableStyleId>{8A107856-5554-42FB-B03E-39F5DBC370BA}</a:tableStyleId>
              </a:tblPr>
              <a:tblGrid>
                <a:gridCol w="1901951">
                  <a:extLst>
                    <a:ext uri="{9D8B030D-6E8A-4147-A177-3AD203B41FA5}">
                      <a16:colId xmlns:a16="http://schemas.microsoft.com/office/drawing/2014/main" val="3391766784"/>
                    </a:ext>
                  </a:extLst>
                </a:gridCol>
                <a:gridCol w="6254496">
                  <a:extLst>
                    <a:ext uri="{9D8B030D-6E8A-4147-A177-3AD203B41FA5}">
                      <a16:colId xmlns:a16="http://schemas.microsoft.com/office/drawing/2014/main" val="441940982"/>
                    </a:ext>
                  </a:extLst>
                </a:gridCol>
                <a:gridCol w="1325880">
                  <a:extLst>
                    <a:ext uri="{9D8B030D-6E8A-4147-A177-3AD203B41FA5}">
                      <a16:colId xmlns:a16="http://schemas.microsoft.com/office/drawing/2014/main" val="2936548609"/>
                    </a:ext>
                  </a:extLst>
                </a:gridCol>
                <a:gridCol w="1444752">
                  <a:extLst>
                    <a:ext uri="{9D8B030D-6E8A-4147-A177-3AD203B41FA5}">
                      <a16:colId xmlns:a16="http://schemas.microsoft.com/office/drawing/2014/main" val="2559109420"/>
                    </a:ext>
                  </a:extLst>
                </a:gridCol>
                <a:gridCol w="1264920">
                  <a:extLst>
                    <a:ext uri="{9D8B030D-6E8A-4147-A177-3AD203B41FA5}">
                      <a16:colId xmlns:a16="http://schemas.microsoft.com/office/drawing/2014/main" val="2329598733"/>
                    </a:ext>
                  </a:extLst>
                </a:gridCol>
              </a:tblGrid>
              <a:tr h="864899">
                <a:tc>
                  <a:txBody>
                    <a:bodyPr/>
                    <a:lstStyle/>
                    <a:p>
                      <a:pPr algn="ctr" fontAlgn="ctr"/>
                      <a:r>
                        <a:rPr lang="ru-RU" sz="1100" u="none" strike="noStrike" dirty="0">
                          <a:effectLst/>
                        </a:rPr>
                        <a:t>1 16 01 180 01 0000 140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l" fontAlgn="ctr"/>
                      <a:r>
                        <a:rPr lang="ru-RU" sz="1100" u="none" strike="noStrike" dirty="0">
                          <a:effectLst/>
                        </a:rPr>
                        <a:t>Административные штрафы, установленные главой 18 Кодекса Российской Федерации об административных правонарушениях,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b="0" i="0" u="sng" strike="noStrike" dirty="0" smtClean="0">
                          <a:solidFill>
                            <a:schemeClr val="dk1"/>
                          </a:solidFill>
                          <a:effectLst/>
                          <a:latin typeface="+mn-lt"/>
                          <a:cs typeface="+mn-cs"/>
                        </a:rPr>
                        <a:t>5,00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extLst>
                  <a:ext uri="{0D108BD9-81ED-4DB2-BD59-A6C34878D82A}">
                    <a16:rowId xmlns:a16="http://schemas.microsoft.com/office/drawing/2014/main" val="2743819665"/>
                  </a:ext>
                </a:extLst>
              </a:tr>
              <a:tr h="1080359">
                <a:tc>
                  <a:txBody>
                    <a:bodyPr/>
                    <a:lstStyle/>
                    <a:p>
                      <a:pPr algn="ctr" fontAlgn="ctr"/>
                      <a:r>
                        <a:rPr lang="ru-RU" sz="1100" u="none" strike="noStrike" dirty="0">
                          <a:effectLst/>
                        </a:rPr>
                        <a:t>1 16 01 183 01 0000 140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l" fontAlgn="ctr"/>
                      <a:r>
                        <a:rPr lang="ru-RU" sz="1100" u="none" strike="noStrike" dirty="0">
                          <a:effectLst/>
                        </a:rPr>
                        <a:t>Административные штрафы, установленные главой 18 Кодекса Российской Федерации об административных правонарушениях,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5,00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extLst>
                  <a:ext uri="{0D108BD9-81ED-4DB2-BD59-A6C34878D82A}">
                    <a16:rowId xmlns:a16="http://schemas.microsoft.com/office/drawing/2014/main" val="273465815"/>
                  </a:ext>
                </a:extLst>
              </a:tr>
              <a:tr h="649440">
                <a:tc>
                  <a:txBody>
                    <a:bodyPr/>
                    <a:lstStyle/>
                    <a:p>
                      <a:pPr algn="ctr" fontAlgn="ctr"/>
                      <a:r>
                        <a:rPr lang="ru-RU" sz="1100" u="none" strike="noStrike">
                          <a:effectLst/>
                        </a:rPr>
                        <a:t>1 16 01 190 01 0000 140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l" fontAlgn="ctr"/>
                      <a:r>
                        <a:rPr lang="ru-RU" sz="1100" u="none" strike="noStrike" dirty="0">
                          <a:effectLst/>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59,70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extLst>
                  <a:ext uri="{0D108BD9-81ED-4DB2-BD59-A6C34878D82A}">
                    <a16:rowId xmlns:a16="http://schemas.microsoft.com/office/drawing/2014/main" val="525608231"/>
                  </a:ext>
                </a:extLst>
              </a:tr>
            </a:tbl>
          </a:graphicData>
        </a:graphic>
      </p:graphicFrame>
    </p:spTree>
    <p:extLst>
      <p:ext uri="{BB962C8B-B14F-4D97-AF65-F5344CB8AC3E}">
        <p14:creationId xmlns:p14="http://schemas.microsoft.com/office/powerpoint/2010/main" val="1912981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47</a:t>
            </a:fld>
            <a:endParaRPr lang="en-US" dirty="0"/>
          </a:p>
        </p:txBody>
      </p:sp>
      <p:sp>
        <p:nvSpPr>
          <p:cNvPr id="3" name="Прямоугольник 2"/>
          <p:cNvSpPr/>
          <p:nvPr/>
        </p:nvSpPr>
        <p:spPr>
          <a:xfrm>
            <a:off x="-1" y="-112552"/>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902960001"/>
              </p:ext>
            </p:extLst>
          </p:nvPr>
        </p:nvGraphicFramePr>
        <p:xfrm>
          <a:off x="0" y="903111"/>
          <a:ext cx="12192001" cy="489187"/>
        </p:xfrm>
        <a:graphic>
          <a:graphicData uri="http://schemas.openxmlformats.org/drawingml/2006/table">
            <a:tbl>
              <a:tblPr>
                <a:tableStyleId>{8A107856-5554-42FB-B03E-39F5DBC370BA}</a:tableStyleId>
              </a:tblPr>
              <a:tblGrid>
                <a:gridCol w="1758461">
                  <a:extLst>
                    <a:ext uri="{9D8B030D-6E8A-4147-A177-3AD203B41FA5}">
                      <a16:colId xmlns:a16="http://schemas.microsoft.com/office/drawing/2014/main" val="3621799648"/>
                    </a:ext>
                  </a:extLst>
                </a:gridCol>
                <a:gridCol w="6463692">
                  <a:extLst>
                    <a:ext uri="{9D8B030D-6E8A-4147-A177-3AD203B41FA5}">
                      <a16:colId xmlns:a16="http://schemas.microsoft.com/office/drawing/2014/main" val="2796539285"/>
                    </a:ext>
                  </a:extLst>
                </a:gridCol>
                <a:gridCol w="1337258">
                  <a:extLst>
                    <a:ext uri="{9D8B030D-6E8A-4147-A177-3AD203B41FA5}">
                      <a16:colId xmlns:a16="http://schemas.microsoft.com/office/drawing/2014/main" val="1598282575"/>
                    </a:ext>
                  </a:extLst>
                </a:gridCol>
                <a:gridCol w="1337259">
                  <a:extLst>
                    <a:ext uri="{9D8B030D-6E8A-4147-A177-3AD203B41FA5}">
                      <a16:colId xmlns:a16="http://schemas.microsoft.com/office/drawing/2014/main" val="1201402379"/>
                    </a:ext>
                  </a:extLst>
                </a:gridCol>
                <a:gridCol w="1295331">
                  <a:extLst>
                    <a:ext uri="{9D8B030D-6E8A-4147-A177-3AD203B41FA5}">
                      <a16:colId xmlns:a16="http://schemas.microsoft.com/office/drawing/2014/main" val="1759253963"/>
                    </a:ext>
                  </a:extLst>
                </a:gridCol>
              </a:tblGrid>
              <a:tr h="219731">
                <a:tc>
                  <a:txBody>
                    <a:bodyPr/>
                    <a:lstStyle/>
                    <a:p>
                      <a:pPr algn="ctr" fontAlgn="ctr"/>
                      <a:r>
                        <a:rPr lang="ru-RU" sz="1000" u="none" strike="noStrike" dirty="0">
                          <a:effectLst/>
                        </a:rPr>
                        <a:t>Код дохода</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Наименование показателя</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000" dirty="0"/>
                        <a:t>Уточненный план</a:t>
                      </a:r>
                      <a:endParaRPr lang="ru-RU" sz="10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Исполнено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  исполнения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58509300"/>
                  </a:ext>
                </a:extLst>
              </a:tr>
              <a:tr h="269456">
                <a:tc>
                  <a:txBody>
                    <a:bodyPr/>
                    <a:lstStyle/>
                    <a:p>
                      <a:pPr algn="ctr" fontAlgn="ctr"/>
                      <a:r>
                        <a:rPr lang="ru-RU" sz="1000" u="none" strike="noStrike" dirty="0">
                          <a:effectLst/>
                        </a:rPr>
                        <a:t>1</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2</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662368395"/>
                  </a:ext>
                </a:extLst>
              </a:tr>
            </a:tbl>
          </a:graphicData>
        </a:graphic>
      </p:graphicFrame>
      <p:graphicFrame>
        <p:nvGraphicFramePr>
          <p:cNvPr id="6" name="Таблица 5">
            <a:extLst>
              <a:ext uri="{FF2B5EF4-FFF2-40B4-BE49-F238E27FC236}">
                <a16:creationId xmlns:a16="http://schemas.microsoft.com/office/drawing/2014/main" id="{0E88BDD1-75A1-4087-8443-DF481103890E}"/>
              </a:ext>
            </a:extLst>
          </p:cNvPr>
          <p:cNvGraphicFramePr>
            <a:graphicFrameLocks noGrp="1"/>
          </p:cNvGraphicFramePr>
          <p:nvPr>
            <p:extLst>
              <p:ext uri="{D42A27DB-BD31-4B8C-83A1-F6EECF244321}">
                <p14:modId xmlns:p14="http://schemas.microsoft.com/office/powerpoint/2010/main" val="2545417501"/>
              </p:ext>
            </p:extLst>
          </p:nvPr>
        </p:nvGraphicFramePr>
        <p:xfrm>
          <a:off x="0" y="1343378"/>
          <a:ext cx="12191999" cy="6016649"/>
        </p:xfrm>
        <a:graphic>
          <a:graphicData uri="http://schemas.openxmlformats.org/drawingml/2006/table">
            <a:tbl>
              <a:tblPr>
                <a:tableStyleId>{8A107856-5554-42FB-B03E-39F5DBC370BA}</a:tableStyleId>
              </a:tblPr>
              <a:tblGrid>
                <a:gridCol w="1772356">
                  <a:extLst>
                    <a:ext uri="{9D8B030D-6E8A-4147-A177-3AD203B41FA5}">
                      <a16:colId xmlns:a16="http://schemas.microsoft.com/office/drawing/2014/main" val="1314087497"/>
                    </a:ext>
                  </a:extLst>
                </a:gridCol>
                <a:gridCol w="6457244">
                  <a:extLst>
                    <a:ext uri="{9D8B030D-6E8A-4147-A177-3AD203B41FA5}">
                      <a16:colId xmlns:a16="http://schemas.microsoft.com/office/drawing/2014/main" val="1252700906"/>
                    </a:ext>
                  </a:extLst>
                </a:gridCol>
                <a:gridCol w="1332089">
                  <a:extLst>
                    <a:ext uri="{9D8B030D-6E8A-4147-A177-3AD203B41FA5}">
                      <a16:colId xmlns:a16="http://schemas.microsoft.com/office/drawing/2014/main" val="4029043365"/>
                    </a:ext>
                  </a:extLst>
                </a:gridCol>
                <a:gridCol w="1343378">
                  <a:extLst>
                    <a:ext uri="{9D8B030D-6E8A-4147-A177-3AD203B41FA5}">
                      <a16:colId xmlns:a16="http://schemas.microsoft.com/office/drawing/2014/main" val="3234199679"/>
                    </a:ext>
                  </a:extLst>
                </a:gridCol>
                <a:gridCol w="1286932">
                  <a:extLst>
                    <a:ext uri="{9D8B030D-6E8A-4147-A177-3AD203B41FA5}">
                      <a16:colId xmlns:a16="http://schemas.microsoft.com/office/drawing/2014/main" val="3663244104"/>
                    </a:ext>
                  </a:extLst>
                </a:gridCol>
              </a:tblGrid>
              <a:tr h="771460">
                <a:tc>
                  <a:txBody>
                    <a:bodyPr/>
                    <a:lstStyle/>
                    <a:p>
                      <a:pPr algn="ctr" fontAlgn="ctr"/>
                      <a:r>
                        <a:rPr lang="ru-RU" sz="1100" u="none" strike="noStrike" dirty="0">
                          <a:effectLst/>
                        </a:rPr>
                        <a:t>1 16 01 193 01 0000 140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l" fontAlgn="ctr"/>
                      <a:r>
                        <a:rPr lang="ru-RU" sz="1100" u="none" strike="noStrike" dirty="0">
                          <a:effectLst/>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59,70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extLst>
                  <a:ext uri="{0D108BD9-81ED-4DB2-BD59-A6C34878D82A}">
                    <a16:rowId xmlns:a16="http://schemas.microsoft.com/office/drawing/2014/main" val="2657437594"/>
                  </a:ext>
                </a:extLst>
              </a:tr>
              <a:tr h="1373469">
                <a:tc>
                  <a:txBody>
                    <a:bodyPr/>
                    <a:lstStyle/>
                    <a:p>
                      <a:pPr algn="ctr" fontAlgn="ctr"/>
                      <a:r>
                        <a:rPr lang="ru-RU" sz="1100" u="none" strike="noStrike">
                          <a:effectLst/>
                        </a:rPr>
                        <a:t>1 16 01 193 01 0005 140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l" fontAlgn="ctr"/>
                      <a:r>
                        <a:rPr lang="ru-RU" sz="1100" u="none" strike="noStrike" dirty="0">
                          <a:effectLst/>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невыполнение в срок законного предписания (постановления, представления, решения) органа (должностного лица), осуществляющего государственный надзор (контроль), организации, уполномоченной в соответствии с федеральными законами на осуществление государственного надзора (должностного лица), органа (должностного лица), осуществляющего муниципальный контроль)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b="0" i="0" u="sng" strike="noStrike" dirty="0" smtClean="0">
                          <a:solidFill>
                            <a:schemeClr val="dk1"/>
                          </a:solidFill>
                          <a:effectLst/>
                          <a:latin typeface="+mn-lt"/>
                          <a:cs typeface="+mn-cs"/>
                        </a:rPr>
                        <a:t>15,65</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381" marR="2381" marT="2381" marB="0" anchor="ctr"/>
                </a:tc>
                <a:extLst>
                  <a:ext uri="{0D108BD9-81ED-4DB2-BD59-A6C34878D82A}">
                    <a16:rowId xmlns:a16="http://schemas.microsoft.com/office/drawing/2014/main" val="3267033858"/>
                  </a:ext>
                </a:extLst>
              </a:tr>
              <a:tr h="842423">
                <a:tc>
                  <a:txBody>
                    <a:bodyPr/>
                    <a:lstStyle/>
                    <a:p>
                      <a:pPr algn="ctr" fontAlgn="ctr"/>
                      <a:r>
                        <a:rPr lang="ru-RU" sz="1100" u="none" strike="noStrike" dirty="0">
                          <a:effectLst/>
                        </a:rPr>
                        <a:t>1 16 01 193 01 0013 140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l" fontAlgn="ctr"/>
                      <a:r>
                        <a:rPr lang="ru-RU" sz="1100" u="none" strike="noStrike" dirty="0">
                          <a:effectLst/>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заведомо ложный вызов специализированных служб)</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b="0" i="0" u="sng" strike="noStrike" dirty="0" smtClean="0">
                          <a:solidFill>
                            <a:schemeClr val="dk1"/>
                          </a:solidFill>
                          <a:effectLst/>
                          <a:latin typeface="+mn-lt"/>
                          <a:cs typeface="+mn-cs"/>
                        </a:rPr>
                        <a:t>3,00</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u="sng" strike="noStrike">
                          <a:effectLst/>
                          <a:latin typeface="+mn-lt"/>
                        </a:rPr>
                        <a:t>0,00 </a:t>
                      </a:r>
                      <a:endParaRPr lang="ru-RU" sz="1200" b="0" i="0" u="sng" strike="noStrike">
                        <a:solidFill>
                          <a:srgbClr val="000000"/>
                        </a:solidFill>
                        <a:effectLst/>
                        <a:latin typeface="+mn-lt"/>
                        <a:cs typeface="Times New Roman" panose="02020603050405020304" pitchFamily="18" charset="0"/>
                      </a:endParaRPr>
                    </a:p>
                  </a:txBody>
                  <a:tcPr marL="2596" marR="2596" marT="2596" marB="0" anchor="ctr"/>
                </a:tc>
                <a:extLst>
                  <a:ext uri="{0D108BD9-81ED-4DB2-BD59-A6C34878D82A}">
                    <a16:rowId xmlns:a16="http://schemas.microsoft.com/office/drawing/2014/main" val="3221912592"/>
                  </a:ext>
                </a:extLst>
              </a:tr>
              <a:tr h="506408">
                <a:tc>
                  <a:txBody>
                    <a:bodyPr/>
                    <a:lstStyle/>
                    <a:p>
                      <a:pPr algn="ctr" fontAlgn="ctr"/>
                      <a:r>
                        <a:rPr lang="ru-RU" sz="1100" u="none" strike="noStrike" dirty="0">
                          <a:effectLst/>
                        </a:rPr>
                        <a:t>1 16 01 193 01 0029 140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l" fontAlgn="ctr"/>
                      <a:r>
                        <a:rPr lang="ru-RU" sz="1100" u="none" strike="noStrike" dirty="0">
                          <a:effectLst/>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(штрафы за незаконное привлечение к трудовой деятельности либо к выполнению работ или оказанию услуг государственного или муниципального служащего либо бывшего государственного или муниципального служащего)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35,00</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extLst>
                  <a:ext uri="{0D108BD9-81ED-4DB2-BD59-A6C34878D82A}">
                    <a16:rowId xmlns:a16="http://schemas.microsoft.com/office/drawing/2014/main" val="3330906368"/>
                  </a:ext>
                </a:extLst>
              </a:tr>
              <a:tr h="674416">
                <a:tc>
                  <a:txBody>
                    <a:bodyPr/>
                    <a:lstStyle/>
                    <a:p>
                      <a:pPr algn="ctr" fontAlgn="ctr"/>
                      <a:r>
                        <a:rPr lang="ru-RU" sz="1100" u="none" strike="noStrike" dirty="0">
                          <a:effectLst/>
                        </a:rPr>
                        <a:t>1 16 01 193 01 9000 140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l" fontAlgn="ctr"/>
                      <a:r>
                        <a:rPr lang="ru-RU" sz="1100" u="none" strike="noStrike" dirty="0">
                          <a:effectLst/>
                        </a:rPr>
                        <a:t>Административные штрафы, установленные Главой 19 Кодекса Российской Федерации об административных правонарушениях, за административные правонарушения против порядка управления, налагаемые мировыми судьями, комиссиями по делам несовершеннолетних и защите их прав (иные штрафы)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6,05</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extLst>
                  <a:ext uri="{0D108BD9-81ED-4DB2-BD59-A6C34878D82A}">
                    <a16:rowId xmlns:a16="http://schemas.microsoft.com/office/drawing/2014/main" val="878948430"/>
                  </a:ext>
                </a:extLst>
              </a:tr>
              <a:tr h="1346445">
                <a:tc>
                  <a:txBody>
                    <a:bodyPr/>
                    <a:lstStyle/>
                    <a:p>
                      <a:pPr algn="ctr" fontAlgn="ctr"/>
                      <a:r>
                        <a:rPr lang="ru-RU" sz="1100" u="none" strike="noStrike">
                          <a:effectLst/>
                        </a:rPr>
                        <a:t>1 16 01 200 01 0000 140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l" fontAlgn="ctr"/>
                      <a:r>
                        <a:rPr lang="ru-RU" sz="1100" u="none" strike="noStrike" dirty="0">
                          <a:effectLst/>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1 155,83</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extLst>
                  <a:ext uri="{0D108BD9-81ED-4DB2-BD59-A6C34878D82A}">
                    <a16:rowId xmlns:a16="http://schemas.microsoft.com/office/drawing/2014/main" val="2727476378"/>
                  </a:ext>
                </a:extLst>
              </a:tr>
            </a:tbl>
          </a:graphicData>
        </a:graphic>
      </p:graphicFrame>
    </p:spTree>
    <p:extLst>
      <p:ext uri="{BB962C8B-B14F-4D97-AF65-F5344CB8AC3E}">
        <p14:creationId xmlns:p14="http://schemas.microsoft.com/office/powerpoint/2010/main" val="264278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48</a:t>
            </a:fld>
            <a:endParaRPr lang="en-US" dirty="0"/>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970013519"/>
              </p:ext>
            </p:extLst>
          </p:nvPr>
        </p:nvGraphicFramePr>
        <p:xfrm>
          <a:off x="0" y="850393"/>
          <a:ext cx="12192000" cy="592691"/>
        </p:xfrm>
        <a:graphic>
          <a:graphicData uri="http://schemas.openxmlformats.org/drawingml/2006/table">
            <a:tbl>
              <a:tblPr>
                <a:tableStyleId>{8A107856-5554-42FB-B03E-39F5DBC370BA}</a:tableStyleId>
              </a:tblPr>
              <a:tblGrid>
                <a:gridCol w="1734464">
                  <a:extLst>
                    <a:ext uri="{9D8B030D-6E8A-4147-A177-3AD203B41FA5}">
                      <a16:colId xmlns:a16="http://schemas.microsoft.com/office/drawing/2014/main" val="3621799648"/>
                    </a:ext>
                  </a:extLst>
                </a:gridCol>
                <a:gridCol w="7526766">
                  <a:extLst>
                    <a:ext uri="{9D8B030D-6E8A-4147-A177-3AD203B41FA5}">
                      <a16:colId xmlns:a16="http://schemas.microsoft.com/office/drawing/2014/main" val="2796539285"/>
                    </a:ext>
                  </a:extLst>
                </a:gridCol>
                <a:gridCol w="1219200">
                  <a:extLst>
                    <a:ext uri="{9D8B030D-6E8A-4147-A177-3AD203B41FA5}">
                      <a16:colId xmlns:a16="http://schemas.microsoft.com/office/drawing/2014/main" val="1598282575"/>
                    </a:ext>
                  </a:extLst>
                </a:gridCol>
                <a:gridCol w="867508">
                  <a:extLst>
                    <a:ext uri="{9D8B030D-6E8A-4147-A177-3AD203B41FA5}">
                      <a16:colId xmlns:a16="http://schemas.microsoft.com/office/drawing/2014/main" val="1201402379"/>
                    </a:ext>
                  </a:extLst>
                </a:gridCol>
                <a:gridCol w="844062">
                  <a:extLst>
                    <a:ext uri="{9D8B030D-6E8A-4147-A177-3AD203B41FA5}">
                      <a16:colId xmlns:a16="http://schemas.microsoft.com/office/drawing/2014/main" val="158191870"/>
                    </a:ext>
                  </a:extLst>
                </a:gridCol>
              </a:tblGrid>
              <a:tr h="343707">
                <a:tc>
                  <a:txBody>
                    <a:bodyPr/>
                    <a:lstStyle/>
                    <a:p>
                      <a:pPr algn="ctr" fontAlgn="ctr"/>
                      <a:r>
                        <a:rPr lang="ru-RU" sz="1100" u="none" strike="noStrike" dirty="0">
                          <a:effectLst/>
                        </a:rPr>
                        <a:t>Код дохода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Наименование показателя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100" dirty="0"/>
                        <a:t>Уточненный план</a:t>
                      </a:r>
                      <a:endParaRPr lang="ru-RU" sz="11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Исполнено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 исполнения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058509300"/>
                  </a:ext>
                </a:extLst>
              </a:tr>
              <a:tr h="248984">
                <a:tc>
                  <a:txBody>
                    <a:bodyPr/>
                    <a:lstStyle/>
                    <a:p>
                      <a:pPr algn="ctr" fontAlgn="ctr"/>
                      <a:r>
                        <a:rPr lang="ru-RU" sz="1100" u="none" strike="noStrike" dirty="0">
                          <a:effectLst/>
                        </a:rPr>
                        <a:t>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662368395"/>
                  </a:ext>
                </a:extLst>
              </a:tr>
            </a:tbl>
          </a:graphicData>
        </a:graphic>
      </p:graphicFrame>
      <p:graphicFrame>
        <p:nvGraphicFramePr>
          <p:cNvPr id="6" name="Таблица 5">
            <a:extLst>
              <a:ext uri="{FF2B5EF4-FFF2-40B4-BE49-F238E27FC236}">
                <a16:creationId xmlns:a16="http://schemas.microsoft.com/office/drawing/2014/main" id="{42CB52A7-F655-4D7C-ACA3-EAEE44E51410}"/>
              </a:ext>
            </a:extLst>
          </p:cNvPr>
          <p:cNvGraphicFramePr>
            <a:graphicFrameLocks noGrp="1"/>
          </p:cNvGraphicFramePr>
          <p:nvPr>
            <p:extLst>
              <p:ext uri="{D42A27DB-BD31-4B8C-83A1-F6EECF244321}">
                <p14:modId xmlns:p14="http://schemas.microsoft.com/office/powerpoint/2010/main" val="1679505226"/>
              </p:ext>
            </p:extLst>
          </p:nvPr>
        </p:nvGraphicFramePr>
        <p:xfrm>
          <a:off x="0" y="1398499"/>
          <a:ext cx="12192000" cy="3786150"/>
        </p:xfrm>
        <a:graphic>
          <a:graphicData uri="http://schemas.openxmlformats.org/drawingml/2006/table">
            <a:tbl>
              <a:tblPr>
                <a:tableStyleId>{8A107856-5554-42FB-B03E-39F5DBC370BA}</a:tableStyleId>
              </a:tblPr>
              <a:tblGrid>
                <a:gridCol w="1747702">
                  <a:extLst>
                    <a:ext uri="{9D8B030D-6E8A-4147-A177-3AD203B41FA5}">
                      <a16:colId xmlns:a16="http://schemas.microsoft.com/office/drawing/2014/main" val="222449794"/>
                    </a:ext>
                  </a:extLst>
                </a:gridCol>
                <a:gridCol w="7515618">
                  <a:extLst>
                    <a:ext uri="{9D8B030D-6E8A-4147-A177-3AD203B41FA5}">
                      <a16:colId xmlns:a16="http://schemas.microsoft.com/office/drawing/2014/main" val="3017921204"/>
                    </a:ext>
                  </a:extLst>
                </a:gridCol>
                <a:gridCol w="1217110">
                  <a:extLst>
                    <a:ext uri="{9D8B030D-6E8A-4147-A177-3AD203B41FA5}">
                      <a16:colId xmlns:a16="http://schemas.microsoft.com/office/drawing/2014/main" val="2330141983"/>
                    </a:ext>
                  </a:extLst>
                </a:gridCol>
                <a:gridCol w="879231">
                  <a:extLst>
                    <a:ext uri="{9D8B030D-6E8A-4147-A177-3AD203B41FA5}">
                      <a16:colId xmlns:a16="http://schemas.microsoft.com/office/drawing/2014/main" val="1161344000"/>
                    </a:ext>
                  </a:extLst>
                </a:gridCol>
                <a:gridCol w="832339">
                  <a:extLst>
                    <a:ext uri="{9D8B030D-6E8A-4147-A177-3AD203B41FA5}">
                      <a16:colId xmlns:a16="http://schemas.microsoft.com/office/drawing/2014/main" val="3250804360"/>
                    </a:ext>
                  </a:extLst>
                </a:gridCol>
              </a:tblGrid>
              <a:tr h="697832">
                <a:tc>
                  <a:txBody>
                    <a:bodyPr/>
                    <a:lstStyle/>
                    <a:p>
                      <a:pPr algn="ctr"/>
                      <a:r>
                        <a:rPr lang="ru-RU" sz="1100" dirty="0" smtClean="0"/>
                        <a:t>1 16 01 203 01 0000 140</a:t>
                      </a:r>
                    </a:p>
                  </a:txBody>
                  <a:tcPr marL="2596" marR="2596" marT="2596" marB="0" anchor="ctr"/>
                </a:tc>
                <a:tc>
                  <a:txBody>
                    <a:bodyPr/>
                    <a:lstStyle/>
                    <a:p>
                      <a:pPr algn="l" fontAlgn="ctr"/>
                      <a:r>
                        <a:rPr lang="ru-RU" sz="1100" u="none" strike="noStrike" dirty="0">
                          <a:effectLst/>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96" marR="2596" marT="259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1 155,83</a:t>
                      </a:r>
                    </a:p>
                  </a:txBody>
                  <a:tcPr marL="2596" marR="2596" marT="259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596" marR="2596" marT="2596" marB="0" anchor="ctr"/>
                </a:tc>
                <a:extLst>
                  <a:ext uri="{0D108BD9-81ED-4DB2-BD59-A6C34878D82A}">
                    <a16:rowId xmlns:a16="http://schemas.microsoft.com/office/drawing/2014/main" val="4113552791"/>
                  </a:ext>
                </a:extLst>
              </a:tr>
              <a:tr h="886002">
                <a:tc>
                  <a:txBody>
                    <a:bodyPr/>
                    <a:lstStyle/>
                    <a:p>
                      <a:pPr algn="ctr" fontAlgn="ctr"/>
                      <a:r>
                        <a:rPr lang="ru-RU" sz="1100" u="none" strike="noStrike" dirty="0">
                          <a:effectLst/>
                        </a:rPr>
                        <a:t>1 16 01 203 01 0021 140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 (штрафы за появление в общественных местах в состоянии опьянения)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chemeClr val="dk1"/>
                          </a:solidFill>
                          <a:effectLst/>
                          <a:latin typeface="+mn-lt"/>
                          <a:cs typeface="+mn-cs"/>
                        </a:rPr>
                        <a:t>0,61</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a:effectLst/>
                          <a:latin typeface="+mn-lt"/>
                        </a:rPr>
                        <a:t>0,00 </a:t>
                      </a:r>
                      <a:endParaRPr lang="ru-RU" sz="1200" b="0" i="0" u="sng" strike="noStrike">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2826687779"/>
                  </a:ext>
                </a:extLst>
              </a:tr>
              <a:tr h="731275">
                <a:tc>
                  <a:txBody>
                    <a:bodyPr/>
                    <a:lstStyle/>
                    <a:p>
                      <a:pPr algn="ctr" fontAlgn="ctr"/>
                      <a:r>
                        <a:rPr lang="ru-RU" sz="1100" u="none" strike="noStrike" dirty="0">
                          <a:effectLst/>
                        </a:rPr>
                        <a:t>1 16 01 203 01 9000 140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Административные штрафы, установленные Главой 20 Кодекса Российской Федерации об административных правонарушениях, за административные правонарушения, посягающие на общественный порядок и общественную безопасность, налагаемые мировыми судьями, комиссиями по делам несовершеннолетних и защите их прав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1 155,22</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143779455"/>
                  </a:ext>
                </a:extLst>
              </a:tr>
              <a:tr h="497259">
                <a:tc>
                  <a:txBody>
                    <a:bodyPr/>
                    <a:lstStyle/>
                    <a:p>
                      <a:pPr algn="ctr" fontAlgn="ctr"/>
                      <a:r>
                        <a:rPr lang="ru-RU" sz="1100" u="none" strike="noStrike">
                          <a:effectLst/>
                        </a:rPr>
                        <a:t>1 16 02 000 02 0000 140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Административные штрафы, установленные законами субъектов Российской Федерации об административных правонарушениях</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635,00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2650074887"/>
                  </a:ext>
                </a:extLst>
              </a:tr>
              <a:tr h="973782">
                <a:tc>
                  <a:txBody>
                    <a:bodyPr/>
                    <a:lstStyle/>
                    <a:p>
                      <a:pPr algn="ctr" fontAlgn="ctr"/>
                      <a:r>
                        <a:rPr lang="ru-RU" sz="1100" u="none" strike="noStrike">
                          <a:effectLst/>
                        </a:rPr>
                        <a:t>1 16 02 020 02 0000 140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Административные штрафы, установленные законами субъектов Российской Федерации об административных правонарушениях, за нарушение муниципальных правовых актов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dirty="0" smtClean="0">
                          <a:effectLst/>
                          <a:latin typeface="+mn-lt"/>
                        </a:rPr>
                        <a:t>635,00</a:t>
                      </a:r>
                      <a:endParaRPr lang="ru-RU" sz="1200" b="0" u="sng" strike="noStrike" dirty="0">
                        <a:effectLst/>
                        <a:latin typeface="+mn-lt"/>
                      </a:endParaRPr>
                    </a:p>
                  </a:txBody>
                  <a:tcPr marL="4134" marR="4134" marT="4134"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3741832461"/>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1757407988"/>
              </p:ext>
            </p:extLst>
          </p:nvPr>
        </p:nvGraphicFramePr>
        <p:xfrm>
          <a:off x="1" y="5184648"/>
          <a:ext cx="12191999" cy="1673351"/>
        </p:xfrm>
        <a:graphic>
          <a:graphicData uri="http://schemas.openxmlformats.org/drawingml/2006/table">
            <a:tbl>
              <a:tblPr>
                <a:tableStyleId>{8A107856-5554-42FB-B03E-39F5DBC370BA}</a:tableStyleId>
              </a:tblPr>
              <a:tblGrid>
                <a:gridCol w="1734463">
                  <a:extLst>
                    <a:ext uri="{9D8B030D-6E8A-4147-A177-3AD203B41FA5}">
                      <a16:colId xmlns:a16="http://schemas.microsoft.com/office/drawing/2014/main" val="3123438348"/>
                    </a:ext>
                  </a:extLst>
                </a:gridCol>
                <a:gridCol w="7537552">
                  <a:extLst>
                    <a:ext uri="{9D8B030D-6E8A-4147-A177-3AD203B41FA5}">
                      <a16:colId xmlns:a16="http://schemas.microsoft.com/office/drawing/2014/main" val="1160289101"/>
                    </a:ext>
                  </a:extLst>
                </a:gridCol>
                <a:gridCol w="1207008">
                  <a:extLst>
                    <a:ext uri="{9D8B030D-6E8A-4147-A177-3AD203B41FA5}">
                      <a16:colId xmlns:a16="http://schemas.microsoft.com/office/drawing/2014/main" val="1431124218"/>
                    </a:ext>
                  </a:extLst>
                </a:gridCol>
                <a:gridCol w="886968">
                  <a:extLst>
                    <a:ext uri="{9D8B030D-6E8A-4147-A177-3AD203B41FA5}">
                      <a16:colId xmlns:a16="http://schemas.microsoft.com/office/drawing/2014/main" val="3454180556"/>
                    </a:ext>
                  </a:extLst>
                </a:gridCol>
                <a:gridCol w="826008">
                  <a:extLst>
                    <a:ext uri="{9D8B030D-6E8A-4147-A177-3AD203B41FA5}">
                      <a16:colId xmlns:a16="http://schemas.microsoft.com/office/drawing/2014/main" val="1243720227"/>
                    </a:ext>
                  </a:extLst>
                </a:gridCol>
              </a:tblGrid>
              <a:tr h="1044669">
                <a:tc>
                  <a:txBody>
                    <a:bodyPr/>
                    <a:lstStyle/>
                    <a:p>
                      <a:pPr algn="ctr" fontAlgn="ctr"/>
                      <a:r>
                        <a:rPr lang="ru-RU" sz="1100" u="none" strike="noStrike" dirty="0">
                          <a:effectLst/>
                        </a:rPr>
                        <a:t>1 16 07 000 00 0000 140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Штрафы, неустойки, пени, уплаченные в соответствии с законом или договором в случае неисполнения или ненадлежащего исполнения обязательств перед государственным (муниципальным) органом, органом управления государственным внебюджетным фондом, казенным учреждением, Центральным банком Российской Федерации, иной организацией, действующей от имени Российской Федерации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10 </a:t>
                      </a:r>
                      <a:r>
                        <a:rPr lang="ru-RU" sz="1200" b="0" u="sng" strike="noStrike" dirty="0" smtClean="0">
                          <a:effectLst/>
                          <a:latin typeface="+mn-lt"/>
                        </a:rPr>
                        <a:t>000,00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1 911,85</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80,88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321217522"/>
                  </a:ext>
                </a:extLst>
              </a:tr>
              <a:tr h="628682">
                <a:tc>
                  <a:txBody>
                    <a:bodyPr/>
                    <a:lstStyle/>
                    <a:p>
                      <a:pPr algn="ctr" fontAlgn="ctr"/>
                      <a:r>
                        <a:rPr lang="ru-RU" sz="1100" u="none" strike="noStrike">
                          <a:effectLst/>
                        </a:rPr>
                        <a:t>1 16 07 010 00 0000 140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Штрафы, неустойки, пени, уплаченные в случае просрочки исполнения поставщиком (подрядчиком, исполнителем) обязательств, предусмотренных государственным (муниципальным) контрактом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10 </a:t>
                      </a:r>
                      <a:r>
                        <a:rPr lang="ru-RU" sz="1200" b="0" u="sng" strike="noStrike" dirty="0" smtClean="0">
                          <a:effectLst/>
                          <a:latin typeface="+mn-lt"/>
                        </a:rPr>
                        <a:t>000,00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338,71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69,00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3102162357"/>
                  </a:ext>
                </a:extLst>
              </a:tr>
            </a:tbl>
          </a:graphicData>
        </a:graphic>
      </p:graphicFrame>
    </p:spTree>
    <p:extLst>
      <p:ext uri="{BB962C8B-B14F-4D97-AF65-F5344CB8AC3E}">
        <p14:creationId xmlns:p14="http://schemas.microsoft.com/office/powerpoint/2010/main" val="4246933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49</a:t>
            </a:fld>
            <a:endParaRPr lang="en-US" dirty="0"/>
          </a:p>
        </p:txBody>
      </p:sp>
      <p:sp>
        <p:nvSpPr>
          <p:cNvPr id="3" name="Прямоугольник 2"/>
          <p:cNvSpPr/>
          <p:nvPr/>
        </p:nvSpPr>
        <p:spPr>
          <a:xfrm>
            <a:off x="0" y="-9144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2000" b="1" dirty="0">
                <a:ln>
                  <a:solidFill>
                    <a:schemeClr val="accent2">
                      <a:lumMod val="50000"/>
                    </a:schemeClr>
                  </a:solidFill>
                </a:ln>
                <a:solidFill>
                  <a:schemeClr val="accent2">
                    <a:lumMod val="50000"/>
                  </a:schemeClr>
                </a:solidFill>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8" name="Таблица 7"/>
          <p:cNvGraphicFramePr>
            <a:graphicFrameLocks noGrp="1"/>
          </p:cNvGraphicFramePr>
          <p:nvPr>
            <p:extLst>
              <p:ext uri="{D42A27DB-BD31-4B8C-83A1-F6EECF244321}">
                <p14:modId xmlns:p14="http://schemas.microsoft.com/office/powerpoint/2010/main" val="1349128098"/>
              </p:ext>
            </p:extLst>
          </p:nvPr>
        </p:nvGraphicFramePr>
        <p:xfrm>
          <a:off x="0" y="891822"/>
          <a:ext cx="12192000" cy="373157"/>
        </p:xfrm>
        <a:graphic>
          <a:graphicData uri="http://schemas.openxmlformats.org/drawingml/2006/table">
            <a:tbl>
              <a:tblPr>
                <a:tableStyleId>{8A107856-5554-42FB-B03E-39F5DBC370BA}</a:tableStyleId>
              </a:tblPr>
              <a:tblGrid>
                <a:gridCol w="1711570">
                  <a:extLst>
                    <a:ext uri="{9D8B030D-6E8A-4147-A177-3AD203B41FA5}">
                      <a16:colId xmlns:a16="http://schemas.microsoft.com/office/drawing/2014/main" val="3778382166"/>
                    </a:ext>
                  </a:extLst>
                </a:gridCol>
                <a:gridCol w="7022123">
                  <a:extLst>
                    <a:ext uri="{9D8B030D-6E8A-4147-A177-3AD203B41FA5}">
                      <a16:colId xmlns:a16="http://schemas.microsoft.com/office/drawing/2014/main" val="1138427486"/>
                    </a:ext>
                  </a:extLst>
                </a:gridCol>
                <a:gridCol w="1324707">
                  <a:extLst>
                    <a:ext uri="{9D8B030D-6E8A-4147-A177-3AD203B41FA5}">
                      <a16:colId xmlns:a16="http://schemas.microsoft.com/office/drawing/2014/main" val="1183313454"/>
                    </a:ext>
                  </a:extLst>
                </a:gridCol>
                <a:gridCol w="902677">
                  <a:extLst>
                    <a:ext uri="{9D8B030D-6E8A-4147-A177-3AD203B41FA5}">
                      <a16:colId xmlns:a16="http://schemas.microsoft.com/office/drawing/2014/main" val="3660762751"/>
                    </a:ext>
                  </a:extLst>
                </a:gridCol>
                <a:gridCol w="1230923">
                  <a:extLst>
                    <a:ext uri="{9D8B030D-6E8A-4147-A177-3AD203B41FA5}">
                      <a16:colId xmlns:a16="http://schemas.microsoft.com/office/drawing/2014/main" val="1963546408"/>
                    </a:ext>
                  </a:extLst>
                </a:gridCol>
              </a:tblGrid>
              <a:tr h="158179">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88865">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graphicFrame>
        <p:nvGraphicFramePr>
          <p:cNvPr id="4" name="Таблица 3">
            <a:extLst>
              <a:ext uri="{FF2B5EF4-FFF2-40B4-BE49-F238E27FC236}">
                <a16:creationId xmlns:a16="http://schemas.microsoft.com/office/drawing/2014/main" id="{805E40B3-A8FA-4D07-B010-A1B6D41172B8}"/>
              </a:ext>
            </a:extLst>
          </p:cNvPr>
          <p:cNvGraphicFramePr>
            <a:graphicFrameLocks noGrp="1"/>
          </p:cNvGraphicFramePr>
          <p:nvPr>
            <p:extLst>
              <p:ext uri="{D42A27DB-BD31-4B8C-83A1-F6EECF244321}">
                <p14:modId xmlns:p14="http://schemas.microsoft.com/office/powerpoint/2010/main" val="38039386"/>
              </p:ext>
            </p:extLst>
          </p:nvPr>
        </p:nvGraphicFramePr>
        <p:xfrm>
          <a:off x="1" y="1264979"/>
          <a:ext cx="12191999" cy="5683567"/>
        </p:xfrm>
        <a:graphic>
          <a:graphicData uri="http://schemas.openxmlformats.org/drawingml/2006/table">
            <a:tbl>
              <a:tblPr>
                <a:tableStyleId>{8A107856-5554-42FB-B03E-39F5DBC370BA}</a:tableStyleId>
              </a:tblPr>
              <a:tblGrid>
                <a:gridCol w="1734463">
                  <a:extLst>
                    <a:ext uri="{9D8B030D-6E8A-4147-A177-3AD203B41FA5}">
                      <a16:colId xmlns:a16="http://schemas.microsoft.com/office/drawing/2014/main" val="3914190171"/>
                    </a:ext>
                  </a:extLst>
                </a:gridCol>
                <a:gridCol w="7030535">
                  <a:extLst>
                    <a:ext uri="{9D8B030D-6E8A-4147-A177-3AD203B41FA5}">
                      <a16:colId xmlns:a16="http://schemas.microsoft.com/office/drawing/2014/main" val="3878430900"/>
                    </a:ext>
                  </a:extLst>
                </a:gridCol>
                <a:gridCol w="1310779">
                  <a:extLst>
                    <a:ext uri="{9D8B030D-6E8A-4147-A177-3AD203B41FA5}">
                      <a16:colId xmlns:a16="http://schemas.microsoft.com/office/drawing/2014/main" val="1107553321"/>
                    </a:ext>
                  </a:extLst>
                </a:gridCol>
                <a:gridCol w="913574">
                  <a:extLst>
                    <a:ext uri="{9D8B030D-6E8A-4147-A177-3AD203B41FA5}">
                      <a16:colId xmlns:a16="http://schemas.microsoft.com/office/drawing/2014/main" val="1112373374"/>
                    </a:ext>
                  </a:extLst>
                </a:gridCol>
                <a:gridCol w="1202648">
                  <a:extLst>
                    <a:ext uri="{9D8B030D-6E8A-4147-A177-3AD203B41FA5}">
                      <a16:colId xmlns:a16="http://schemas.microsoft.com/office/drawing/2014/main" val="2860788798"/>
                    </a:ext>
                  </a:extLst>
                </a:gridCol>
              </a:tblGrid>
              <a:tr h="787944">
                <a:tc>
                  <a:txBody>
                    <a:bodyPr/>
                    <a:lstStyle/>
                    <a:p>
                      <a:pPr algn="ctr" fontAlgn="ctr"/>
                      <a:r>
                        <a:rPr lang="ru-RU" sz="1100" u="none" strike="noStrike" dirty="0">
                          <a:effectLst/>
                        </a:rPr>
                        <a:t>1 16 07 010 04 0000 140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Штрафы, неустойки, пени, уплаченные в случае просрочки исполнения поставщиком (подрядчиком, исполнителем) обязательств, предусмотренных муниципальным контрактом, заключенным муниципальным органом, казенным учреждением городского округа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10 </a:t>
                      </a:r>
                      <a:r>
                        <a:rPr lang="ru-RU" sz="1200" b="0" u="sng" strike="noStrike" dirty="0" smtClean="0">
                          <a:effectLst/>
                          <a:latin typeface="+mn-lt"/>
                        </a:rPr>
                        <a:t>000,00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338,71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69,00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1876126222"/>
                  </a:ext>
                </a:extLst>
              </a:tr>
              <a:tr h="764804">
                <a:tc>
                  <a:txBody>
                    <a:bodyPr/>
                    <a:lstStyle/>
                    <a:p>
                      <a:pPr algn="ctr" fontAlgn="ctr"/>
                      <a:r>
                        <a:rPr lang="ru-RU" sz="1100" u="none" strike="noStrike" dirty="0">
                          <a:effectLst/>
                        </a:rPr>
                        <a:t>1 16 07 090 00 0000 140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государственным (муниципальным) органом, казенным учреждением, Центральным банком Российской Федерации, государственной корпорацией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1573,14</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1688038445"/>
                  </a:ext>
                </a:extLst>
              </a:tr>
              <a:tr h="570497">
                <a:tc>
                  <a:txBody>
                    <a:bodyPr/>
                    <a:lstStyle/>
                    <a:p>
                      <a:pPr algn="ctr" fontAlgn="ctr"/>
                      <a:r>
                        <a:rPr lang="ru-RU" sz="1100" u="none" strike="noStrike" dirty="0">
                          <a:effectLst/>
                        </a:rPr>
                        <a:t>1 16 07 090 04 0000 140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l" fontAlgn="ctr"/>
                      <a:r>
                        <a:rPr lang="ru-RU" sz="1100" u="none" strike="noStrike" dirty="0">
                          <a:effectLst/>
                        </a:rPr>
                        <a:t>Иные штрафы, неустойки, пени, уплаченные в соответствии с законом или договором в случае неисполнения или ненадлежащего исполнения обязательств перед муниципальным органом (муниципальным казенным учреждением) городского округа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34" marR="4134" marT="4134"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1573.14</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4134" marR="4134" marT="4134" marB="0" anchor="ctr"/>
                </a:tc>
                <a:extLst>
                  <a:ext uri="{0D108BD9-81ED-4DB2-BD59-A6C34878D82A}">
                    <a16:rowId xmlns:a16="http://schemas.microsoft.com/office/drawing/2014/main" val="2956353153"/>
                  </a:ext>
                </a:extLst>
              </a:tr>
              <a:tr h="571733">
                <a:tc>
                  <a:txBody>
                    <a:bodyPr/>
                    <a:lstStyle/>
                    <a:p>
                      <a:pPr algn="ctr" fontAlgn="ctr"/>
                      <a:r>
                        <a:rPr lang="ru-RU" sz="1100" u="none" strike="noStrike" dirty="0">
                          <a:effectLst/>
                        </a:rPr>
                        <a:t>1 16 09 000 00 0000 140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l" fontAlgn="ctr"/>
                      <a:r>
                        <a:rPr lang="ru-RU" sz="1100" u="none" strike="noStrike" dirty="0">
                          <a:effectLst/>
                        </a:rPr>
                        <a:t>Денежные средства, изымаемые в собственность Российской Федерации, субъекта Российской Федерации, муниципального образования в соответствии с решениями судов (за исключением обвинительных приговоров судов)</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4 577,49</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extLst>
                  <a:ext uri="{0D108BD9-81ED-4DB2-BD59-A6C34878D82A}">
                    <a16:rowId xmlns:a16="http://schemas.microsoft.com/office/drawing/2014/main" val="3381580112"/>
                  </a:ext>
                </a:extLst>
              </a:tr>
              <a:tr h="546630">
                <a:tc>
                  <a:txBody>
                    <a:bodyPr/>
                    <a:lstStyle/>
                    <a:p>
                      <a:pPr algn="ctr" fontAlgn="ctr"/>
                      <a:r>
                        <a:rPr lang="ru-RU" sz="1100" u="none" strike="noStrike" dirty="0">
                          <a:effectLst/>
                        </a:rPr>
                        <a:t>1 16 09 040 04 0000 140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l" fontAlgn="ctr"/>
                      <a:r>
                        <a:rPr lang="ru-RU" sz="1100" u="none" strike="noStrike" dirty="0">
                          <a:effectLst/>
                        </a:rPr>
                        <a:t>Денежные средства, изымаемые в собственность городского округа в соответствии с решениями судов (за исключением обвинительных приговоров судов)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4 577,49</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extLst>
                  <a:ext uri="{0D108BD9-81ED-4DB2-BD59-A6C34878D82A}">
                    <a16:rowId xmlns:a16="http://schemas.microsoft.com/office/drawing/2014/main" val="612701940"/>
                  </a:ext>
                </a:extLst>
              </a:tr>
              <a:tr h="426585">
                <a:tc>
                  <a:txBody>
                    <a:bodyPr/>
                    <a:lstStyle/>
                    <a:p>
                      <a:pPr algn="ctr" fontAlgn="ctr"/>
                      <a:r>
                        <a:rPr lang="ru-RU" sz="1100" u="none" strike="noStrike" dirty="0">
                          <a:effectLst/>
                        </a:rPr>
                        <a:t>1 16 10 000 00 0000 140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l" fontAlgn="ctr"/>
                      <a:r>
                        <a:rPr lang="ru-RU" sz="1100" u="none" strike="noStrike" dirty="0">
                          <a:effectLst/>
                        </a:rPr>
                        <a:t>Платежи в целях возмещения причиненного ущерба (убытков)</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ctr" fontAlgn="ctr"/>
                      <a:r>
                        <a:rPr lang="ru-RU" sz="1200" b="0" u="sng" strike="noStrike">
                          <a:effectLst/>
                          <a:latin typeface="+mn-lt"/>
                        </a:rPr>
                        <a:t>0,00</a:t>
                      </a:r>
                      <a:endParaRPr lang="ru-RU" sz="1200" b="0" i="0" u="sng" strike="noStrike">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3 244,78</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extLst>
                  <a:ext uri="{0D108BD9-81ED-4DB2-BD59-A6C34878D82A}">
                    <a16:rowId xmlns:a16="http://schemas.microsoft.com/office/drawing/2014/main" val="3579284148"/>
                  </a:ext>
                </a:extLst>
              </a:tr>
              <a:tr h="574678">
                <a:tc>
                  <a:txBody>
                    <a:bodyPr/>
                    <a:lstStyle/>
                    <a:p>
                      <a:pPr algn="ctr" fontAlgn="ctr"/>
                      <a:r>
                        <a:rPr lang="ru-RU" sz="1100" u="none" strike="noStrike" dirty="0">
                          <a:effectLst/>
                        </a:rPr>
                        <a:t>1 16 10 030 04 0000 140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l" fontAlgn="ctr"/>
                      <a:r>
                        <a:rPr lang="ru-RU" sz="1100" u="none" strike="noStrike" dirty="0">
                          <a:effectLst/>
                        </a:rPr>
                        <a:t>Платежи по искам о возмещении ущерба, а также платежи, уплачиваемые при добровольном возмещении ущерба, причиненного муниципальному имуществу городского округа (за исключением имущества, закрепленного за муниципальными бюджетными (автономными) учреждениями, унитарными предприятиями)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3 238,88</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extLst>
                  <a:ext uri="{0D108BD9-81ED-4DB2-BD59-A6C34878D82A}">
                    <a16:rowId xmlns:a16="http://schemas.microsoft.com/office/drawing/2014/main" val="3616974258"/>
                  </a:ext>
                </a:extLst>
              </a:tr>
              <a:tr h="764804">
                <a:tc>
                  <a:txBody>
                    <a:bodyPr/>
                    <a:lstStyle/>
                    <a:p>
                      <a:pPr algn="ctr" fontAlgn="ctr"/>
                      <a:r>
                        <a:rPr lang="ru-RU" sz="1100" u="none" strike="noStrike" dirty="0">
                          <a:effectLst/>
                        </a:rPr>
                        <a:t>1 16 10 032 04 0000 140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l" fontAlgn="ctr"/>
                      <a:r>
                        <a:rPr lang="ru-RU" sz="1100" u="none" strike="noStrike" dirty="0">
                          <a:effectLst/>
                        </a:rPr>
                        <a:t>Прочее возмещение ущерба, причиненного муниципальному имуществу городского округа (за исключением имущества, закрепленного за муниципальными бюджетными (автономными) учреждениями, унитарными предприятиями)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3 238,88</a:t>
                      </a:r>
                    </a:p>
                  </a:txBody>
                  <a:tcPr marL="5332" marR="5332" marT="5332"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extLst>
                  <a:ext uri="{0D108BD9-81ED-4DB2-BD59-A6C34878D82A}">
                    <a16:rowId xmlns:a16="http://schemas.microsoft.com/office/drawing/2014/main" val="504799222"/>
                  </a:ext>
                </a:extLst>
              </a:tr>
              <a:tr h="574678">
                <a:tc>
                  <a:txBody>
                    <a:bodyPr/>
                    <a:lstStyle/>
                    <a:p>
                      <a:pPr algn="ctr"/>
                      <a:r>
                        <a:rPr lang="ru-RU" sz="1100" dirty="0" smtClean="0"/>
                        <a:t>1 16 10 120 00 0000 140</a:t>
                      </a:r>
                      <a:endParaRPr lang="ru-RU" sz="1100" dirty="0"/>
                    </a:p>
                  </a:txBody>
                  <a:tcPr marL="4134" marR="4134" marT="4134" marB="0" anchor="ctr"/>
                </a:tc>
                <a:tc>
                  <a:txBody>
                    <a:bodyPr/>
                    <a:lstStyle/>
                    <a:p>
                      <a:pPr algn="l"/>
                      <a:r>
                        <a:rPr lang="ru-RU" sz="1100" b="0" dirty="0" smtClean="0"/>
                        <a:t>Доходы от денежных взысканий (штрафов), поступающие в счет погашения задолженности, образовавшейся до 1 января 2020 года, подлежащие зачислению в бюджеты бюджетной системы Российской Федерации по нормативам, действовавшим в 2019 году</a:t>
                      </a:r>
                      <a:endParaRPr lang="ru-RU" sz="1100" b="0" dirty="0"/>
                    </a:p>
                  </a:txBody>
                  <a:tcPr marL="4134" marR="4134" marT="4134" marB="0" anchor="ctr"/>
                </a:tc>
                <a:tc>
                  <a:txBody>
                    <a:bodyPr/>
                    <a:lstStyle/>
                    <a:p>
                      <a:pPr algn="ctr"/>
                      <a:r>
                        <a:rPr lang="ru-RU" sz="1200" dirty="0" smtClean="0"/>
                        <a:t>0,00</a:t>
                      </a:r>
                      <a:endParaRPr lang="ru-RU" sz="1200" dirty="0"/>
                    </a:p>
                  </a:txBody>
                  <a:tcPr marL="4134" marR="4134" marT="4134" marB="0" anchor="ctr"/>
                </a:tc>
                <a:tc>
                  <a:txBody>
                    <a:bodyPr/>
                    <a:lstStyle/>
                    <a:p>
                      <a:pPr algn="ctr"/>
                      <a:r>
                        <a:rPr lang="ru-RU" sz="1200" dirty="0" smtClean="0"/>
                        <a:t>5,91</a:t>
                      </a:r>
                      <a:endParaRPr lang="ru-RU" sz="1200" dirty="0"/>
                    </a:p>
                  </a:txBody>
                  <a:tcPr marL="4134" marR="4134" marT="4134" marB="0" anchor="ctr"/>
                </a:tc>
                <a:tc>
                  <a:txBody>
                    <a:bodyPr/>
                    <a:lstStyle/>
                    <a:p>
                      <a:pPr algn="ctr"/>
                      <a:r>
                        <a:rPr lang="ru-RU" sz="1200" dirty="0" smtClean="0"/>
                        <a:t>0,00</a:t>
                      </a:r>
                      <a:endParaRPr lang="ru-RU" sz="1200" dirty="0"/>
                    </a:p>
                  </a:txBody>
                  <a:tcPr marL="4134" marR="4134" marT="4134" marB="0" anchor="ctr"/>
                </a:tc>
                <a:extLst>
                  <a:ext uri="{0D108BD9-81ED-4DB2-BD59-A6C34878D82A}">
                    <a16:rowId xmlns:a16="http://schemas.microsoft.com/office/drawing/2014/main" val="1035799104"/>
                  </a:ext>
                </a:extLst>
              </a:tr>
            </a:tbl>
          </a:graphicData>
        </a:graphic>
      </p:graphicFrame>
    </p:spTree>
    <p:extLst>
      <p:ext uri="{BB962C8B-B14F-4D97-AF65-F5344CB8AC3E}">
        <p14:creationId xmlns:p14="http://schemas.microsoft.com/office/powerpoint/2010/main" val="2141840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41000">
              <a:schemeClr val="accent1">
                <a:lumMod val="20000"/>
                <a:lumOff val="80000"/>
              </a:schemeClr>
            </a:gs>
            <a:gs pos="29000">
              <a:srgbClr val="FDFFE7"/>
            </a:gs>
            <a:gs pos="0">
              <a:schemeClr val="bg1"/>
            </a:gs>
          </a:gsLst>
          <a:lin ang="27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48267"/>
          </a:xfrm>
        </p:spPr>
        <p:style>
          <a:lnRef idx="2">
            <a:schemeClr val="accent1"/>
          </a:lnRef>
          <a:fillRef idx="1">
            <a:schemeClr val="lt1"/>
          </a:fillRef>
          <a:effectRef idx="0">
            <a:schemeClr val="accent1"/>
          </a:effectRef>
          <a:fontRef idx="minor">
            <a:schemeClr val="dk1"/>
          </a:fontRef>
        </p:style>
        <p:txBody>
          <a:bodyPr>
            <a:noAutofit/>
          </a:bodyPr>
          <a:lstStyle/>
          <a:p>
            <a:pPr algn="ctr"/>
            <a:r>
              <a:rPr lang="ru-RU" sz="4800" i="1" dirty="0">
                <a:ln>
                  <a:solidFill>
                    <a:schemeClr val="accent2">
                      <a:lumMod val="75000"/>
                    </a:schemeClr>
                  </a:solidFill>
                </a:ln>
                <a:solidFill>
                  <a:schemeClr val="accent2">
                    <a:lumMod val="60000"/>
                    <a:lumOff val="40000"/>
                  </a:schemeClr>
                </a:solidFill>
                <a:effectLst>
                  <a:glow rad="127000">
                    <a:schemeClr val="accent3">
                      <a:lumMod val="75000"/>
                    </a:schemeClr>
                  </a:glow>
                </a:effectLst>
                <a:latin typeface="Times New Roman" panose="02020603050405020304" pitchFamily="18" charset="0"/>
                <a:cs typeface="Times New Roman" panose="02020603050405020304" pitchFamily="18" charset="0"/>
              </a:rPr>
              <a:t>       </a:t>
            </a:r>
            <a:r>
              <a:rPr lang="ru-RU" sz="4800" i="1" dirty="0">
                <a:ln w="19050">
                  <a:solidFill>
                    <a:schemeClr val="accent2">
                      <a:lumMod val="75000"/>
                    </a:schemeClr>
                  </a:solidFill>
                </a:ln>
                <a:solidFill>
                  <a:schemeClr val="accent2">
                    <a:lumMod val="40000"/>
                    <a:lumOff val="60000"/>
                  </a:schemeClr>
                </a:solidFill>
                <a:effectLst>
                  <a:glow rad="127000">
                    <a:schemeClr val="bg1"/>
                  </a:glow>
                </a:effectLst>
                <a:latin typeface="Times New Roman" panose="02020603050405020304" pitchFamily="18" charset="0"/>
                <a:cs typeface="Times New Roman" panose="02020603050405020304" pitchFamily="18" charset="0"/>
              </a:rPr>
              <a:t>СОДЕРЖАНИЕ</a:t>
            </a:r>
          </a:p>
        </p:txBody>
      </p:sp>
      <p:sp>
        <p:nvSpPr>
          <p:cNvPr id="3" name="Объект 2"/>
          <p:cNvSpPr>
            <a:spLocks noGrp="1"/>
          </p:cNvSpPr>
          <p:nvPr>
            <p:ph idx="1"/>
          </p:nvPr>
        </p:nvSpPr>
        <p:spPr>
          <a:xfrm>
            <a:off x="0" y="824088"/>
            <a:ext cx="12192000" cy="6033911"/>
          </a:xfrm>
          <a:ln/>
        </p:spPr>
        <p:style>
          <a:lnRef idx="2">
            <a:schemeClr val="accent1"/>
          </a:lnRef>
          <a:fillRef idx="1">
            <a:schemeClr val="lt1"/>
          </a:fillRef>
          <a:effectRef idx="0">
            <a:schemeClr val="accent1"/>
          </a:effectRef>
          <a:fontRef idx="minor">
            <a:schemeClr val="dk1"/>
          </a:fontRef>
        </p:style>
        <p:txBody>
          <a:bodyPr>
            <a:normAutofit/>
          </a:bodyPr>
          <a:lstStyle/>
          <a:p>
            <a:endParaRPr lang="ru" sz="1200" dirty="0">
              <a:solidFill>
                <a:schemeClr val="tx1"/>
              </a:solidFill>
              <a:latin typeface="Times New Roman"/>
            </a:endParaRPr>
          </a:p>
          <a:p>
            <a:pPr>
              <a:buFont typeface="Wingdings" panose="05000000000000000000" pitchFamily="2" charset="2"/>
              <a:buChar char="Ø"/>
            </a:pPr>
            <a:r>
              <a:rPr lang="ru" sz="1400" dirty="0">
                <a:solidFill>
                  <a:schemeClr val="tx1"/>
                </a:solidFill>
                <a:latin typeface="Times New Roman"/>
              </a:rPr>
              <a:t> </a:t>
            </a:r>
            <a:r>
              <a:rPr lang="ru" sz="1400" dirty="0" smtClean="0">
                <a:solidFill>
                  <a:schemeClr val="tx1"/>
                </a:solidFill>
                <a:latin typeface="Times New Roman"/>
              </a:rPr>
              <a:t>14. </a:t>
            </a:r>
            <a:r>
              <a:rPr lang="ru" sz="1400" dirty="0">
                <a:solidFill>
                  <a:schemeClr val="tx1"/>
                </a:solidFill>
                <a:latin typeface="Times New Roman"/>
              </a:rPr>
              <a:t>Информация о распределении ассигнований по разделам и подразделам классификации расходов бюджета Талдомского городского</a:t>
            </a:r>
          </a:p>
          <a:p>
            <a:pPr marL="0" indent="0">
              <a:buNone/>
            </a:pPr>
            <a:r>
              <a:rPr lang="ru" sz="1400" dirty="0">
                <a:solidFill>
                  <a:schemeClr val="tx1"/>
                </a:solidFill>
                <a:latin typeface="Times New Roman"/>
              </a:rPr>
              <a:t>         округа  за </a:t>
            </a:r>
            <a:r>
              <a:rPr lang="ru" sz="1400" dirty="0" smtClean="0">
                <a:solidFill>
                  <a:schemeClr val="tx1"/>
                </a:solidFill>
                <a:latin typeface="Times New Roman"/>
              </a:rPr>
              <a:t>2025 </a:t>
            </a:r>
            <a:r>
              <a:rPr lang="ru" sz="1400" dirty="0">
                <a:solidFill>
                  <a:schemeClr val="tx1"/>
                </a:solidFill>
                <a:latin typeface="Times New Roman"/>
              </a:rPr>
              <a:t>год                                                                                                                                                                                                                      </a:t>
            </a:r>
            <a:r>
              <a:rPr lang="ru" sz="1400" dirty="0" smtClean="0">
                <a:solidFill>
                  <a:schemeClr val="tx1"/>
                </a:solidFill>
                <a:latin typeface="Times New Roman"/>
              </a:rPr>
              <a:t>99- 101                        </a:t>
            </a:r>
            <a:endParaRPr lang="ru" sz="1400" dirty="0">
              <a:solidFill>
                <a:schemeClr val="tx1"/>
              </a:solidFill>
              <a:latin typeface="Times New Roman"/>
            </a:endParaRPr>
          </a:p>
          <a:p>
            <a:pPr>
              <a:buFont typeface="Wingdings" panose="05000000000000000000" pitchFamily="2" charset="2"/>
              <a:buChar char="Ø"/>
            </a:pPr>
            <a:r>
              <a:rPr lang="ru" sz="1400" dirty="0" smtClean="0">
                <a:solidFill>
                  <a:schemeClr val="tx1"/>
                </a:solidFill>
                <a:latin typeface="Times New Roman"/>
              </a:rPr>
              <a:t>15.   </a:t>
            </a:r>
            <a:r>
              <a:rPr lang="ru" sz="1400" dirty="0">
                <a:solidFill>
                  <a:schemeClr val="tx1"/>
                </a:solidFill>
                <a:latin typeface="Times New Roman"/>
              </a:rPr>
              <a:t>Сведения о фактическом расходовании средств резервного фонда администрации Талдомского городского округа за </a:t>
            </a:r>
            <a:r>
              <a:rPr lang="ru" sz="1400" dirty="0" smtClean="0">
                <a:solidFill>
                  <a:schemeClr val="tx1"/>
                </a:solidFill>
                <a:latin typeface="Times New Roman"/>
              </a:rPr>
              <a:t>2025 </a:t>
            </a:r>
            <a:r>
              <a:rPr lang="ru" sz="1400" dirty="0">
                <a:solidFill>
                  <a:schemeClr val="tx1"/>
                </a:solidFill>
                <a:latin typeface="Times New Roman"/>
              </a:rPr>
              <a:t>год                                 </a:t>
            </a:r>
            <a:r>
              <a:rPr lang="ru" sz="1400" dirty="0" smtClean="0">
                <a:solidFill>
                  <a:schemeClr val="tx1"/>
                </a:solidFill>
                <a:latin typeface="Times New Roman"/>
              </a:rPr>
              <a:t>102</a:t>
            </a:r>
            <a:endParaRPr lang="ru" sz="1400" dirty="0">
              <a:solidFill>
                <a:schemeClr val="tx1"/>
              </a:solidFill>
              <a:latin typeface="Times New Roman"/>
            </a:endParaRPr>
          </a:p>
          <a:p>
            <a:pPr>
              <a:buFont typeface="Wingdings" panose="05000000000000000000" pitchFamily="2" charset="2"/>
              <a:buChar char="Ø"/>
            </a:pPr>
            <a:r>
              <a:rPr lang="ru" sz="1400" dirty="0" smtClean="0">
                <a:solidFill>
                  <a:schemeClr val="tx1"/>
                </a:solidFill>
                <a:latin typeface="Times New Roman"/>
              </a:rPr>
              <a:t>16.</a:t>
            </a:r>
            <a:r>
              <a:rPr lang="ru" sz="1400" b="1" dirty="0" smtClean="0">
                <a:solidFill>
                  <a:schemeClr val="tx1"/>
                </a:solidFill>
                <a:latin typeface="Times New Roman"/>
              </a:rPr>
              <a:t>   </a:t>
            </a:r>
            <a:r>
              <a:rPr lang="ru" sz="1400" dirty="0">
                <a:solidFill>
                  <a:schemeClr val="tx1"/>
                </a:solidFill>
                <a:latin typeface="Times New Roman"/>
              </a:rPr>
              <a:t>Сведения о фактическом расходование средств дорожного фонда  Талдомского городского округа за </a:t>
            </a:r>
            <a:r>
              <a:rPr lang="ru" sz="1400" dirty="0" smtClean="0">
                <a:solidFill>
                  <a:schemeClr val="tx1"/>
                </a:solidFill>
                <a:latin typeface="Times New Roman"/>
              </a:rPr>
              <a:t>2025 </a:t>
            </a:r>
            <a:r>
              <a:rPr lang="ru" sz="1400" dirty="0">
                <a:solidFill>
                  <a:schemeClr val="tx1"/>
                </a:solidFill>
                <a:latin typeface="Times New Roman"/>
              </a:rPr>
              <a:t>год                                                             </a:t>
            </a:r>
            <a:r>
              <a:rPr lang="ru" sz="1400" dirty="0" smtClean="0">
                <a:solidFill>
                  <a:schemeClr val="tx1"/>
                </a:solidFill>
                <a:latin typeface="Times New Roman"/>
              </a:rPr>
              <a:t>103</a:t>
            </a:r>
          </a:p>
          <a:p>
            <a:pPr>
              <a:buFont typeface="Wingdings" panose="05000000000000000000" pitchFamily="2" charset="2"/>
              <a:buChar char="Ø"/>
            </a:pPr>
            <a:r>
              <a:rPr lang="ru" sz="1400" dirty="0" smtClean="0">
                <a:solidFill>
                  <a:schemeClr val="tx1"/>
                </a:solidFill>
                <a:latin typeface="Times New Roman"/>
              </a:rPr>
              <a:t>17.</a:t>
            </a:r>
            <a:r>
              <a:rPr lang="ru" sz="1400" b="1" dirty="0" smtClean="0">
                <a:solidFill>
                  <a:schemeClr val="tx1"/>
                </a:solidFill>
                <a:latin typeface="Times New Roman" panose="02020603050405020304" pitchFamily="18" charset="0"/>
                <a:cs typeface="Times New Roman" panose="02020603050405020304" pitchFamily="18" charset="0"/>
              </a:rPr>
              <a:t>   </a:t>
            </a:r>
            <a:r>
              <a:rPr lang="ru" sz="1400" dirty="0" smtClean="0">
                <a:solidFill>
                  <a:schemeClr val="tx1"/>
                </a:solidFill>
                <a:latin typeface="Times New Roman" panose="02020603050405020304" pitchFamily="18" charset="0"/>
                <a:cs typeface="Times New Roman" panose="02020603050405020304" pitchFamily="18" charset="0"/>
              </a:rPr>
              <a:t>Контактная информация для граждан                                                                                                                                                                                        104</a:t>
            </a:r>
            <a:endParaRPr lang="ru" sz="1400" dirty="0" smtClean="0">
              <a:latin typeface="Times New Roman"/>
            </a:endParaRPr>
          </a:p>
          <a:p>
            <a:endParaRPr lang="ru" sz="1400" dirty="0">
              <a:latin typeface="Times New Roman"/>
            </a:endParaRPr>
          </a:p>
          <a:p>
            <a:endParaRPr lang="ru" sz="1200" dirty="0">
              <a:latin typeface="Times New Roman"/>
            </a:endParaRPr>
          </a:p>
          <a:p>
            <a:endParaRPr lang="ru" sz="1200" dirty="0">
              <a:latin typeface="Times New Roman"/>
            </a:endParaRPr>
          </a:p>
          <a:p>
            <a:endParaRPr lang="ru-RU" sz="1200" dirty="0">
              <a:latin typeface="Times New Roman" panose="02020603050405020304" pitchFamily="18" charset="0"/>
              <a:cs typeface="Times New Roman" panose="02020603050405020304" pitchFamily="18" charset="0"/>
            </a:endParaRPr>
          </a:p>
        </p:txBody>
      </p:sp>
      <p:sp>
        <p:nvSpPr>
          <p:cNvPr id="8" name="Номер слайда 7"/>
          <p:cNvSpPr>
            <a:spLocks noGrp="1"/>
          </p:cNvSpPr>
          <p:nvPr>
            <p:ph type="sldNum" sz="quarter" idx="12"/>
          </p:nvPr>
        </p:nvSpPr>
        <p:spPr>
          <a:xfrm flipH="1">
            <a:off x="10768782" y="6646607"/>
            <a:ext cx="280219" cy="211393"/>
          </a:xfrm>
        </p:spPr>
        <p:txBody>
          <a:bodyPr/>
          <a:lstStyle/>
          <a:p>
            <a:r>
              <a:rPr lang="ru-RU" dirty="0">
                <a:solidFill>
                  <a:schemeClr val="accent6">
                    <a:lumMod val="60000"/>
                    <a:lumOff val="40000"/>
                  </a:schemeClr>
                </a:solidFill>
                <a:latin typeface="Times New Roman" panose="02020603050405020304" pitchFamily="18" charset="0"/>
                <a:cs typeface="Times New Roman" panose="02020603050405020304" pitchFamily="18" charset="0"/>
              </a:rPr>
              <a:t>5</a:t>
            </a:r>
          </a:p>
        </p:txBody>
      </p:sp>
      <p:sp>
        <p:nvSpPr>
          <p:cNvPr id="4" name="Прямоугольник 3"/>
          <p:cNvSpPr/>
          <p:nvPr/>
        </p:nvSpPr>
        <p:spPr>
          <a:xfrm>
            <a:off x="2228088" y="721142"/>
            <a:ext cx="6751320" cy="1538481"/>
          </a:xfrm>
          <a:prstGeom prst="rect">
            <a:avLst/>
          </a:prstGeom>
        </p:spPr>
        <p:txBody>
          <a:bodyPr lIns="0" tIns="0" rIns="0" bIns="0">
            <a:noAutofit/>
          </a:bodyPr>
          <a:lstStyle/>
          <a:p>
            <a:pPr marL="136652" marR="1002792" algn="just">
              <a:lnSpc>
                <a:spcPts val="1656"/>
              </a:lnSpc>
              <a:spcAft>
                <a:spcPts val="1260"/>
              </a:spcAft>
            </a:pPr>
            <a:endParaRPr lang="ru" sz="1500" dirty="0">
              <a:latin typeface="Times New Roman"/>
            </a:endParaRPr>
          </a:p>
        </p:txBody>
      </p:sp>
      <p:pic>
        <p:nvPicPr>
          <p:cNvPr id="6" name="Рисунок 5"/>
          <p:cNvPicPr>
            <a:picLocks noChangeAspect="1"/>
          </p:cNvPicPr>
          <p:nvPr/>
        </p:nvPicPr>
        <p:blipFill>
          <a:blip r:embed="rId3"/>
          <a:stretch>
            <a:fillRect/>
          </a:stretch>
        </p:blipFill>
        <p:spPr>
          <a:xfrm>
            <a:off x="76200" y="3537857"/>
            <a:ext cx="12115800" cy="3320142"/>
          </a:xfrm>
          <a:prstGeom prst="rect">
            <a:avLst/>
          </a:prstGeom>
        </p:spPr>
      </p:pic>
    </p:spTree>
    <p:extLst>
      <p:ext uri="{BB962C8B-B14F-4D97-AF65-F5344CB8AC3E}">
        <p14:creationId xmlns:p14="http://schemas.microsoft.com/office/powerpoint/2010/main" val="1789707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50</a:t>
            </a:fld>
            <a:endParaRPr lang="en-US" dirty="0"/>
          </a:p>
        </p:txBody>
      </p:sp>
      <p:sp>
        <p:nvSpPr>
          <p:cNvPr id="3" name="Прямоугольник 2"/>
          <p:cNvSpPr/>
          <p:nvPr/>
        </p:nvSpPr>
        <p:spPr>
          <a:xfrm>
            <a:off x="0" y="-91440"/>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2000" b="1" dirty="0">
                <a:ln>
                  <a:solidFill>
                    <a:schemeClr val="accent2">
                      <a:lumMod val="50000"/>
                    </a:schemeClr>
                  </a:solidFill>
                </a:ln>
                <a:solidFill>
                  <a:schemeClr val="accent2">
                    <a:lumMod val="50000"/>
                  </a:schemeClr>
                </a:solidFill>
                <a:latin typeface="Times New Roman" panose="02020603050405020304" pitchFamily="18" charset="0"/>
                <a:cs typeface="Times New Roman" panose="02020603050405020304" pitchFamily="18" charset="0"/>
              </a:rPr>
              <a:t>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8" name="Таблица 7"/>
          <p:cNvGraphicFramePr>
            <a:graphicFrameLocks noGrp="1"/>
          </p:cNvGraphicFramePr>
          <p:nvPr>
            <p:extLst>
              <p:ext uri="{D42A27DB-BD31-4B8C-83A1-F6EECF244321}">
                <p14:modId xmlns:p14="http://schemas.microsoft.com/office/powerpoint/2010/main" val="2927389939"/>
              </p:ext>
            </p:extLst>
          </p:nvPr>
        </p:nvGraphicFramePr>
        <p:xfrm>
          <a:off x="0" y="903111"/>
          <a:ext cx="12191999" cy="428660"/>
        </p:xfrm>
        <a:graphic>
          <a:graphicData uri="http://schemas.openxmlformats.org/drawingml/2006/table">
            <a:tbl>
              <a:tblPr>
                <a:tableStyleId>{8A107856-5554-42FB-B03E-39F5DBC370BA}</a:tableStyleId>
              </a:tblPr>
              <a:tblGrid>
                <a:gridCol w="1893346">
                  <a:extLst>
                    <a:ext uri="{9D8B030D-6E8A-4147-A177-3AD203B41FA5}">
                      <a16:colId xmlns:a16="http://schemas.microsoft.com/office/drawing/2014/main" val="3778382166"/>
                    </a:ext>
                  </a:extLst>
                </a:gridCol>
                <a:gridCol w="6911374">
                  <a:extLst>
                    <a:ext uri="{9D8B030D-6E8A-4147-A177-3AD203B41FA5}">
                      <a16:colId xmlns:a16="http://schemas.microsoft.com/office/drawing/2014/main" val="1138427486"/>
                    </a:ext>
                  </a:extLst>
                </a:gridCol>
                <a:gridCol w="1265403">
                  <a:extLst>
                    <a:ext uri="{9D8B030D-6E8A-4147-A177-3AD203B41FA5}">
                      <a16:colId xmlns:a16="http://schemas.microsoft.com/office/drawing/2014/main" val="1183313454"/>
                    </a:ext>
                  </a:extLst>
                </a:gridCol>
                <a:gridCol w="937846">
                  <a:extLst>
                    <a:ext uri="{9D8B030D-6E8A-4147-A177-3AD203B41FA5}">
                      <a16:colId xmlns:a16="http://schemas.microsoft.com/office/drawing/2014/main" val="3660762751"/>
                    </a:ext>
                  </a:extLst>
                </a:gridCol>
                <a:gridCol w="1184030">
                  <a:extLst>
                    <a:ext uri="{9D8B030D-6E8A-4147-A177-3AD203B41FA5}">
                      <a16:colId xmlns:a16="http://schemas.microsoft.com/office/drawing/2014/main" val="1963546408"/>
                    </a:ext>
                  </a:extLst>
                </a:gridCol>
              </a:tblGrid>
              <a:tr h="214330">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214330">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graphicFrame>
        <p:nvGraphicFramePr>
          <p:cNvPr id="4" name="Таблица 3">
            <a:extLst>
              <a:ext uri="{FF2B5EF4-FFF2-40B4-BE49-F238E27FC236}">
                <a16:creationId xmlns:a16="http://schemas.microsoft.com/office/drawing/2014/main" id="{63B6AA66-37B1-4288-A0AC-DA9F76BD6503}"/>
              </a:ext>
            </a:extLst>
          </p:cNvPr>
          <p:cNvGraphicFramePr>
            <a:graphicFrameLocks noGrp="1"/>
          </p:cNvGraphicFramePr>
          <p:nvPr>
            <p:extLst>
              <p:ext uri="{D42A27DB-BD31-4B8C-83A1-F6EECF244321}">
                <p14:modId xmlns:p14="http://schemas.microsoft.com/office/powerpoint/2010/main" val="3077448980"/>
              </p:ext>
            </p:extLst>
          </p:nvPr>
        </p:nvGraphicFramePr>
        <p:xfrm>
          <a:off x="0" y="1323193"/>
          <a:ext cx="12192000" cy="4278045"/>
        </p:xfrm>
        <a:graphic>
          <a:graphicData uri="http://schemas.openxmlformats.org/drawingml/2006/table">
            <a:tbl>
              <a:tblPr>
                <a:tableStyleId>{8A107856-5554-42FB-B03E-39F5DBC370BA}</a:tableStyleId>
              </a:tblPr>
              <a:tblGrid>
                <a:gridCol w="1901952">
                  <a:extLst>
                    <a:ext uri="{9D8B030D-6E8A-4147-A177-3AD203B41FA5}">
                      <a16:colId xmlns:a16="http://schemas.microsoft.com/office/drawing/2014/main" val="604117845"/>
                    </a:ext>
                  </a:extLst>
                </a:gridCol>
                <a:gridCol w="6925959">
                  <a:extLst>
                    <a:ext uri="{9D8B030D-6E8A-4147-A177-3AD203B41FA5}">
                      <a16:colId xmlns:a16="http://schemas.microsoft.com/office/drawing/2014/main" val="1232790775"/>
                    </a:ext>
                  </a:extLst>
                </a:gridCol>
                <a:gridCol w="1241778">
                  <a:extLst>
                    <a:ext uri="{9D8B030D-6E8A-4147-A177-3AD203B41FA5}">
                      <a16:colId xmlns:a16="http://schemas.microsoft.com/office/drawing/2014/main" val="3325500704"/>
                    </a:ext>
                  </a:extLst>
                </a:gridCol>
                <a:gridCol w="948267">
                  <a:extLst>
                    <a:ext uri="{9D8B030D-6E8A-4147-A177-3AD203B41FA5}">
                      <a16:colId xmlns:a16="http://schemas.microsoft.com/office/drawing/2014/main" val="2851241961"/>
                    </a:ext>
                  </a:extLst>
                </a:gridCol>
                <a:gridCol w="1174044">
                  <a:extLst>
                    <a:ext uri="{9D8B030D-6E8A-4147-A177-3AD203B41FA5}">
                      <a16:colId xmlns:a16="http://schemas.microsoft.com/office/drawing/2014/main" val="1830356334"/>
                    </a:ext>
                  </a:extLst>
                </a:gridCol>
              </a:tblGrid>
              <a:tr h="428927">
                <a:tc>
                  <a:txBody>
                    <a:bodyPr/>
                    <a:lstStyle/>
                    <a:p>
                      <a:pPr algn="ctr"/>
                      <a:r>
                        <a:rPr lang="ru-RU" sz="1100" dirty="0" smtClean="0"/>
                        <a:t>1 16 10 123 01 0000 140</a:t>
                      </a:r>
                      <a:endParaRPr lang="ru-RU" sz="1100" dirty="0"/>
                    </a:p>
                  </a:txBody>
                  <a:tcPr marL="5332" marR="5332" marT="5332" marB="0" anchor="ctr"/>
                </a:tc>
                <a:tc>
                  <a:txBody>
                    <a:bodyPr/>
                    <a:lstStyle/>
                    <a:p>
                      <a:pPr algn="l"/>
                      <a:r>
                        <a:rPr lang="ru-RU" sz="1100" dirty="0" smtClean="0"/>
                        <a:t>Доходы от денежных взысканий (штрафов), поступающие в счет погашения задолженности, образовавшейся до 1 января 2020 года, подлежащие зачислению в бюджет муниципального образования по нормативам, действовавшим в 2019 году</a:t>
                      </a:r>
                      <a:endParaRPr lang="ru-RU" sz="1100" dirty="0"/>
                    </a:p>
                  </a:txBody>
                  <a:tcPr marL="5332" marR="5332" marT="5332" marB="0" anchor="ctr"/>
                </a:tc>
                <a:tc>
                  <a:txBody>
                    <a:bodyPr/>
                    <a:lstStyle/>
                    <a:p>
                      <a:pPr algn="ctr"/>
                      <a:r>
                        <a:rPr lang="ru-RU" sz="1200" dirty="0" smtClean="0"/>
                        <a:t>0,00</a:t>
                      </a:r>
                      <a:endParaRPr lang="ru-RU" sz="1200" dirty="0"/>
                    </a:p>
                  </a:txBody>
                  <a:tcPr marL="5332" marR="5332" marT="5332" marB="0" anchor="ctr"/>
                </a:tc>
                <a:tc>
                  <a:txBody>
                    <a:bodyPr/>
                    <a:lstStyle/>
                    <a:p>
                      <a:pPr algn="ctr"/>
                      <a:r>
                        <a:rPr lang="ru-RU" sz="1200" dirty="0" smtClean="0"/>
                        <a:t>5,08</a:t>
                      </a:r>
                      <a:endParaRPr lang="ru-RU" sz="1200" dirty="0"/>
                    </a:p>
                  </a:txBody>
                  <a:tcPr marL="5332" marR="5332" marT="5332" marB="0" anchor="ctr"/>
                </a:tc>
                <a:tc>
                  <a:txBody>
                    <a:bodyPr/>
                    <a:lstStyle/>
                    <a:p>
                      <a:pPr algn="ctr"/>
                      <a:r>
                        <a:rPr lang="ru-RU" sz="1200" dirty="0" smtClean="0"/>
                        <a:t>0,00</a:t>
                      </a:r>
                      <a:endParaRPr lang="ru-RU" sz="1200" dirty="0"/>
                    </a:p>
                  </a:txBody>
                  <a:tcPr marL="5332" marR="5332" marT="5332" marB="0" anchor="ctr"/>
                </a:tc>
                <a:extLst>
                  <a:ext uri="{0D108BD9-81ED-4DB2-BD59-A6C34878D82A}">
                    <a16:rowId xmlns:a16="http://schemas.microsoft.com/office/drawing/2014/main" val="2420869473"/>
                  </a:ext>
                </a:extLst>
              </a:tr>
              <a:tr h="853355">
                <a:tc>
                  <a:txBody>
                    <a:bodyPr/>
                    <a:lstStyle/>
                    <a:p>
                      <a:pPr algn="ctr"/>
                      <a:r>
                        <a:rPr lang="ru-RU" sz="1100" dirty="0" smtClean="0"/>
                        <a:t>1 16 10 123 01 0041 140</a:t>
                      </a:r>
                      <a:endParaRPr lang="ru-RU" sz="1100" dirty="0"/>
                    </a:p>
                  </a:txBody>
                  <a:tcPr marL="5332" marR="5332" marT="5332" marB="0" anchor="ctr"/>
                </a:tc>
                <a:tc>
                  <a:txBody>
                    <a:bodyPr/>
                    <a:lstStyle/>
                    <a:p>
                      <a:pPr algn="l"/>
                      <a:r>
                        <a:rPr lang="ru-RU" sz="1100" dirty="0" smtClean="0"/>
                        <a:t>Доходы от денежных взысканий (штрафов), поступающие в счет погашения задолженности, образовавшейся до 1 января 2020 года, подлежащие зачислению в бюджет муниципального образования по нормативам, действовавшим в 2019 году (доходы бюджетов городских округов с внутригородским делением за исключением доходов, направляемых на формирование муниципального дорожного фонда, а также иных платежей в случае принятия решения финансовым органом муниципального образования о раздельном учете задолженности)</a:t>
                      </a:r>
                      <a:endParaRPr lang="ru-RU" sz="1100" dirty="0"/>
                    </a:p>
                  </a:txBody>
                  <a:tcPr marL="5332" marR="5332" marT="5332" marB="0" anchor="ctr"/>
                </a:tc>
                <a:tc>
                  <a:txBody>
                    <a:bodyPr/>
                    <a:lstStyle/>
                    <a:p>
                      <a:pPr algn="ctr"/>
                      <a:r>
                        <a:rPr lang="ru-RU" sz="1200" dirty="0" smtClean="0"/>
                        <a:t>0,00</a:t>
                      </a:r>
                      <a:endParaRPr lang="ru-RU" sz="1200" dirty="0"/>
                    </a:p>
                  </a:txBody>
                  <a:tcPr marL="5332" marR="5332" marT="5332" marB="0" anchor="ctr"/>
                </a:tc>
                <a:tc>
                  <a:txBody>
                    <a:bodyPr/>
                    <a:lstStyle/>
                    <a:p>
                      <a:pPr algn="ctr"/>
                      <a:r>
                        <a:rPr lang="ru-RU" sz="1200" dirty="0" smtClean="0"/>
                        <a:t>5,08</a:t>
                      </a:r>
                      <a:endParaRPr lang="ru-RU" sz="1200" dirty="0"/>
                    </a:p>
                  </a:txBody>
                  <a:tcPr marL="5332" marR="5332" marT="5332" marB="0" anchor="ctr"/>
                </a:tc>
                <a:tc>
                  <a:txBody>
                    <a:bodyPr/>
                    <a:lstStyle/>
                    <a:p>
                      <a:pPr algn="ctr"/>
                      <a:r>
                        <a:rPr lang="ru-RU" sz="1200" smtClean="0"/>
                        <a:t>0,00</a:t>
                      </a:r>
                      <a:endParaRPr lang="ru-RU" sz="1200" dirty="0"/>
                    </a:p>
                  </a:txBody>
                  <a:tcPr marL="5332" marR="5332" marT="5332" marB="0" anchor="ctr"/>
                </a:tc>
                <a:extLst>
                  <a:ext uri="{0D108BD9-81ED-4DB2-BD59-A6C34878D82A}">
                    <a16:rowId xmlns:a16="http://schemas.microsoft.com/office/drawing/2014/main" val="2052171674"/>
                  </a:ext>
                </a:extLst>
              </a:tr>
              <a:tr h="428927">
                <a:tc>
                  <a:txBody>
                    <a:bodyPr/>
                    <a:lstStyle/>
                    <a:p>
                      <a:pPr algn="ctr"/>
                      <a:r>
                        <a:rPr lang="ru-RU" sz="1100" dirty="0" smtClean="0"/>
                        <a:t>1 16 10 129 01 0000 140</a:t>
                      </a:r>
                      <a:endParaRPr lang="ru-RU" sz="1100" dirty="0"/>
                    </a:p>
                  </a:txBody>
                  <a:tcPr marL="5332" marR="5332" marT="5332" marB="0" anchor="ctr"/>
                </a:tc>
                <a:tc>
                  <a:txBody>
                    <a:bodyPr/>
                    <a:lstStyle/>
                    <a:p>
                      <a:pPr algn="l"/>
                      <a:r>
                        <a:rPr lang="ru-RU" sz="1100" dirty="0" smtClean="0"/>
                        <a:t>Доходы от денежных взысканий (штрафов), поступающие в счет погашения задолженности, образовавшейся до 1 января 2020 года, подлежащие зачислению в федеральный бюджет и бюджет муниципального образования по нормативам, действовавшим в 2019 году</a:t>
                      </a:r>
                      <a:endParaRPr lang="ru-RU" sz="1100" dirty="0"/>
                    </a:p>
                  </a:txBody>
                  <a:tcPr marL="5332" marR="5332" marT="5332" marB="0" anchor="ctr"/>
                </a:tc>
                <a:tc>
                  <a:txBody>
                    <a:bodyPr/>
                    <a:lstStyle/>
                    <a:p>
                      <a:pPr algn="ctr"/>
                      <a:r>
                        <a:rPr lang="ru-RU" sz="1200" smtClean="0"/>
                        <a:t>0,00</a:t>
                      </a:r>
                      <a:endParaRPr lang="ru-RU" sz="1200" dirty="0"/>
                    </a:p>
                  </a:txBody>
                  <a:tcPr marL="5332" marR="5332" marT="5332" marB="0" anchor="ctr"/>
                </a:tc>
                <a:tc>
                  <a:txBody>
                    <a:bodyPr/>
                    <a:lstStyle/>
                    <a:p>
                      <a:pPr algn="ctr"/>
                      <a:r>
                        <a:rPr lang="ru-RU" sz="1200" dirty="0" smtClean="0"/>
                        <a:t>0,83</a:t>
                      </a:r>
                      <a:endParaRPr lang="ru-RU" sz="1200" dirty="0"/>
                    </a:p>
                  </a:txBody>
                  <a:tcPr marL="5332" marR="5332" marT="5332" marB="0" anchor="ctr"/>
                </a:tc>
                <a:tc>
                  <a:txBody>
                    <a:bodyPr/>
                    <a:lstStyle/>
                    <a:p>
                      <a:pPr algn="ctr"/>
                      <a:r>
                        <a:rPr lang="ru-RU" sz="1200" smtClean="0"/>
                        <a:t>0,00</a:t>
                      </a:r>
                      <a:endParaRPr lang="ru-RU" sz="1200" dirty="0"/>
                    </a:p>
                  </a:txBody>
                  <a:tcPr marL="5332" marR="5332" marT="5332" marB="0" anchor="ctr"/>
                </a:tc>
                <a:extLst>
                  <a:ext uri="{0D108BD9-81ED-4DB2-BD59-A6C34878D82A}">
                    <a16:rowId xmlns:a16="http://schemas.microsoft.com/office/drawing/2014/main" val="2071500249"/>
                  </a:ext>
                </a:extLst>
              </a:tr>
              <a:tr h="428927">
                <a:tc>
                  <a:txBody>
                    <a:bodyPr/>
                    <a:lstStyle/>
                    <a:p>
                      <a:pPr algn="ctr"/>
                      <a:r>
                        <a:rPr lang="ru-RU" sz="1100" dirty="0" smtClean="0"/>
                        <a:t>1 16 10 129 01 9000 140</a:t>
                      </a:r>
                      <a:endParaRPr lang="ru-RU" sz="1100" dirty="0"/>
                    </a:p>
                  </a:txBody>
                  <a:tcPr marL="5332" marR="5332" marT="5332" marB="0" anchor="ctr"/>
                </a:tc>
                <a:tc>
                  <a:txBody>
                    <a:bodyPr/>
                    <a:lstStyle/>
                    <a:p>
                      <a:pPr algn="l"/>
                      <a:r>
                        <a:rPr lang="ru-RU" sz="1100" dirty="0" smtClean="0"/>
                        <a:t>Доходы от денежных взысканий (штрафов), поступающие в счет погашения задолженности, образовавшейся до 1 января 2020 года, подлежащие зачислению в федеральный бюджет и бюджет муниципального образования по нормативам, действовавшим в 2019 году (иные штрафы)</a:t>
                      </a:r>
                      <a:endParaRPr lang="ru-RU" sz="1100" dirty="0"/>
                    </a:p>
                  </a:txBody>
                  <a:tcPr marL="5332" marR="5332" marT="5332" marB="0" anchor="ctr"/>
                </a:tc>
                <a:tc>
                  <a:txBody>
                    <a:bodyPr/>
                    <a:lstStyle/>
                    <a:p>
                      <a:pPr algn="ctr"/>
                      <a:r>
                        <a:rPr lang="ru-RU" sz="1200" dirty="0" smtClean="0"/>
                        <a:t>0,00</a:t>
                      </a:r>
                      <a:endParaRPr lang="ru-RU" sz="1200" dirty="0"/>
                    </a:p>
                  </a:txBody>
                  <a:tcPr marL="5332" marR="5332" marT="5332" marB="0" anchor="ctr"/>
                </a:tc>
                <a:tc>
                  <a:txBody>
                    <a:bodyPr/>
                    <a:lstStyle/>
                    <a:p>
                      <a:pPr algn="ctr"/>
                      <a:r>
                        <a:rPr lang="ru-RU" sz="1200" dirty="0" smtClean="0"/>
                        <a:t>0,83</a:t>
                      </a:r>
                      <a:endParaRPr lang="ru-RU" sz="1200" dirty="0"/>
                    </a:p>
                  </a:txBody>
                  <a:tcPr marL="5332" marR="5332" marT="5332" marB="0" anchor="ctr"/>
                </a:tc>
                <a:tc>
                  <a:txBody>
                    <a:bodyPr/>
                    <a:lstStyle/>
                    <a:p>
                      <a:pPr algn="ctr"/>
                      <a:r>
                        <a:rPr lang="ru-RU" sz="1200" dirty="0" smtClean="0"/>
                        <a:t>0,00</a:t>
                      </a:r>
                      <a:endParaRPr lang="ru-RU" sz="1200" dirty="0"/>
                    </a:p>
                  </a:txBody>
                  <a:tcPr marL="5332" marR="5332" marT="5332" marB="0" anchor="ctr"/>
                </a:tc>
                <a:extLst>
                  <a:ext uri="{0D108BD9-81ED-4DB2-BD59-A6C34878D82A}">
                    <a16:rowId xmlns:a16="http://schemas.microsoft.com/office/drawing/2014/main" val="500588160"/>
                  </a:ext>
                </a:extLst>
              </a:tr>
              <a:tr h="236996">
                <a:tc>
                  <a:txBody>
                    <a:bodyPr/>
                    <a:lstStyle/>
                    <a:p>
                      <a:pPr algn="ctr" fontAlgn="ctr"/>
                      <a:r>
                        <a:rPr lang="ru-RU" sz="1100" u="none" strike="noStrike" dirty="0">
                          <a:effectLst/>
                        </a:rPr>
                        <a:t>1 16 11 000 01 0000 140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l" fontAlgn="ctr"/>
                      <a:r>
                        <a:rPr lang="ru-RU" sz="1100" u="none" strike="noStrike" dirty="0">
                          <a:effectLst/>
                        </a:rPr>
                        <a:t>Платежи, уплачиваемые в целях возмещения вреда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ctr"/>
                      <a:r>
                        <a:rPr lang="ru-RU" sz="1200" dirty="0" smtClean="0"/>
                        <a:t>1 000,00</a:t>
                      </a:r>
                      <a:endParaRPr lang="ru-RU" sz="1200" dirty="0"/>
                    </a:p>
                  </a:txBody>
                  <a:tcPr marL="5332" marR="5332" marT="5332" marB="0" anchor="ctr"/>
                </a:tc>
                <a:tc>
                  <a:txBody>
                    <a:bodyPr/>
                    <a:lstStyle/>
                    <a:p>
                      <a:pPr algn="ctr"/>
                      <a:r>
                        <a:rPr lang="ru-RU" sz="1200" dirty="0" smtClean="0"/>
                        <a:t>370,70</a:t>
                      </a:r>
                      <a:endParaRPr lang="ru-RU" sz="1200" dirty="0"/>
                    </a:p>
                  </a:txBody>
                  <a:tcPr marL="5332" marR="5332" marT="5332" marB="0" anchor="ctr"/>
                </a:tc>
                <a:tc>
                  <a:txBody>
                    <a:bodyPr/>
                    <a:lstStyle/>
                    <a:p>
                      <a:pPr algn="ctr"/>
                      <a:r>
                        <a:rPr lang="ru-RU" sz="1200" dirty="0" smtClean="0"/>
                        <a:t>37,07</a:t>
                      </a:r>
                      <a:endParaRPr lang="ru-RU" sz="1200" dirty="0"/>
                    </a:p>
                  </a:txBody>
                  <a:tcPr marL="5332" marR="5332" marT="5332" marB="0" anchor="ctr"/>
                </a:tc>
                <a:extLst>
                  <a:ext uri="{0D108BD9-81ED-4DB2-BD59-A6C34878D82A}">
                    <a16:rowId xmlns:a16="http://schemas.microsoft.com/office/drawing/2014/main" val="1102886624"/>
                  </a:ext>
                </a:extLst>
              </a:tr>
              <a:tr h="1084861">
                <a:tc>
                  <a:txBody>
                    <a:bodyPr/>
                    <a:lstStyle/>
                    <a:p>
                      <a:pPr algn="ctr" fontAlgn="ctr"/>
                      <a:r>
                        <a:rPr lang="ru-RU" sz="1100" u="none" strike="noStrike" dirty="0">
                          <a:effectLst/>
                        </a:rPr>
                        <a:t>1 16 11 050 01 0000 140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l" fontAlgn="ctr"/>
                      <a:r>
                        <a:rPr lang="ru-RU" sz="1100" u="none" strike="noStrike" dirty="0">
                          <a:effectLst/>
                        </a:rPr>
                        <a:t>Платежи по искам о возмещении вреда, причиненного окружающей среде, а также платежи, уплачиваемые при добровольном возмещении вреда, причиненного окружающей среде (за исключением вреда, причиненного окружающей среде на особо охраняемых природных территориях, вреда, причиненного водным объектам, атмосферному воздуху, почвам, недрам, объектам животного мира, занесенным в Красную книгу Российской Федерации, а также иным объектам животного мира, не относящимся к объектам охоты и рыболовства и среде их обитания), подлежащие зачислению в бюджет муниципального образования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a:t>
                      </a:r>
                      <a:r>
                        <a:rPr lang="ru-RU" sz="1200" b="0" i="0" u="sng" strike="noStrike" baseline="0" dirty="0" smtClean="0">
                          <a:solidFill>
                            <a:srgbClr val="000000"/>
                          </a:solidFill>
                          <a:effectLst/>
                          <a:latin typeface="+mn-lt"/>
                          <a:cs typeface="Times New Roman" panose="02020603050405020304" pitchFamily="18" charset="0"/>
                        </a:rPr>
                        <a:t> 000,00</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370,70</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37,07</a:t>
                      </a:r>
                      <a:endParaRPr lang="ru-RU" sz="1200" b="0" i="0" u="sng" strike="noStrike" dirty="0">
                        <a:solidFill>
                          <a:srgbClr val="000000"/>
                        </a:solidFill>
                        <a:effectLst/>
                        <a:latin typeface="+mn-lt"/>
                        <a:cs typeface="Times New Roman" panose="02020603050405020304" pitchFamily="18" charset="0"/>
                      </a:endParaRPr>
                    </a:p>
                  </a:txBody>
                  <a:tcPr marL="5332" marR="5332" marT="5332" marB="0" anchor="ctr"/>
                </a:tc>
                <a:extLst>
                  <a:ext uri="{0D108BD9-81ED-4DB2-BD59-A6C34878D82A}">
                    <a16:rowId xmlns:a16="http://schemas.microsoft.com/office/drawing/2014/main" val="2967369354"/>
                  </a:ext>
                </a:extLst>
              </a:tr>
              <a:tr h="326309">
                <a:tc>
                  <a:txBody>
                    <a:bodyPr/>
                    <a:lstStyle/>
                    <a:p>
                      <a:pPr algn="ctr" fontAlgn="ctr"/>
                      <a:r>
                        <a:rPr lang="ru-RU" sz="1100" b="1" u="none" strike="noStrike" dirty="0">
                          <a:effectLst/>
                        </a:rPr>
                        <a:t>1 17 00 000 00 0000 000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b="1" u="none" strike="noStrike" dirty="0">
                          <a:effectLst/>
                        </a:rPr>
                        <a:t>ПРОЧИЕ НЕНАЛОГОВЫЕ ДОХОДЫ</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1" u="none" strike="noStrike" dirty="0">
                          <a:effectLst/>
                          <a:latin typeface="+mn-lt"/>
                        </a:rPr>
                        <a:t>0,00</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43,49</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u="none" strike="noStrike" dirty="0">
                          <a:effectLst/>
                          <a:latin typeface="+mn-lt"/>
                        </a:rPr>
                        <a:t>0,00 </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415964138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106085568"/>
              </p:ext>
            </p:extLst>
          </p:nvPr>
        </p:nvGraphicFramePr>
        <p:xfrm>
          <a:off x="0" y="5601238"/>
          <a:ext cx="12192000" cy="1256762"/>
        </p:xfrm>
        <a:graphic>
          <a:graphicData uri="http://schemas.openxmlformats.org/drawingml/2006/table">
            <a:tbl>
              <a:tblPr>
                <a:tableStyleId>{8A107856-5554-42FB-B03E-39F5DBC370BA}</a:tableStyleId>
              </a:tblPr>
              <a:tblGrid>
                <a:gridCol w="1901952">
                  <a:extLst>
                    <a:ext uri="{9D8B030D-6E8A-4147-A177-3AD203B41FA5}">
                      <a16:colId xmlns:a16="http://schemas.microsoft.com/office/drawing/2014/main" val="629556176"/>
                    </a:ext>
                  </a:extLst>
                </a:gridCol>
                <a:gridCol w="6922008">
                  <a:extLst>
                    <a:ext uri="{9D8B030D-6E8A-4147-A177-3AD203B41FA5}">
                      <a16:colId xmlns:a16="http://schemas.microsoft.com/office/drawing/2014/main" val="1079936723"/>
                    </a:ext>
                  </a:extLst>
                </a:gridCol>
                <a:gridCol w="1234440">
                  <a:extLst>
                    <a:ext uri="{9D8B030D-6E8A-4147-A177-3AD203B41FA5}">
                      <a16:colId xmlns:a16="http://schemas.microsoft.com/office/drawing/2014/main" val="2875999713"/>
                    </a:ext>
                  </a:extLst>
                </a:gridCol>
                <a:gridCol w="950976">
                  <a:extLst>
                    <a:ext uri="{9D8B030D-6E8A-4147-A177-3AD203B41FA5}">
                      <a16:colId xmlns:a16="http://schemas.microsoft.com/office/drawing/2014/main" val="838006477"/>
                    </a:ext>
                  </a:extLst>
                </a:gridCol>
                <a:gridCol w="1182624">
                  <a:extLst>
                    <a:ext uri="{9D8B030D-6E8A-4147-A177-3AD203B41FA5}">
                      <a16:colId xmlns:a16="http://schemas.microsoft.com/office/drawing/2014/main" val="2819072648"/>
                    </a:ext>
                  </a:extLst>
                </a:gridCol>
              </a:tblGrid>
              <a:tr h="492849">
                <a:tc>
                  <a:txBody>
                    <a:bodyPr/>
                    <a:lstStyle/>
                    <a:p>
                      <a:pPr algn="ctr" fontAlgn="ctr"/>
                      <a:r>
                        <a:rPr lang="ru-RU" sz="1100" b="1" u="none" strike="noStrike" dirty="0">
                          <a:effectLst/>
                        </a:rPr>
                        <a:t>1 17 01 000 00 0000 180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b="1" u="none" strike="noStrike" dirty="0">
                          <a:effectLst/>
                        </a:rPr>
                        <a:t>Невыясненные поступления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1" u="none" strike="noStrike" dirty="0">
                          <a:effectLst/>
                          <a:latin typeface="+mn-lt"/>
                        </a:rPr>
                        <a:t>0,00</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u="none" strike="noStrike" dirty="0">
                          <a:effectLst/>
                          <a:latin typeface="+mn-lt"/>
                        </a:rPr>
                        <a:t>5,00</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u="none" strike="noStrike" dirty="0">
                          <a:effectLst/>
                          <a:latin typeface="+mn-lt"/>
                        </a:rPr>
                        <a:t>0,00 </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3732481125"/>
                  </a:ext>
                </a:extLst>
              </a:tr>
              <a:tr h="763913">
                <a:tc>
                  <a:txBody>
                    <a:bodyPr/>
                    <a:lstStyle/>
                    <a:p>
                      <a:pPr algn="ctr" fontAlgn="ctr"/>
                      <a:r>
                        <a:rPr lang="ru-RU" sz="1100" u="none" strike="noStrike" dirty="0">
                          <a:effectLst/>
                        </a:rPr>
                        <a:t>1 17 01 040 04 0000 180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u="none" strike="noStrike" dirty="0">
                          <a:effectLst/>
                        </a:rPr>
                        <a:t>Невыясненные поступления, зачисляемые в бюджеты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0" u="sng" strike="noStrike" dirty="0" smtClean="0">
                          <a:effectLst/>
                          <a:latin typeface="+mn-lt"/>
                        </a:rPr>
                        <a:t>0,5</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984435733"/>
                  </a:ext>
                </a:extLst>
              </a:tr>
            </a:tbl>
          </a:graphicData>
        </a:graphic>
      </p:graphicFrame>
    </p:spTree>
    <p:extLst>
      <p:ext uri="{BB962C8B-B14F-4D97-AF65-F5344CB8AC3E}">
        <p14:creationId xmlns:p14="http://schemas.microsoft.com/office/powerpoint/2010/main" val="1371536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51</a:t>
            </a:fld>
            <a:endParaRPr lang="en-US" dirty="0"/>
          </a:p>
        </p:txBody>
      </p:sp>
      <p:sp>
        <p:nvSpPr>
          <p:cNvPr id="3" name="Прямоугольник 2"/>
          <p:cNvSpPr/>
          <p:nvPr/>
        </p:nvSpPr>
        <p:spPr>
          <a:xfrm>
            <a:off x="0" y="-73152"/>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3249171246"/>
              </p:ext>
            </p:extLst>
          </p:nvPr>
        </p:nvGraphicFramePr>
        <p:xfrm>
          <a:off x="1" y="914400"/>
          <a:ext cx="12191999" cy="409625"/>
        </p:xfrm>
        <a:graphic>
          <a:graphicData uri="http://schemas.openxmlformats.org/drawingml/2006/table">
            <a:tbl>
              <a:tblPr>
                <a:tableStyleId>{8A107856-5554-42FB-B03E-39F5DBC370BA}</a:tableStyleId>
              </a:tblPr>
              <a:tblGrid>
                <a:gridCol w="1840385">
                  <a:extLst>
                    <a:ext uri="{9D8B030D-6E8A-4147-A177-3AD203B41FA5}">
                      <a16:colId xmlns:a16="http://schemas.microsoft.com/office/drawing/2014/main" val="3778382166"/>
                    </a:ext>
                  </a:extLst>
                </a:gridCol>
                <a:gridCol w="6371797">
                  <a:extLst>
                    <a:ext uri="{9D8B030D-6E8A-4147-A177-3AD203B41FA5}">
                      <a16:colId xmlns:a16="http://schemas.microsoft.com/office/drawing/2014/main" val="1138427486"/>
                    </a:ext>
                  </a:extLst>
                </a:gridCol>
                <a:gridCol w="1489166">
                  <a:extLst>
                    <a:ext uri="{9D8B030D-6E8A-4147-A177-3AD203B41FA5}">
                      <a16:colId xmlns:a16="http://schemas.microsoft.com/office/drawing/2014/main" val="1183313454"/>
                    </a:ext>
                  </a:extLst>
                </a:gridCol>
                <a:gridCol w="1201782">
                  <a:extLst>
                    <a:ext uri="{9D8B030D-6E8A-4147-A177-3AD203B41FA5}">
                      <a16:colId xmlns:a16="http://schemas.microsoft.com/office/drawing/2014/main" val="3660762751"/>
                    </a:ext>
                  </a:extLst>
                </a:gridCol>
                <a:gridCol w="1288869">
                  <a:extLst>
                    <a:ext uri="{9D8B030D-6E8A-4147-A177-3AD203B41FA5}">
                      <a16:colId xmlns:a16="http://schemas.microsoft.com/office/drawing/2014/main" val="2559521951"/>
                    </a:ext>
                  </a:extLst>
                </a:gridCol>
              </a:tblGrid>
              <a:tr h="217714">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91911">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graphicFrame>
        <p:nvGraphicFramePr>
          <p:cNvPr id="5" name="Таблица 4">
            <a:extLst>
              <a:ext uri="{FF2B5EF4-FFF2-40B4-BE49-F238E27FC236}">
                <a16:creationId xmlns:a16="http://schemas.microsoft.com/office/drawing/2014/main" id="{D4A5D142-FA37-4A03-AC8A-FE5A3456F5B0}"/>
              </a:ext>
            </a:extLst>
          </p:cNvPr>
          <p:cNvGraphicFramePr>
            <a:graphicFrameLocks noGrp="1"/>
          </p:cNvGraphicFramePr>
          <p:nvPr>
            <p:extLst>
              <p:ext uri="{D42A27DB-BD31-4B8C-83A1-F6EECF244321}">
                <p14:modId xmlns:p14="http://schemas.microsoft.com/office/powerpoint/2010/main" val="1314751861"/>
              </p:ext>
            </p:extLst>
          </p:nvPr>
        </p:nvGraphicFramePr>
        <p:xfrm>
          <a:off x="0" y="1269401"/>
          <a:ext cx="12192002" cy="5588598"/>
        </p:xfrm>
        <a:graphic>
          <a:graphicData uri="http://schemas.openxmlformats.org/drawingml/2006/table">
            <a:tbl>
              <a:tblPr>
                <a:tableStyleId>{8A107856-5554-42FB-B03E-39F5DBC370BA}</a:tableStyleId>
              </a:tblPr>
              <a:tblGrid>
                <a:gridCol w="1851378">
                  <a:extLst>
                    <a:ext uri="{9D8B030D-6E8A-4147-A177-3AD203B41FA5}">
                      <a16:colId xmlns:a16="http://schemas.microsoft.com/office/drawing/2014/main" val="2892263200"/>
                    </a:ext>
                  </a:extLst>
                </a:gridCol>
                <a:gridCol w="6352096">
                  <a:extLst>
                    <a:ext uri="{9D8B030D-6E8A-4147-A177-3AD203B41FA5}">
                      <a16:colId xmlns:a16="http://schemas.microsoft.com/office/drawing/2014/main" val="4018787146"/>
                    </a:ext>
                  </a:extLst>
                </a:gridCol>
                <a:gridCol w="1497875">
                  <a:extLst>
                    <a:ext uri="{9D8B030D-6E8A-4147-A177-3AD203B41FA5}">
                      <a16:colId xmlns:a16="http://schemas.microsoft.com/office/drawing/2014/main" val="3854075849"/>
                    </a:ext>
                  </a:extLst>
                </a:gridCol>
                <a:gridCol w="1193074">
                  <a:extLst>
                    <a:ext uri="{9D8B030D-6E8A-4147-A177-3AD203B41FA5}">
                      <a16:colId xmlns:a16="http://schemas.microsoft.com/office/drawing/2014/main" val="495355976"/>
                    </a:ext>
                  </a:extLst>
                </a:gridCol>
                <a:gridCol w="1297579">
                  <a:extLst>
                    <a:ext uri="{9D8B030D-6E8A-4147-A177-3AD203B41FA5}">
                      <a16:colId xmlns:a16="http://schemas.microsoft.com/office/drawing/2014/main" val="3323371485"/>
                    </a:ext>
                  </a:extLst>
                </a:gridCol>
              </a:tblGrid>
              <a:tr h="377610">
                <a:tc>
                  <a:txBody>
                    <a:bodyPr/>
                    <a:lstStyle/>
                    <a:p>
                      <a:pPr algn="ctr" fontAlgn="ctr"/>
                      <a:r>
                        <a:rPr lang="ru-RU" sz="1100" u="none" strike="noStrike" dirty="0">
                          <a:effectLst/>
                        </a:rPr>
                        <a:t>1 17 15 000 00 0000 150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u="none" strike="noStrike" dirty="0">
                          <a:effectLst/>
                        </a:rPr>
                        <a:t>Инициативные платежи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48,49</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2184745608"/>
                  </a:ext>
                </a:extLst>
              </a:tr>
              <a:tr h="377610">
                <a:tc>
                  <a:txBody>
                    <a:bodyPr/>
                    <a:lstStyle/>
                    <a:p>
                      <a:pPr algn="ctr" fontAlgn="ctr"/>
                      <a:r>
                        <a:rPr lang="ru-RU" sz="1100" u="none" strike="noStrike">
                          <a:effectLst/>
                        </a:rPr>
                        <a:t>1 17 15 020 04 0000 150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u="none" strike="noStrike" dirty="0">
                          <a:effectLst/>
                        </a:rPr>
                        <a:t>Инициативные платежи, зачисляемые в бюджеты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48,49</a:t>
                      </a:r>
                    </a:p>
                  </a:txBody>
                  <a:tcPr marL="8189" marR="8189" marT="8189" marB="0" anchor="ctr"/>
                </a:tc>
                <a:tc>
                  <a:txBody>
                    <a:bodyPr/>
                    <a:lstStyle/>
                    <a:p>
                      <a:pPr algn="ctr" fontAlgn="ctr"/>
                      <a:r>
                        <a:rPr lang="ru-RU" sz="1200" b="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3494070343"/>
                  </a:ext>
                </a:extLst>
              </a:tr>
              <a:tr h="585292">
                <a:tc>
                  <a:txBody>
                    <a:bodyPr/>
                    <a:lstStyle/>
                    <a:p>
                      <a:pPr algn="ctr"/>
                      <a:r>
                        <a:rPr lang="ru-RU" sz="1100" dirty="0" smtClean="0"/>
                        <a:t>1 17 15 020 04 2501 150</a:t>
                      </a:r>
                      <a:endParaRPr lang="ru-RU" sz="1100" dirty="0"/>
                    </a:p>
                  </a:txBody>
                  <a:tcPr marL="8189" marR="8189" marT="8189" marB="0" anchor="ctr"/>
                </a:tc>
                <a:tc>
                  <a:txBody>
                    <a:bodyPr/>
                    <a:lstStyle/>
                    <a:p>
                      <a:pPr algn="l"/>
                      <a:r>
                        <a:rPr lang="ru-RU" sz="1100" b="1" dirty="0" smtClean="0"/>
                        <a:t>Инициативные платежи, зачисляемые в бюджеты городских округов( МОУ </a:t>
                      </a:r>
                      <a:r>
                        <a:rPr lang="ru-RU" sz="1100" b="1" dirty="0" err="1" smtClean="0"/>
                        <a:t>Павловическая</a:t>
                      </a:r>
                      <a:r>
                        <a:rPr lang="ru-RU" sz="1100" b="1" dirty="0" smtClean="0"/>
                        <a:t> СОШ внутренний ремонт)</a:t>
                      </a:r>
                      <a:endParaRPr lang="ru-RU" sz="1100" b="1" dirty="0"/>
                    </a:p>
                  </a:txBody>
                  <a:tcPr marL="8189" marR="8189" marT="8189" marB="0" anchor="ctr"/>
                </a:tc>
                <a:tc>
                  <a:txBody>
                    <a:bodyPr/>
                    <a:lstStyle/>
                    <a:p>
                      <a:pPr algn="ctr"/>
                      <a:r>
                        <a:rPr lang="ru-RU" sz="1200" u="sng" dirty="0" smtClean="0"/>
                        <a:t>0,00</a:t>
                      </a:r>
                      <a:endParaRPr lang="ru-RU" sz="1200" u="sng" dirty="0"/>
                    </a:p>
                  </a:txBody>
                  <a:tcPr marL="8189" marR="8189" marT="8189" marB="0" anchor="ctr"/>
                </a:tc>
                <a:tc>
                  <a:txBody>
                    <a:bodyPr/>
                    <a:lstStyle/>
                    <a:p>
                      <a:pPr algn="ctr"/>
                      <a:r>
                        <a:rPr lang="ru-RU" sz="1200" u="sng" dirty="0" smtClean="0"/>
                        <a:t>48,49</a:t>
                      </a:r>
                      <a:endParaRPr lang="ru-RU" sz="1200" u="sng" dirty="0"/>
                    </a:p>
                  </a:txBody>
                  <a:tcPr marL="8189" marR="8189" marT="8189" marB="0" anchor="ctr"/>
                </a:tc>
                <a:tc>
                  <a:txBody>
                    <a:bodyPr/>
                    <a:lstStyle/>
                    <a:p>
                      <a:pPr algn="ctr"/>
                      <a:r>
                        <a:rPr lang="ru-RU" sz="1200" u="sng" dirty="0" smtClean="0"/>
                        <a:t>0,00</a:t>
                      </a:r>
                      <a:endParaRPr lang="ru-RU" sz="1200" u="sng" dirty="0"/>
                    </a:p>
                  </a:txBody>
                  <a:tcPr marL="8189" marR="8189" marT="8189" marB="0" anchor="ctr"/>
                </a:tc>
                <a:extLst>
                  <a:ext uri="{0D108BD9-81ED-4DB2-BD59-A6C34878D82A}">
                    <a16:rowId xmlns:a16="http://schemas.microsoft.com/office/drawing/2014/main" val="605462466"/>
                  </a:ext>
                </a:extLst>
              </a:tr>
              <a:tr h="377610">
                <a:tc>
                  <a:txBody>
                    <a:bodyPr/>
                    <a:lstStyle/>
                    <a:p>
                      <a:pPr algn="ctr" fontAlgn="ctr"/>
                      <a:r>
                        <a:rPr lang="ru-RU" sz="1100" b="1" u="none" strike="noStrike" dirty="0">
                          <a:effectLst/>
                        </a:rPr>
                        <a:t>2 00 00 000 00 0000 000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b="1" u="none" strike="noStrike" dirty="0">
                          <a:effectLst/>
                        </a:rPr>
                        <a:t>БЕЗВОЗМЕЗДНЫЕ ПОСТУПЛЕНИЯ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3 101 404,61</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2 879 942,09</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u="none" strike="noStrike" dirty="0" smtClean="0">
                          <a:effectLst/>
                          <a:latin typeface="+mn-lt"/>
                        </a:rPr>
                        <a:t>92,86 </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3663241793"/>
                  </a:ext>
                </a:extLst>
              </a:tr>
              <a:tr h="585292">
                <a:tc>
                  <a:txBody>
                    <a:bodyPr/>
                    <a:lstStyle/>
                    <a:p>
                      <a:pPr algn="ctr" fontAlgn="ctr"/>
                      <a:r>
                        <a:rPr lang="ru-RU" sz="1100" b="1" u="none" strike="noStrike" dirty="0">
                          <a:effectLst/>
                        </a:rPr>
                        <a:t>2 02 00 000 00 0000 000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b="1" u="none" strike="noStrike" dirty="0">
                          <a:effectLst/>
                        </a:rPr>
                        <a:t>БЕЗВОЗМЕЗДНЫЕ ПОСТУПЛЕНИЯ ОТ ДРУГИХ БЮДЖЕТОВ БЮДЖЕТНОЙ СИСТЕМЫ РОССИЙСКОЙ ФЕДЕРАЦИИ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3 094 776,37</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2 891 399,32</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93,43</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3900794677"/>
                  </a:ext>
                </a:extLst>
              </a:tr>
              <a:tr h="377610">
                <a:tc>
                  <a:txBody>
                    <a:bodyPr/>
                    <a:lstStyle/>
                    <a:p>
                      <a:pPr algn="ctr" fontAlgn="ctr"/>
                      <a:r>
                        <a:rPr lang="ru-RU" sz="1100" u="none" strike="noStrike">
                          <a:effectLst/>
                        </a:rPr>
                        <a:t>2 02 10 000 00 0000 150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b="1" u="none" strike="noStrike" dirty="0">
                          <a:effectLst/>
                        </a:rPr>
                        <a:t>Дотации бюджетам бюджетной системы Российской Федерации</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1 039 533,00</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1 039 533,00</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tc>
                  <a:txBody>
                    <a:bodyPr/>
                    <a:lstStyle/>
                    <a:p>
                      <a:pPr algn="ctr" fontAlgn="ctr"/>
                      <a:r>
                        <a:rPr lang="ru-RU" sz="1200" b="1" u="none" strike="noStrike" dirty="0">
                          <a:effectLst/>
                          <a:latin typeface="+mn-lt"/>
                        </a:rPr>
                        <a:t>100,00 </a:t>
                      </a:r>
                      <a:endParaRPr lang="ru-RU" sz="1200" b="1" i="0" u="none"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565848737"/>
                  </a:ext>
                </a:extLst>
              </a:tr>
              <a:tr h="868495">
                <a:tc>
                  <a:txBody>
                    <a:bodyPr/>
                    <a:lstStyle/>
                    <a:p>
                      <a:pPr algn="ctr" fontAlgn="ctr"/>
                      <a:r>
                        <a:rPr lang="ru-RU" sz="1100" u="none" strike="noStrike">
                          <a:effectLst/>
                        </a:rPr>
                        <a:t>2 02 15 001 00 0000 150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u="none" strike="noStrike" dirty="0">
                          <a:effectLst/>
                        </a:rPr>
                        <a:t>Дотации на выравнивание бюджетной обеспеченности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1 039 533,00</a:t>
                      </a:r>
                    </a:p>
                  </a:txBody>
                  <a:tcPr marL="8189" marR="8189" marT="818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1 039 533,00</a:t>
                      </a:r>
                    </a:p>
                  </a:txBody>
                  <a:tcPr marL="8189" marR="8189" marT="8189" marB="0" anchor="ctr"/>
                </a:tc>
                <a:tc>
                  <a:txBody>
                    <a:bodyPr/>
                    <a:lstStyle/>
                    <a:p>
                      <a:pPr algn="ctr" fontAlgn="ctr"/>
                      <a:r>
                        <a:rPr lang="ru-RU" sz="1200" b="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1649711336"/>
                  </a:ext>
                </a:extLst>
              </a:tr>
              <a:tr h="585292">
                <a:tc>
                  <a:txBody>
                    <a:bodyPr/>
                    <a:lstStyle/>
                    <a:p>
                      <a:pPr algn="ctr" fontAlgn="ctr"/>
                      <a:r>
                        <a:rPr lang="ru-RU" sz="1100" u="none" strike="noStrike">
                          <a:effectLst/>
                        </a:rPr>
                        <a:t>2 02 15 001 04 0000 150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l" fontAlgn="ctr"/>
                      <a:r>
                        <a:rPr lang="ru-RU" sz="1100" u="none" strike="noStrike" dirty="0">
                          <a:effectLst/>
                        </a:rPr>
                        <a:t>Дотации бюджетам городских округов на выравнивание бюджетной обеспеченности из бюджета субъекта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189" marR="8189" marT="818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1 039 533,00</a:t>
                      </a:r>
                    </a:p>
                  </a:txBody>
                  <a:tcPr marL="8189" marR="8189" marT="8189"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1 039 533,00</a:t>
                      </a:r>
                    </a:p>
                  </a:txBody>
                  <a:tcPr marL="8189" marR="8189" marT="8189" marB="0" anchor="ctr"/>
                </a:tc>
                <a:tc>
                  <a:txBody>
                    <a:bodyPr/>
                    <a:lstStyle/>
                    <a:p>
                      <a:pPr algn="ctr" fontAlgn="ctr"/>
                      <a:r>
                        <a:rPr lang="ru-RU" sz="1200" b="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8189" marR="8189" marT="8189" marB="0" anchor="ctr"/>
                </a:tc>
                <a:extLst>
                  <a:ext uri="{0D108BD9-81ED-4DB2-BD59-A6C34878D82A}">
                    <a16:rowId xmlns:a16="http://schemas.microsoft.com/office/drawing/2014/main" val="2149749204"/>
                  </a:ext>
                </a:extLst>
              </a:tr>
              <a:tr h="585292">
                <a:tc>
                  <a:txBody>
                    <a:bodyPr/>
                    <a:lstStyle/>
                    <a:p>
                      <a:pPr algn="ctr" fontAlgn="ctr"/>
                      <a:r>
                        <a:rPr lang="ru-RU" sz="1100" u="none" strike="noStrike" dirty="0">
                          <a:effectLst/>
                        </a:rPr>
                        <a:t>2 02 20 000 00 0000 150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l" fontAlgn="ctr"/>
                      <a:r>
                        <a:rPr lang="ru-RU" sz="1100" b="1" u="none" strike="noStrike" dirty="0">
                          <a:effectLst/>
                        </a:rPr>
                        <a:t>Субсидии бюджетам бюджетной системы Российской Федерации (межбюджетные субсидии</a:t>
                      </a:r>
                      <a:r>
                        <a:rPr lang="ru-RU" sz="1100" u="none" strike="noStrike" dirty="0">
                          <a:effectLst/>
                        </a:rPr>
                        <a:t>)</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1 088 836,18 </a:t>
                      </a:r>
                      <a:endParaRPr lang="ru-RU" sz="1200" b="1" i="0" u="none"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888 865,37</a:t>
                      </a:r>
                      <a:endParaRPr lang="ru-RU" sz="1200" b="1" i="0" u="none"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81,63</a:t>
                      </a:r>
                      <a:endParaRPr lang="ru-RU" sz="1200" b="1" i="0" u="none" strike="noStrike" dirty="0">
                        <a:solidFill>
                          <a:srgbClr val="000000"/>
                        </a:solidFill>
                        <a:effectLst/>
                        <a:latin typeface="+mn-lt"/>
                        <a:cs typeface="Times New Roman" panose="02020603050405020304" pitchFamily="18" charset="0"/>
                      </a:endParaRPr>
                    </a:p>
                  </a:txBody>
                  <a:tcPr marL="4196" marR="4196" marT="4196" marB="0" anchor="ctr"/>
                </a:tc>
                <a:extLst>
                  <a:ext uri="{0D108BD9-81ED-4DB2-BD59-A6C34878D82A}">
                    <a16:rowId xmlns:a16="http://schemas.microsoft.com/office/drawing/2014/main" val="1138058570"/>
                  </a:ext>
                </a:extLst>
              </a:tr>
              <a:tr h="868495">
                <a:tc>
                  <a:txBody>
                    <a:bodyPr/>
                    <a:lstStyle/>
                    <a:p>
                      <a:pPr algn="ctr" fontAlgn="ctr"/>
                      <a:r>
                        <a:rPr lang="ru-RU" sz="1100" u="none" strike="noStrike" dirty="0">
                          <a:effectLst/>
                        </a:rPr>
                        <a:t>2 02 20 302 00 0000 150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l" fontAlgn="ctr"/>
                      <a:r>
                        <a:rPr lang="ru-RU" sz="1100" u="none" strike="noStrike" dirty="0">
                          <a:effectLst/>
                        </a:rPr>
                        <a:t>Субсидии бюджетам муниципальных образований на обеспечение мероприятий по переселению граждан из аварийного жилищного фонда, в том числе переселению граждан из аварийного жилищного фонда с учетом необходимости развития малоэтажного жилищного строительства, за счет средств бюджетов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461 063,99</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460 663,39</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u="sng" strike="noStrike" dirty="0" smtClean="0">
                          <a:effectLst/>
                          <a:latin typeface="+mn-lt"/>
                        </a:rPr>
                        <a:t>99,91 </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extLst>
                  <a:ext uri="{0D108BD9-81ED-4DB2-BD59-A6C34878D82A}">
                    <a16:rowId xmlns:a16="http://schemas.microsoft.com/office/drawing/2014/main" val="4105162207"/>
                  </a:ext>
                </a:extLst>
              </a:tr>
            </a:tbl>
          </a:graphicData>
        </a:graphic>
      </p:graphicFrame>
    </p:spTree>
    <p:extLst>
      <p:ext uri="{BB962C8B-B14F-4D97-AF65-F5344CB8AC3E}">
        <p14:creationId xmlns:p14="http://schemas.microsoft.com/office/powerpoint/2010/main" val="3330497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52</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534487631"/>
              </p:ext>
            </p:extLst>
          </p:nvPr>
        </p:nvGraphicFramePr>
        <p:xfrm>
          <a:off x="0" y="903111"/>
          <a:ext cx="12191999" cy="447298"/>
        </p:xfrm>
        <a:graphic>
          <a:graphicData uri="http://schemas.openxmlformats.org/drawingml/2006/table">
            <a:tbl>
              <a:tblPr>
                <a:tableStyleId>{8A107856-5554-42FB-B03E-39F5DBC370BA}</a:tableStyleId>
              </a:tblPr>
              <a:tblGrid>
                <a:gridCol w="1711568">
                  <a:extLst>
                    <a:ext uri="{9D8B030D-6E8A-4147-A177-3AD203B41FA5}">
                      <a16:colId xmlns:a16="http://schemas.microsoft.com/office/drawing/2014/main" val="3778382166"/>
                    </a:ext>
                  </a:extLst>
                </a:gridCol>
                <a:gridCol w="6509323">
                  <a:extLst>
                    <a:ext uri="{9D8B030D-6E8A-4147-A177-3AD203B41FA5}">
                      <a16:colId xmlns:a16="http://schemas.microsoft.com/office/drawing/2014/main" val="1138427486"/>
                    </a:ext>
                  </a:extLst>
                </a:gridCol>
                <a:gridCol w="1392031">
                  <a:extLst>
                    <a:ext uri="{9D8B030D-6E8A-4147-A177-3AD203B41FA5}">
                      <a16:colId xmlns:a16="http://schemas.microsoft.com/office/drawing/2014/main" val="1183313454"/>
                    </a:ext>
                  </a:extLst>
                </a:gridCol>
                <a:gridCol w="1242646">
                  <a:extLst>
                    <a:ext uri="{9D8B030D-6E8A-4147-A177-3AD203B41FA5}">
                      <a16:colId xmlns:a16="http://schemas.microsoft.com/office/drawing/2014/main" val="3660762751"/>
                    </a:ext>
                  </a:extLst>
                </a:gridCol>
                <a:gridCol w="1336431">
                  <a:extLst>
                    <a:ext uri="{9D8B030D-6E8A-4147-A177-3AD203B41FA5}">
                      <a16:colId xmlns:a16="http://schemas.microsoft.com/office/drawing/2014/main" val="2068039418"/>
                    </a:ext>
                  </a:extLst>
                </a:gridCol>
              </a:tblGrid>
              <a:tr h="223649">
                <a:tc>
                  <a:txBody>
                    <a:bodyPr/>
                    <a:lstStyle/>
                    <a:p>
                      <a:pPr algn="ctr" fontAlgn="ctr"/>
                      <a:r>
                        <a:rPr lang="ru-RU" sz="1100" u="none" strike="noStrike" dirty="0">
                          <a:effectLst/>
                        </a:rPr>
                        <a:t>Код дохода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Наименование показателя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100" dirty="0"/>
                        <a:t>Уточненный план</a:t>
                      </a:r>
                      <a:endParaRPr lang="ru-RU" sz="11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Исполнено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  исполнения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223649">
                <a:tc>
                  <a:txBody>
                    <a:bodyPr/>
                    <a:lstStyle/>
                    <a:p>
                      <a:pPr algn="ctr" fontAlgn="ctr"/>
                      <a:r>
                        <a:rPr lang="ru-RU" sz="1100" u="none" strike="noStrike" dirty="0">
                          <a:effectLst/>
                        </a:rPr>
                        <a:t>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8" name="Таблица 7">
            <a:extLst>
              <a:ext uri="{FF2B5EF4-FFF2-40B4-BE49-F238E27FC236}">
                <a16:creationId xmlns:a16="http://schemas.microsoft.com/office/drawing/2014/main" id="{346BE753-FC66-4470-8F65-D865CEEBB08E}"/>
              </a:ext>
            </a:extLst>
          </p:cNvPr>
          <p:cNvGraphicFramePr>
            <a:graphicFrameLocks noGrp="1"/>
          </p:cNvGraphicFramePr>
          <p:nvPr>
            <p:extLst>
              <p:ext uri="{D42A27DB-BD31-4B8C-83A1-F6EECF244321}">
                <p14:modId xmlns:p14="http://schemas.microsoft.com/office/powerpoint/2010/main" val="4063263878"/>
              </p:ext>
            </p:extLst>
          </p:nvPr>
        </p:nvGraphicFramePr>
        <p:xfrm>
          <a:off x="0" y="1333949"/>
          <a:ext cx="12191999" cy="2911425"/>
        </p:xfrm>
        <a:graphic>
          <a:graphicData uri="http://schemas.openxmlformats.org/drawingml/2006/table">
            <a:tbl>
              <a:tblPr>
                <a:tableStyleId>{8A107856-5554-42FB-B03E-39F5DBC370BA}</a:tableStyleId>
              </a:tblPr>
              <a:tblGrid>
                <a:gridCol w="1694742">
                  <a:extLst>
                    <a:ext uri="{9D8B030D-6E8A-4147-A177-3AD203B41FA5}">
                      <a16:colId xmlns:a16="http://schemas.microsoft.com/office/drawing/2014/main" val="3337391348"/>
                    </a:ext>
                  </a:extLst>
                </a:gridCol>
                <a:gridCol w="6517441">
                  <a:extLst>
                    <a:ext uri="{9D8B030D-6E8A-4147-A177-3AD203B41FA5}">
                      <a16:colId xmlns:a16="http://schemas.microsoft.com/office/drawing/2014/main" val="3245907126"/>
                    </a:ext>
                  </a:extLst>
                </a:gridCol>
                <a:gridCol w="1405949">
                  <a:extLst>
                    <a:ext uri="{9D8B030D-6E8A-4147-A177-3AD203B41FA5}">
                      <a16:colId xmlns:a16="http://schemas.microsoft.com/office/drawing/2014/main" val="3341224233"/>
                    </a:ext>
                  </a:extLst>
                </a:gridCol>
                <a:gridCol w="1252056">
                  <a:extLst>
                    <a:ext uri="{9D8B030D-6E8A-4147-A177-3AD203B41FA5}">
                      <a16:colId xmlns:a16="http://schemas.microsoft.com/office/drawing/2014/main" val="1455174804"/>
                    </a:ext>
                  </a:extLst>
                </a:gridCol>
                <a:gridCol w="1321811">
                  <a:extLst>
                    <a:ext uri="{9D8B030D-6E8A-4147-A177-3AD203B41FA5}">
                      <a16:colId xmlns:a16="http://schemas.microsoft.com/office/drawing/2014/main" val="2779508417"/>
                    </a:ext>
                  </a:extLst>
                </a:gridCol>
              </a:tblGrid>
              <a:tr h="620514">
                <a:tc>
                  <a:txBody>
                    <a:bodyPr/>
                    <a:lstStyle/>
                    <a:p>
                      <a:pPr algn="ctr" fontAlgn="ctr"/>
                      <a:r>
                        <a:rPr lang="ru-RU" sz="1100" u="none" strike="noStrike" dirty="0">
                          <a:effectLst/>
                        </a:rPr>
                        <a:t>2 02 20 302 04 0000 150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l" fontAlgn="ctr"/>
                      <a:r>
                        <a:rPr lang="ru-RU" sz="1100" u="none" strike="noStrike" dirty="0">
                          <a:effectLst/>
                        </a:rPr>
                        <a:t>Субсидии бюджетам городских округов на обеспечение мероприятий по переселению граждан из аварийного жилищного фонда, в том числе переселению граждан из аварийного жилищного фонда с учетом необходимости развития малоэтажного жилищного строительства, за счет средств бюджетов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461 063,99</a:t>
                      </a: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460 663,39</a:t>
                      </a: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99,91 </a:t>
                      </a:r>
                    </a:p>
                  </a:txBody>
                  <a:tcPr marL="4196" marR="4196" marT="4196" marB="0" anchor="ctr"/>
                </a:tc>
                <a:extLst>
                  <a:ext uri="{0D108BD9-81ED-4DB2-BD59-A6C34878D82A}">
                    <a16:rowId xmlns:a16="http://schemas.microsoft.com/office/drawing/2014/main" val="256710122"/>
                  </a:ext>
                </a:extLst>
              </a:tr>
              <a:tr h="312186">
                <a:tc>
                  <a:txBody>
                    <a:bodyPr/>
                    <a:lstStyle/>
                    <a:p>
                      <a:pPr algn="ctr" fontAlgn="ctr"/>
                      <a:r>
                        <a:rPr lang="ru-RU" sz="1100" u="none" strike="noStrike" dirty="0">
                          <a:effectLst/>
                        </a:rPr>
                        <a:t>2 02 25 243 00 0000 150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l" fontAlgn="ctr"/>
                      <a:r>
                        <a:rPr lang="ru-RU" sz="1100" u="none" strike="noStrike" dirty="0">
                          <a:effectLst/>
                        </a:rPr>
                        <a:t>Субсидии бюджетам на строительство и реконструкцию (модернизацию) объектов питьевого водоснабжения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14 191,83</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extLst>
                  <a:ext uri="{0D108BD9-81ED-4DB2-BD59-A6C34878D82A}">
                    <a16:rowId xmlns:a16="http://schemas.microsoft.com/office/drawing/2014/main" val="1767725955"/>
                  </a:ext>
                </a:extLst>
              </a:tr>
              <a:tr h="312186">
                <a:tc>
                  <a:txBody>
                    <a:bodyPr/>
                    <a:lstStyle/>
                    <a:p>
                      <a:pPr algn="ctr" fontAlgn="ctr"/>
                      <a:r>
                        <a:rPr lang="ru-RU" sz="1100" u="none" strike="noStrike" dirty="0">
                          <a:effectLst/>
                        </a:rPr>
                        <a:t>2 02 25 243 04 0000 150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l" fontAlgn="ctr"/>
                      <a:r>
                        <a:rPr lang="ru-RU" sz="1100" u="none" strike="noStrike" dirty="0">
                          <a:effectLst/>
                        </a:rPr>
                        <a:t>Субсидии бюджетам городских округов на строительство и реконструкцию (модернизацию) объектов питьевого водоснабжения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14 191,83</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extLst>
                  <a:ext uri="{0D108BD9-81ED-4DB2-BD59-A6C34878D82A}">
                    <a16:rowId xmlns:a16="http://schemas.microsoft.com/office/drawing/2014/main" val="1197172453"/>
                  </a:ext>
                </a:extLst>
              </a:tr>
              <a:tr h="466350">
                <a:tc>
                  <a:txBody>
                    <a:bodyPr/>
                    <a:lstStyle/>
                    <a:p>
                      <a:pPr algn="ctr" fontAlgn="ctr"/>
                      <a:r>
                        <a:rPr lang="ru-RU" sz="1100" u="none" strike="noStrike" dirty="0">
                          <a:effectLst/>
                        </a:rPr>
                        <a:t>2 02 25 304 00 0000 150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l" fontAlgn="ctr"/>
                      <a:r>
                        <a:rPr lang="ru-RU" sz="1100" u="none" strike="noStrike" dirty="0">
                          <a:effectLst/>
                        </a:rPr>
                        <a:t>Субсидии бюджетам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22 567,60</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22 320,00</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tc>
                  <a:txBody>
                    <a:bodyPr/>
                    <a:lstStyle/>
                    <a:p>
                      <a:pPr algn="ctr" fontAlgn="ctr"/>
                      <a:r>
                        <a:rPr lang="ru-RU" sz="1200" u="sng" strike="noStrike" dirty="0" smtClean="0">
                          <a:effectLst/>
                          <a:latin typeface="+mn-lt"/>
                        </a:rPr>
                        <a:t>98,90 </a:t>
                      </a:r>
                      <a:endParaRPr lang="ru-RU" sz="1200" b="0" i="0" u="sng" strike="noStrike" dirty="0">
                        <a:solidFill>
                          <a:srgbClr val="000000"/>
                        </a:solidFill>
                        <a:effectLst/>
                        <a:latin typeface="+mn-lt"/>
                        <a:cs typeface="Times New Roman" panose="02020603050405020304" pitchFamily="18" charset="0"/>
                      </a:endParaRPr>
                    </a:p>
                  </a:txBody>
                  <a:tcPr marL="4196" marR="4196" marT="4196" marB="0" anchor="ctr"/>
                </a:tc>
                <a:extLst>
                  <a:ext uri="{0D108BD9-81ED-4DB2-BD59-A6C34878D82A}">
                    <a16:rowId xmlns:a16="http://schemas.microsoft.com/office/drawing/2014/main" val="3245519182"/>
                  </a:ext>
                </a:extLst>
              </a:tr>
              <a:tr h="509160">
                <a:tc>
                  <a:txBody>
                    <a:bodyPr/>
                    <a:lstStyle/>
                    <a:p>
                      <a:pPr algn="ctr" fontAlgn="ctr"/>
                      <a:r>
                        <a:rPr lang="ru-RU" sz="1100" u="none" strike="noStrike" dirty="0">
                          <a:effectLst/>
                        </a:rPr>
                        <a:t>2 02 25 304 04 0000 150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Субсидии бюджетам городских округов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22 567,60</a:t>
                      </a: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22 320,00</a:t>
                      </a: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98,90</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extLst>
                  <a:ext uri="{0D108BD9-81ED-4DB2-BD59-A6C34878D82A}">
                    <a16:rowId xmlns:a16="http://schemas.microsoft.com/office/drawing/2014/main" val="3838358005"/>
                  </a:ext>
                </a:extLst>
              </a:tr>
              <a:tr h="541441">
                <a:tc>
                  <a:txBody>
                    <a:bodyPr/>
                    <a:lstStyle/>
                    <a:p>
                      <a:pPr algn="ctr" fontAlgn="ctr"/>
                      <a:r>
                        <a:rPr lang="ru-RU" sz="1100" u="none" strike="noStrike" dirty="0">
                          <a:effectLst/>
                        </a:rPr>
                        <a:t>2 02 25 497 00 0000 150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Субсидии бюджетам на реализацию мероприятий по обеспечению жильем молодых семей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10 316,92</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10 316,89</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extLst>
                  <a:ext uri="{0D108BD9-81ED-4DB2-BD59-A6C34878D82A}">
                    <a16:rowId xmlns:a16="http://schemas.microsoft.com/office/drawing/2014/main" val="393824654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656254005"/>
              </p:ext>
            </p:extLst>
          </p:nvPr>
        </p:nvGraphicFramePr>
        <p:xfrm>
          <a:off x="18289" y="4245374"/>
          <a:ext cx="12173711" cy="629748"/>
        </p:xfrm>
        <a:graphic>
          <a:graphicData uri="http://schemas.openxmlformats.org/drawingml/2006/table">
            <a:tbl>
              <a:tblPr>
                <a:tableStyleId>{8A107856-5554-42FB-B03E-39F5DBC370BA}</a:tableStyleId>
              </a:tblPr>
              <a:tblGrid>
                <a:gridCol w="1692200">
                  <a:extLst>
                    <a:ext uri="{9D8B030D-6E8A-4147-A177-3AD203B41FA5}">
                      <a16:colId xmlns:a16="http://schemas.microsoft.com/office/drawing/2014/main" val="2139076287"/>
                    </a:ext>
                  </a:extLst>
                </a:gridCol>
                <a:gridCol w="6507665">
                  <a:extLst>
                    <a:ext uri="{9D8B030D-6E8A-4147-A177-3AD203B41FA5}">
                      <a16:colId xmlns:a16="http://schemas.microsoft.com/office/drawing/2014/main" val="1012730574"/>
                    </a:ext>
                  </a:extLst>
                </a:gridCol>
                <a:gridCol w="1403840">
                  <a:extLst>
                    <a:ext uri="{9D8B030D-6E8A-4147-A177-3AD203B41FA5}">
                      <a16:colId xmlns:a16="http://schemas.microsoft.com/office/drawing/2014/main" val="963840472"/>
                    </a:ext>
                  </a:extLst>
                </a:gridCol>
                <a:gridCol w="1250178">
                  <a:extLst>
                    <a:ext uri="{9D8B030D-6E8A-4147-A177-3AD203B41FA5}">
                      <a16:colId xmlns:a16="http://schemas.microsoft.com/office/drawing/2014/main" val="3361043727"/>
                    </a:ext>
                  </a:extLst>
                </a:gridCol>
                <a:gridCol w="1319828">
                  <a:extLst>
                    <a:ext uri="{9D8B030D-6E8A-4147-A177-3AD203B41FA5}">
                      <a16:colId xmlns:a16="http://schemas.microsoft.com/office/drawing/2014/main" val="1068063338"/>
                    </a:ext>
                  </a:extLst>
                </a:gridCol>
              </a:tblGrid>
              <a:tr h="197006">
                <a:tc>
                  <a:txBody>
                    <a:bodyPr/>
                    <a:lstStyle/>
                    <a:p>
                      <a:pPr algn="ctr" fontAlgn="ctr"/>
                      <a:r>
                        <a:rPr lang="ru-RU" sz="1100" u="none" strike="noStrike" dirty="0">
                          <a:effectLst/>
                        </a:rPr>
                        <a:t>2 02 25 497 04 0000 150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Субсидии бюджетам городских округов на реализацию мероприятий по обеспечению жильем молодых семей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10 316,92</a:t>
                      </a: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10 316,89</a:t>
                      </a:r>
                    </a:p>
                  </a:txBody>
                  <a:tcPr marL="5028" marR="5028" marT="5028" marB="0" anchor="ctr"/>
                </a:tc>
                <a:tc>
                  <a:txBody>
                    <a:bodyPr/>
                    <a:lstStyle/>
                    <a:p>
                      <a:pPr algn="ctr" fontAlgn="ctr"/>
                      <a:r>
                        <a:rPr lang="ru-RU" sz="1200" u="sng" strike="noStrike" dirty="0">
                          <a:effectLst/>
                        </a:rPr>
                        <a:t>100,00 </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extLst>
                  <a:ext uri="{0D108BD9-81ED-4DB2-BD59-A6C34878D82A}">
                    <a16:rowId xmlns:a16="http://schemas.microsoft.com/office/drawing/2014/main" val="220256541"/>
                  </a:ext>
                </a:extLst>
              </a:tr>
              <a:tr h="289440">
                <a:tc>
                  <a:txBody>
                    <a:bodyPr/>
                    <a:lstStyle/>
                    <a:p>
                      <a:pPr algn="ctr" fontAlgn="ctr"/>
                      <a:r>
                        <a:rPr lang="ru-RU" sz="1100" u="none" strike="noStrike" dirty="0">
                          <a:effectLst/>
                        </a:rPr>
                        <a:t>2 02 25 519 00 0000 150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Субсидии бюджетам на поддержку отрасли культуры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ea typeface="Tahoma" panose="020B0604030504040204" pitchFamily="34" charset="0"/>
                          <a:cs typeface="Tahoma" panose="020B0604030504040204" pitchFamily="34" charset="0"/>
                        </a:rPr>
                        <a:t>5 236,07</a:t>
                      </a:r>
                      <a:endParaRPr lang="ru-RU" sz="1200" b="0" i="0" u="sng" strike="noStrike" dirty="0">
                        <a:solidFill>
                          <a:srgbClr val="000000"/>
                        </a:solidFill>
                        <a:effectLst/>
                        <a:latin typeface="+mn-lt"/>
                        <a:ea typeface="Tahoma" panose="020B0604030504040204" pitchFamily="34" charset="0"/>
                        <a:cs typeface="Tahoma" panose="020B0604030504040204" pitchFamily="34"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ea typeface="Tahoma" panose="020B0604030504040204" pitchFamily="34" charset="0"/>
                          <a:cs typeface="Tahoma" panose="020B0604030504040204" pitchFamily="34" charset="0"/>
                        </a:rPr>
                        <a:t>5 236,07</a:t>
                      </a:r>
                      <a:endParaRPr lang="ru-RU" sz="1200" b="0" i="0" u="sng" strike="noStrike" dirty="0">
                        <a:solidFill>
                          <a:srgbClr val="000000"/>
                        </a:solidFill>
                        <a:effectLst/>
                        <a:latin typeface="+mn-lt"/>
                        <a:ea typeface="Tahoma" panose="020B0604030504040204" pitchFamily="34" charset="0"/>
                        <a:cs typeface="Tahoma" panose="020B0604030504040204" pitchFamily="34" charset="0"/>
                      </a:endParaRPr>
                    </a:p>
                  </a:txBody>
                  <a:tcPr marL="5028" marR="5028" marT="5028" marB="0" anchor="ctr"/>
                </a:tc>
                <a:tc>
                  <a:txBody>
                    <a:bodyPr/>
                    <a:lstStyle/>
                    <a:p>
                      <a:pPr algn="ctr" fontAlgn="ctr"/>
                      <a:r>
                        <a:rPr lang="ru-RU" sz="1200" u="sng" strike="noStrike" dirty="0">
                          <a:effectLst/>
                        </a:rPr>
                        <a:t>100,00 </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extLst>
                  <a:ext uri="{0D108BD9-81ED-4DB2-BD59-A6C34878D82A}">
                    <a16:rowId xmlns:a16="http://schemas.microsoft.com/office/drawing/2014/main" val="1168519470"/>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810468872"/>
              </p:ext>
            </p:extLst>
          </p:nvPr>
        </p:nvGraphicFramePr>
        <p:xfrm>
          <a:off x="9143" y="4893155"/>
          <a:ext cx="12182856" cy="736207"/>
        </p:xfrm>
        <a:graphic>
          <a:graphicData uri="http://schemas.openxmlformats.org/drawingml/2006/table">
            <a:tbl>
              <a:tblPr>
                <a:tableStyleId>{8A107856-5554-42FB-B03E-39F5DBC370BA}</a:tableStyleId>
              </a:tblPr>
              <a:tblGrid>
                <a:gridCol w="1685759">
                  <a:extLst>
                    <a:ext uri="{9D8B030D-6E8A-4147-A177-3AD203B41FA5}">
                      <a16:colId xmlns:a16="http://schemas.microsoft.com/office/drawing/2014/main" val="3039802665"/>
                    </a:ext>
                  </a:extLst>
                </a:gridCol>
                <a:gridCol w="6523410">
                  <a:extLst>
                    <a:ext uri="{9D8B030D-6E8A-4147-A177-3AD203B41FA5}">
                      <a16:colId xmlns:a16="http://schemas.microsoft.com/office/drawing/2014/main" val="1762047532"/>
                    </a:ext>
                  </a:extLst>
                </a:gridCol>
                <a:gridCol w="1401175">
                  <a:extLst>
                    <a:ext uri="{9D8B030D-6E8A-4147-A177-3AD203B41FA5}">
                      <a16:colId xmlns:a16="http://schemas.microsoft.com/office/drawing/2014/main" val="1374511760"/>
                    </a:ext>
                  </a:extLst>
                </a:gridCol>
                <a:gridCol w="1252728">
                  <a:extLst>
                    <a:ext uri="{9D8B030D-6E8A-4147-A177-3AD203B41FA5}">
                      <a16:colId xmlns:a16="http://schemas.microsoft.com/office/drawing/2014/main" val="2573539426"/>
                    </a:ext>
                  </a:extLst>
                </a:gridCol>
                <a:gridCol w="1319784">
                  <a:extLst>
                    <a:ext uri="{9D8B030D-6E8A-4147-A177-3AD203B41FA5}">
                      <a16:colId xmlns:a16="http://schemas.microsoft.com/office/drawing/2014/main" val="285441594"/>
                    </a:ext>
                  </a:extLst>
                </a:gridCol>
              </a:tblGrid>
              <a:tr h="437926">
                <a:tc>
                  <a:txBody>
                    <a:bodyPr/>
                    <a:lstStyle/>
                    <a:p>
                      <a:pPr algn="ctr" fontAlgn="ctr"/>
                      <a:r>
                        <a:rPr lang="ru-RU" sz="1100" u="none" strike="noStrike" dirty="0">
                          <a:effectLst/>
                        </a:rPr>
                        <a:t>2 02 25 519 04 0000 150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Субсидии бюджетам городских округов на поддержку отрасли культуры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ea typeface="Tahoma" panose="020B0604030504040204" pitchFamily="34" charset="0"/>
                          <a:cs typeface="Tahoma" panose="020B0604030504040204" pitchFamily="34" charset="0"/>
                        </a:rPr>
                        <a:t>5236,07</a:t>
                      </a:r>
                      <a:endParaRPr lang="ru-RU" sz="1200" b="0" i="0" u="sng" strike="noStrike" dirty="0">
                        <a:solidFill>
                          <a:srgbClr val="000000"/>
                        </a:solidFill>
                        <a:effectLst/>
                        <a:latin typeface="+mn-lt"/>
                        <a:ea typeface="Tahoma" panose="020B0604030504040204" pitchFamily="34" charset="0"/>
                        <a:cs typeface="Tahoma" panose="020B0604030504040204" pitchFamily="34"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ea typeface="Tahoma" panose="020B0604030504040204" pitchFamily="34" charset="0"/>
                          <a:cs typeface="Tahoma" panose="020B0604030504040204" pitchFamily="34" charset="0"/>
                        </a:rPr>
                        <a:t>5236,07</a:t>
                      </a:r>
                      <a:endParaRPr lang="ru-RU" sz="1200" b="0" i="0" u="sng" strike="noStrike" dirty="0">
                        <a:solidFill>
                          <a:srgbClr val="000000"/>
                        </a:solidFill>
                        <a:effectLst/>
                        <a:latin typeface="+mn-lt"/>
                        <a:ea typeface="Tahoma" panose="020B0604030504040204" pitchFamily="34" charset="0"/>
                        <a:cs typeface="Tahoma" panose="020B0604030504040204" pitchFamily="34" charset="0"/>
                      </a:endParaRPr>
                    </a:p>
                  </a:txBody>
                  <a:tcPr marL="5028" marR="5028" marT="5028" marB="0" anchor="ctr"/>
                </a:tc>
                <a:tc>
                  <a:txBody>
                    <a:bodyPr/>
                    <a:lstStyle/>
                    <a:p>
                      <a:pPr algn="ctr" fontAlgn="ctr"/>
                      <a:r>
                        <a:rPr lang="ru-RU" sz="1200" u="sng" strike="noStrike" dirty="0">
                          <a:effectLst/>
                        </a:rPr>
                        <a:t>100,00 </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extLst>
                  <a:ext uri="{0D108BD9-81ED-4DB2-BD59-A6C34878D82A}">
                    <a16:rowId xmlns:a16="http://schemas.microsoft.com/office/drawing/2014/main" val="1118825440"/>
                  </a:ext>
                </a:extLst>
              </a:tr>
              <a:tr h="298281">
                <a:tc>
                  <a:txBody>
                    <a:bodyPr/>
                    <a:lstStyle/>
                    <a:p>
                      <a:pPr algn="ctr" fontAlgn="ctr"/>
                      <a:r>
                        <a:rPr lang="ru-RU" sz="1100" u="none" strike="noStrike" dirty="0">
                          <a:effectLst/>
                        </a:rPr>
                        <a:t>2 02 25 555 00 0000 150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Субсидии бюджетам на реализацию программ формирования современной городской среды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136 792,70</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136 089,55</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u="sng" strike="noStrike" dirty="0">
                          <a:effectLst/>
                        </a:rPr>
                        <a:t>100,00 </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extLst>
                  <a:ext uri="{0D108BD9-81ED-4DB2-BD59-A6C34878D82A}">
                    <a16:rowId xmlns:a16="http://schemas.microsoft.com/office/drawing/2014/main" val="832071749"/>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3104794439"/>
              </p:ext>
            </p:extLst>
          </p:nvPr>
        </p:nvGraphicFramePr>
        <p:xfrm>
          <a:off x="0" y="5647393"/>
          <a:ext cx="12182856" cy="1210606"/>
        </p:xfrm>
        <a:graphic>
          <a:graphicData uri="http://schemas.openxmlformats.org/drawingml/2006/table">
            <a:tbl>
              <a:tblPr>
                <a:tableStyleId>{8A107856-5554-42FB-B03E-39F5DBC370BA}</a:tableStyleId>
              </a:tblPr>
              <a:tblGrid>
                <a:gridCol w="1685759">
                  <a:extLst>
                    <a:ext uri="{9D8B030D-6E8A-4147-A177-3AD203B41FA5}">
                      <a16:colId xmlns:a16="http://schemas.microsoft.com/office/drawing/2014/main" val="932868977"/>
                    </a:ext>
                  </a:extLst>
                </a:gridCol>
                <a:gridCol w="6523410">
                  <a:extLst>
                    <a:ext uri="{9D8B030D-6E8A-4147-A177-3AD203B41FA5}">
                      <a16:colId xmlns:a16="http://schemas.microsoft.com/office/drawing/2014/main" val="2771154148"/>
                    </a:ext>
                  </a:extLst>
                </a:gridCol>
                <a:gridCol w="1410319">
                  <a:extLst>
                    <a:ext uri="{9D8B030D-6E8A-4147-A177-3AD203B41FA5}">
                      <a16:colId xmlns:a16="http://schemas.microsoft.com/office/drawing/2014/main" val="3502223271"/>
                    </a:ext>
                  </a:extLst>
                </a:gridCol>
                <a:gridCol w="1234440">
                  <a:extLst>
                    <a:ext uri="{9D8B030D-6E8A-4147-A177-3AD203B41FA5}">
                      <a16:colId xmlns:a16="http://schemas.microsoft.com/office/drawing/2014/main" val="629250182"/>
                    </a:ext>
                  </a:extLst>
                </a:gridCol>
                <a:gridCol w="1328928">
                  <a:extLst>
                    <a:ext uri="{9D8B030D-6E8A-4147-A177-3AD203B41FA5}">
                      <a16:colId xmlns:a16="http://schemas.microsoft.com/office/drawing/2014/main" val="137616310"/>
                    </a:ext>
                  </a:extLst>
                </a:gridCol>
              </a:tblGrid>
              <a:tr h="605303">
                <a:tc>
                  <a:txBody>
                    <a:bodyPr/>
                    <a:lstStyle/>
                    <a:p>
                      <a:pPr algn="ctr" fontAlgn="ctr"/>
                      <a:r>
                        <a:rPr lang="ru-RU" sz="1100" u="none" strike="noStrike" dirty="0">
                          <a:effectLst/>
                        </a:rPr>
                        <a:t>2 02 25 555 04 0000 150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Субсидии бюджетам городских округов на реализацию программ формирования современной городской среды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136 792,70</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136 089,55</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u="sng" strike="noStrike" dirty="0">
                          <a:effectLst/>
                        </a:rPr>
                        <a:t>100,00 </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extLst>
                  <a:ext uri="{0D108BD9-81ED-4DB2-BD59-A6C34878D82A}">
                    <a16:rowId xmlns:a16="http://schemas.microsoft.com/office/drawing/2014/main" val="2152819319"/>
                  </a:ext>
                </a:extLst>
              </a:tr>
              <a:tr h="605303">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2 02 25 559 00 0000 150</a:t>
                      </a:r>
                      <a:endParaRPr lang="ru-RU" sz="1100" b="0" i="0" u="none"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Субсидии бюджетам на оснащение общеобразовательных организаций средствами обучения и воспитания для реализации учебных предметов</a:t>
                      </a:r>
                      <a:endParaRPr lang="ru-RU" sz="1100" b="0" i="0" u="none"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345,81</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345,81</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extLst>
                  <a:ext uri="{0D108BD9-81ED-4DB2-BD59-A6C34878D82A}">
                    <a16:rowId xmlns:a16="http://schemas.microsoft.com/office/drawing/2014/main" val="3484117060"/>
                  </a:ext>
                </a:extLst>
              </a:tr>
            </a:tbl>
          </a:graphicData>
        </a:graphic>
      </p:graphicFrame>
    </p:spTree>
    <p:extLst>
      <p:ext uri="{BB962C8B-B14F-4D97-AF65-F5344CB8AC3E}">
        <p14:creationId xmlns:p14="http://schemas.microsoft.com/office/powerpoint/2010/main" val="3167408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53</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70981464"/>
              </p:ext>
            </p:extLst>
          </p:nvPr>
        </p:nvGraphicFramePr>
        <p:xfrm>
          <a:off x="0" y="948267"/>
          <a:ext cx="12192000" cy="537281"/>
        </p:xfrm>
        <a:graphic>
          <a:graphicData uri="http://schemas.openxmlformats.org/drawingml/2006/table">
            <a:tbl>
              <a:tblPr>
                <a:tableStyleId>{8A107856-5554-42FB-B03E-39F5DBC370BA}</a:tableStyleId>
              </a:tblPr>
              <a:tblGrid>
                <a:gridCol w="1690922">
                  <a:extLst>
                    <a:ext uri="{9D8B030D-6E8A-4147-A177-3AD203B41FA5}">
                      <a16:colId xmlns:a16="http://schemas.microsoft.com/office/drawing/2014/main" val="3778382166"/>
                    </a:ext>
                  </a:extLst>
                </a:gridCol>
                <a:gridCol w="6507974">
                  <a:extLst>
                    <a:ext uri="{9D8B030D-6E8A-4147-A177-3AD203B41FA5}">
                      <a16:colId xmlns:a16="http://schemas.microsoft.com/office/drawing/2014/main" val="1138427486"/>
                    </a:ext>
                  </a:extLst>
                </a:gridCol>
                <a:gridCol w="1366889">
                  <a:extLst>
                    <a:ext uri="{9D8B030D-6E8A-4147-A177-3AD203B41FA5}">
                      <a16:colId xmlns:a16="http://schemas.microsoft.com/office/drawing/2014/main" val="1183313454"/>
                    </a:ext>
                  </a:extLst>
                </a:gridCol>
                <a:gridCol w="1207802">
                  <a:extLst>
                    <a:ext uri="{9D8B030D-6E8A-4147-A177-3AD203B41FA5}">
                      <a16:colId xmlns:a16="http://schemas.microsoft.com/office/drawing/2014/main" val="3660762751"/>
                    </a:ext>
                  </a:extLst>
                </a:gridCol>
                <a:gridCol w="1418413">
                  <a:extLst>
                    <a:ext uri="{9D8B030D-6E8A-4147-A177-3AD203B41FA5}">
                      <a16:colId xmlns:a16="http://schemas.microsoft.com/office/drawing/2014/main" val="2068039418"/>
                    </a:ext>
                  </a:extLst>
                </a:gridCol>
              </a:tblGrid>
              <a:tr h="259485">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277796">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7" name="Таблица 6">
            <a:extLst>
              <a:ext uri="{FF2B5EF4-FFF2-40B4-BE49-F238E27FC236}">
                <a16:creationId xmlns:a16="http://schemas.microsoft.com/office/drawing/2014/main" id="{302D8CA0-E346-45CA-80CC-007932B2D593}"/>
              </a:ext>
            </a:extLst>
          </p:cNvPr>
          <p:cNvGraphicFramePr>
            <a:graphicFrameLocks noGrp="1"/>
          </p:cNvGraphicFramePr>
          <p:nvPr>
            <p:extLst>
              <p:ext uri="{D42A27DB-BD31-4B8C-83A1-F6EECF244321}">
                <p14:modId xmlns:p14="http://schemas.microsoft.com/office/powerpoint/2010/main" val="2269819270"/>
              </p:ext>
            </p:extLst>
          </p:nvPr>
        </p:nvGraphicFramePr>
        <p:xfrm>
          <a:off x="9144" y="1485548"/>
          <a:ext cx="12182856" cy="5372451"/>
        </p:xfrm>
        <a:graphic>
          <a:graphicData uri="http://schemas.openxmlformats.org/drawingml/2006/table">
            <a:tbl>
              <a:tblPr>
                <a:tableStyleId>{8A107856-5554-42FB-B03E-39F5DBC370BA}</a:tableStyleId>
              </a:tblPr>
              <a:tblGrid>
                <a:gridCol w="1685759">
                  <a:extLst>
                    <a:ext uri="{9D8B030D-6E8A-4147-A177-3AD203B41FA5}">
                      <a16:colId xmlns:a16="http://schemas.microsoft.com/office/drawing/2014/main" val="2267724878"/>
                    </a:ext>
                  </a:extLst>
                </a:gridCol>
                <a:gridCol w="6523410">
                  <a:extLst>
                    <a:ext uri="{9D8B030D-6E8A-4147-A177-3AD203B41FA5}">
                      <a16:colId xmlns:a16="http://schemas.microsoft.com/office/drawing/2014/main" val="3264743641"/>
                    </a:ext>
                  </a:extLst>
                </a:gridCol>
                <a:gridCol w="1354667">
                  <a:extLst>
                    <a:ext uri="{9D8B030D-6E8A-4147-A177-3AD203B41FA5}">
                      <a16:colId xmlns:a16="http://schemas.microsoft.com/office/drawing/2014/main" val="639599841"/>
                    </a:ext>
                  </a:extLst>
                </a:gridCol>
                <a:gridCol w="1206602">
                  <a:extLst>
                    <a:ext uri="{9D8B030D-6E8A-4147-A177-3AD203B41FA5}">
                      <a16:colId xmlns:a16="http://schemas.microsoft.com/office/drawing/2014/main" val="304750542"/>
                    </a:ext>
                  </a:extLst>
                </a:gridCol>
                <a:gridCol w="1412418">
                  <a:extLst>
                    <a:ext uri="{9D8B030D-6E8A-4147-A177-3AD203B41FA5}">
                      <a16:colId xmlns:a16="http://schemas.microsoft.com/office/drawing/2014/main" val="1893036150"/>
                    </a:ext>
                  </a:extLst>
                </a:gridCol>
              </a:tblGrid>
              <a:tr h="720563">
                <a:tc>
                  <a:txBody>
                    <a:bodyPr/>
                    <a:lstStyle/>
                    <a:p>
                      <a:pPr algn="ctr"/>
                      <a:r>
                        <a:rPr lang="ru-RU" sz="1100" dirty="0" smtClean="0"/>
                        <a:t>2 02 25 559 04 0000 150</a:t>
                      </a:r>
                      <a:endParaRPr lang="ru-RU" sz="1100" dirty="0"/>
                    </a:p>
                  </a:txBody>
                  <a:tcPr marL="5028" marR="5028" marT="5028" marB="0" anchor="ctr"/>
                </a:tc>
                <a:tc>
                  <a:txBody>
                    <a:bodyPr/>
                    <a:lstStyle/>
                    <a:p>
                      <a:pPr algn="l"/>
                      <a:r>
                        <a:rPr lang="ru-RU" sz="1100" dirty="0" smtClean="0"/>
                        <a:t>Субсидии бюджетам городских округов на оснащение общеобразовательных организаций средствами обучения и воспитания для реализации учебных предметов</a:t>
                      </a:r>
                      <a:endParaRPr lang="ru-RU" sz="1100" dirty="0"/>
                    </a:p>
                  </a:txBody>
                  <a:tcPr marL="5028" marR="5028" marT="5028" marB="0" anchor="ctr"/>
                </a:tc>
                <a:tc>
                  <a:txBody>
                    <a:bodyPr/>
                    <a:lstStyle/>
                    <a:p>
                      <a:pPr algn="ctr"/>
                      <a:r>
                        <a:rPr lang="ru-RU" sz="1200" u="sng" dirty="0" smtClean="0"/>
                        <a:t>345,81</a:t>
                      </a:r>
                      <a:endParaRPr lang="ru-RU" sz="1200" u="sng" dirty="0"/>
                    </a:p>
                  </a:txBody>
                  <a:tcPr marL="5028" marR="5028" marT="5028" marB="0" anchor="ctr"/>
                </a:tc>
                <a:tc>
                  <a:txBody>
                    <a:bodyPr/>
                    <a:lstStyle/>
                    <a:p>
                      <a:pPr algn="ctr"/>
                      <a:r>
                        <a:rPr lang="ru-RU" sz="1200" u="sng" dirty="0" smtClean="0"/>
                        <a:t>345,81</a:t>
                      </a:r>
                      <a:endParaRPr lang="ru-RU" sz="1200" u="sng" dirty="0"/>
                    </a:p>
                  </a:txBody>
                  <a:tcPr marL="5028" marR="5028" marT="5028" marB="0" anchor="ctr"/>
                </a:tc>
                <a:tc>
                  <a:txBody>
                    <a:bodyPr/>
                    <a:lstStyle/>
                    <a:p>
                      <a:pPr algn="ctr"/>
                      <a:r>
                        <a:rPr lang="ru-RU" sz="1200" u="sng" dirty="0" smtClean="0"/>
                        <a:t>100,00</a:t>
                      </a:r>
                      <a:endParaRPr lang="ru-RU" sz="1200" u="sng" dirty="0"/>
                    </a:p>
                  </a:txBody>
                  <a:tcPr marL="5028" marR="5028" marT="5028" marB="0" anchor="ctr"/>
                </a:tc>
                <a:extLst>
                  <a:ext uri="{0D108BD9-81ED-4DB2-BD59-A6C34878D82A}">
                    <a16:rowId xmlns:a16="http://schemas.microsoft.com/office/drawing/2014/main" val="3956715573"/>
                  </a:ext>
                </a:extLst>
              </a:tr>
              <a:tr h="401611">
                <a:tc>
                  <a:txBody>
                    <a:bodyPr/>
                    <a:lstStyle/>
                    <a:p>
                      <a:pPr algn="ctr" fontAlgn="ctr"/>
                      <a:r>
                        <a:rPr lang="ru-RU" sz="1100" u="none" strike="noStrike" dirty="0">
                          <a:effectLst/>
                        </a:rPr>
                        <a:t>2 02 29 999 00 0000 150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Прочие субсидии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438 321,25</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253 893,67</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chemeClr val="dk1"/>
                          </a:solidFill>
                          <a:effectLst/>
                          <a:latin typeface="+mn-lt"/>
                          <a:cs typeface="+mn-cs"/>
                        </a:rPr>
                        <a:t>57,92</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extLst>
                  <a:ext uri="{0D108BD9-81ED-4DB2-BD59-A6C34878D82A}">
                    <a16:rowId xmlns:a16="http://schemas.microsoft.com/office/drawing/2014/main" val="1525463939"/>
                  </a:ext>
                </a:extLst>
              </a:tr>
              <a:tr h="425948">
                <a:tc>
                  <a:txBody>
                    <a:bodyPr/>
                    <a:lstStyle/>
                    <a:p>
                      <a:pPr algn="ctr" fontAlgn="ctr"/>
                      <a:r>
                        <a:rPr lang="ru-RU" sz="1100" u="none" strike="noStrike">
                          <a:effectLst/>
                        </a:rPr>
                        <a:t>2 02 29 999 04 0000 150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Прочие субсидии бюджетам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438 321,25</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253 893,67</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u="sng" strike="noStrike" dirty="0" smtClean="0">
                          <a:effectLst/>
                        </a:rPr>
                        <a:t> 57,92</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extLst>
                  <a:ext uri="{0D108BD9-81ED-4DB2-BD59-A6C34878D82A}">
                    <a16:rowId xmlns:a16="http://schemas.microsoft.com/office/drawing/2014/main" val="3722017909"/>
                  </a:ext>
                </a:extLst>
              </a:tr>
              <a:tr h="490791">
                <a:tc>
                  <a:txBody>
                    <a:bodyPr/>
                    <a:lstStyle/>
                    <a:p>
                      <a:pPr algn="ctr" fontAlgn="ctr"/>
                      <a:r>
                        <a:rPr lang="ru-RU" sz="1100" u="none" strike="noStrike" dirty="0">
                          <a:solidFill>
                            <a:schemeClr val="tx1"/>
                          </a:solidFill>
                          <a:effectLst/>
                        </a:rPr>
                        <a:t>2 02 29 999 04 </a:t>
                      </a:r>
                      <a:r>
                        <a:rPr lang="ru-RU" sz="1100" u="none" strike="noStrike" dirty="0" smtClean="0">
                          <a:solidFill>
                            <a:schemeClr val="tx1"/>
                          </a:solidFill>
                          <a:effectLst/>
                        </a:rPr>
                        <a:t>6054 </a:t>
                      </a:r>
                      <a:r>
                        <a:rPr lang="ru-RU" sz="1100" u="none" strike="noStrike" dirty="0">
                          <a:solidFill>
                            <a:schemeClr val="tx1"/>
                          </a:solidFill>
                          <a:effectLst/>
                        </a:rPr>
                        <a:t>150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b="0" i="0" u="none" strike="noStrike" dirty="0" smtClean="0">
                          <a:solidFill>
                            <a:schemeClr val="tx1"/>
                          </a:solidFill>
                          <a:effectLst/>
                          <a:latin typeface="+mn-lt"/>
                          <a:cs typeface="Times New Roman" panose="02020603050405020304" pitchFamily="18" charset="0"/>
                        </a:rPr>
                        <a:t>Прочие субсидии бюджетам городских округов на капитальный ремонт сетей  теплоснабжения на территории муниципальных образований Московской области</a:t>
                      </a:r>
                      <a:endParaRPr lang="ru-RU" sz="1100" b="0" i="0" u="none" strike="noStrike" dirty="0">
                        <a:solidFill>
                          <a:schemeClr val="tx1"/>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chemeClr val="tx1"/>
                          </a:solidFill>
                          <a:effectLst/>
                          <a:latin typeface="+mn-lt"/>
                          <a:cs typeface="Times New Roman" panose="02020603050405020304" pitchFamily="18" charset="0"/>
                        </a:rPr>
                        <a:t>0,00</a:t>
                      </a:r>
                      <a:endParaRPr lang="ru-RU" sz="1200" b="0" i="0" u="sng" strike="noStrike" dirty="0">
                        <a:solidFill>
                          <a:schemeClr val="tx1"/>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chemeClr val="tx1"/>
                          </a:solidFill>
                          <a:effectLst/>
                          <a:latin typeface="+mn-lt"/>
                          <a:cs typeface="Times New Roman" panose="02020603050405020304" pitchFamily="18" charset="0"/>
                        </a:rPr>
                        <a:t>5</a:t>
                      </a:r>
                      <a:r>
                        <a:rPr lang="ru-RU" sz="1200" b="0" i="0" u="sng" strike="noStrike" baseline="0" dirty="0" smtClean="0">
                          <a:solidFill>
                            <a:schemeClr val="tx1"/>
                          </a:solidFill>
                          <a:effectLst/>
                          <a:latin typeface="+mn-lt"/>
                          <a:cs typeface="Times New Roman" panose="02020603050405020304" pitchFamily="18" charset="0"/>
                        </a:rPr>
                        <a:t> 705,50</a:t>
                      </a:r>
                      <a:endParaRPr lang="ru-RU" sz="1200" b="0" i="0" u="sng" strike="noStrike" dirty="0">
                        <a:solidFill>
                          <a:schemeClr val="tx1"/>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chemeClr val="tx1"/>
                          </a:solidFill>
                          <a:effectLst/>
                          <a:latin typeface="+mn-lt"/>
                          <a:cs typeface="Times New Roman" panose="02020603050405020304" pitchFamily="18" charset="0"/>
                        </a:rPr>
                        <a:t>0,00</a:t>
                      </a:r>
                      <a:endParaRPr lang="ru-RU" sz="1200" b="0" i="0" u="sng" strike="noStrike" dirty="0">
                        <a:solidFill>
                          <a:schemeClr val="tx1"/>
                        </a:solidFill>
                        <a:effectLst/>
                        <a:latin typeface="+mn-lt"/>
                        <a:cs typeface="Times New Roman" panose="02020603050405020304" pitchFamily="18" charset="0"/>
                      </a:endParaRPr>
                    </a:p>
                  </a:txBody>
                  <a:tcPr marL="5028" marR="5028" marT="5028" marB="0" anchor="ctr"/>
                </a:tc>
                <a:extLst>
                  <a:ext uri="{0D108BD9-81ED-4DB2-BD59-A6C34878D82A}">
                    <a16:rowId xmlns:a16="http://schemas.microsoft.com/office/drawing/2014/main" val="3658090364"/>
                  </a:ext>
                </a:extLst>
              </a:tr>
              <a:tr h="490791">
                <a:tc>
                  <a:txBody>
                    <a:bodyPr/>
                    <a:lstStyle/>
                    <a:p>
                      <a:pPr algn="ctr" fontAlgn="ctr"/>
                      <a:r>
                        <a:rPr lang="ru-RU" sz="1100" u="none" strike="noStrike" dirty="0">
                          <a:effectLst/>
                        </a:rPr>
                        <a:t>2 02 29 999 04 6065 150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Прочие субсидии бюджетам городских округов на организацию деятельности многофункциональных центров предоставления государственных и муниципальных услуг</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365,00</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365,00</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extLst>
                  <a:ext uri="{0D108BD9-81ED-4DB2-BD59-A6C34878D82A}">
                    <a16:rowId xmlns:a16="http://schemas.microsoft.com/office/drawing/2014/main" val="3865779686"/>
                  </a:ext>
                </a:extLst>
              </a:tr>
              <a:tr h="974927">
                <a:tc>
                  <a:txBody>
                    <a:bodyPr/>
                    <a:lstStyle/>
                    <a:p>
                      <a:pPr algn="ctr" fontAlgn="ctr"/>
                      <a:r>
                        <a:rPr lang="ru-RU" sz="1100" u="none" strike="noStrike">
                          <a:effectLst/>
                        </a:rPr>
                        <a:t>2 02 29 999 04 6110 150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l" fontAlgn="ctr"/>
                      <a:r>
                        <a:rPr lang="ru-RU" sz="1100" u="none" strike="noStrike" dirty="0">
                          <a:effectLst/>
                        </a:rPr>
                        <a:t>Прочие субсидии бюджетам городских округов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Московской области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4 476,89</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4 464,51</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99,72</a:t>
                      </a:r>
                      <a:endParaRPr lang="ru-RU" sz="1200" b="0" i="0" u="sng" strike="noStrike" dirty="0">
                        <a:solidFill>
                          <a:srgbClr val="000000"/>
                        </a:solidFill>
                        <a:effectLst/>
                        <a:latin typeface="+mn-lt"/>
                        <a:cs typeface="Times New Roman" panose="02020603050405020304" pitchFamily="18" charset="0"/>
                      </a:endParaRPr>
                    </a:p>
                  </a:txBody>
                  <a:tcPr marL="5028" marR="5028" marT="5028" marB="0" anchor="ctr"/>
                </a:tc>
                <a:extLst>
                  <a:ext uri="{0D108BD9-81ED-4DB2-BD59-A6C34878D82A}">
                    <a16:rowId xmlns:a16="http://schemas.microsoft.com/office/drawing/2014/main" val="3331874684"/>
                  </a:ext>
                </a:extLst>
              </a:tr>
              <a:tr h="482556">
                <a:tc>
                  <a:txBody>
                    <a:bodyPr/>
                    <a:lstStyle/>
                    <a:p>
                      <a:pPr algn="ctr" fontAlgn="ctr"/>
                      <a:r>
                        <a:rPr lang="ru-RU" sz="1100" u="none" strike="noStrike" dirty="0">
                          <a:effectLst/>
                        </a:rPr>
                        <a:t>2 02 29 999 04 6139 150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01" marR="4401" marT="4401" marB="0" anchor="ctr"/>
                </a:tc>
                <a:tc>
                  <a:txBody>
                    <a:bodyPr/>
                    <a:lstStyle/>
                    <a:p>
                      <a:pPr algn="l" fontAlgn="ctr"/>
                      <a:r>
                        <a:rPr lang="ru-RU" sz="1100" u="none" strike="noStrike" dirty="0">
                          <a:effectLst/>
                        </a:rPr>
                        <a:t>Прочие субсидии бюджетам городских округов на реализацию мероприятий по капитальному ремонту сетей теплоснабжения на территории муниципальных образований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191</a:t>
                      </a:r>
                      <a:r>
                        <a:rPr lang="ru-RU" sz="1200" b="0" i="0" u="sng" strike="noStrike" baseline="0" dirty="0" smtClean="0">
                          <a:solidFill>
                            <a:srgbClr val="000000"/>
                          </a:solidFill>
                          <a:effectLst/>
                          <a:latin typeface="+mn-lt"/>
                          <a:cs typeface="Times New Roman" panose="02020603050405020304" pitchFamily="18" charset="0"/>
                        </a:rPr>
                        <a:t> </a:t>
                      </a:r>
                      <a:r>
                        <a:rPr lang="ru-RU" sz="1200" b="0" i="0" u="sng" strike="noStrike" dirty="0" smtClean="0">
                          <a:solidFill>
                            <a:srgbClr val="000000"/>
                          </a:solidFill>
                          <a:effectLst/>
                          <a:latin typeface="+mn-lt"/>
                          <a:cs typeface="Times New Roman" panose="02020603050405020304" pitchFamily="18" charset="0"/>
                        </a:rPr>
                        <a:t>196,85</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85 878.47</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44,92</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extLst>
                  <a:ext uri="{0D108BD9-81ED-4DB2-BD59-A6C34878D82A}">
                    <a16:rowId xmlns:a16="http://schemas.microsoft.com/office/drawing/2014/main" val="1572018703"/>
                  </a:ext>
                </a:extLst>
              </a:tr>
              <a:tr h="794494">
                <a:tc>
                  <a:txBody>
                    <a:bodyPr/>
                    <a:lstStyle/>
                    <a:p>
                      <a:pPr algn="ctr" fontAlgn="ctr"/>
                      <a:r>
                        <a:rPr lang="ru-RU" sz="1100" u="none" strike="noStrike" dirty="0">
                          <a:effectLst/>
                        </a:rPr>
                        <a:t>2 02 29 999 04 6157 150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01" marR="4401" marT="4401" marB="0" anchor="ctr"/>
                </a:tc>
                <a:tc>
                  <a:txBody>
                    <a:bodyPr/>
                    <a:lstStyle/>
                    <a:p>
                      <a:pPr algn="l" fontAlgn="ctr"/>
                      <a:r>
                        <a:rPr lang="ru-RU" sz="1100" u="none" strike="noStrike" dirty="0">
                          <a:effectLst/>
                        </a:rPr>
                        <a:t>Прочие субсидии  бюджетам городских округов  на  </a:t>
                      </a:r>
                      <a:r>
                        <a:rPr lang="ru-RU" sz="1100" u="none" strike="noStrike" dirty="0" err="1">
                          <a:effectLst/>
                        </a:rPr>
                        <a:t>софинансирование</a:t>
                      </a:r>
                      <a:r>
                        <a:rPr lang="ru-RU" sz="1100" u="none" strike="noStrike" dirty="0">
                          <a:effectLst/>
                        </a:rPr>
                        <a:t>  расходов на организацию транспортного обслуживания населения по муниципальным маршрутам регулярных перевозок по регулируемым тарифам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60 593,50</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60 593,50</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extLst>
                  <a:ext uri="{0D108BD9-81ED-4DB2-BD59-A6C34878D82A}">
                    <a16:rowId xmlns:a16="http://schemas.microsoft.com/office/drawing/2014/main" val="4115095148"/>
                  </a:ext>
                </a:extLst>
              </a:tr>
              <a:tr h="590770">
                <a:tc>
                  <a:txBody>
                    <a:bodyPr/>
                    <a:lstStyle/>
                    <a:p>
                      <a:pPr algn="ctr" fontAlgn="ctr"/>
                      <a:r>
                        <a:rPr lang="ru-RU" sz="1100" u="none" strike="noStrike" dirty="0">
                          <a:effectLst/>
                        </a:rPr>
                        <a:t>2 02 29 999 04 6219 150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01" marR="4401" marT="4401" marB="0" anchor="ctr"/>
                </a:tc>
                <a:tc>
                  <a:txBody>
                    <a:bodyPr/>
                    <a:lstStyle/>
                    <a:p>
                      <a:pPr algn="l" fontAlgn="ctr"/>
                      <a:r>
                        <a:rPr lang="ru-RU" sz="1100" u="none" strike="noStrike" dirty="0">
                          <a:effectLst/>
                        </a:rPr>
                        <a:t>Прочие субсидии бюджетам городских округов на мероприятия по организации отдыха детей в каникулярное время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2 945.00</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2 929.14</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99,46</a:t>
                      </a:r>
                      <a:endParaRPr lang="ru-RU" sz="1200" b="0" i="0" u="sng" strike="noStrike" dirty="0">
                        <a:solidFill>
                          <a:srgbClr val="000000"/>
                        </a:solidFill>
                        <a:effectLst/>
                        <a:latin typeface="+mn-lt"/>
                        <a:cs typeface="Times New Roman" panose="02020603050405020304" pitchFamily="18" charset="0"/>
                      </a:endParaRPr>
                    </a:p>
                  </a:txBody>
                  <a:tcPr marL="4401" marR="4401" marT="4401" marB="0" anchor="ctr"/>
                </a:tc>
                <a:extLst>
                  <a:ext uri="{0D108BD9-81ED-4DB2-BD59-A6C34878D82A}">
                    <a16:rowId xmlns:a16="http://schemas.microsoft.com/office/drawing/2014/main" val="2764315357"/>
                  </a:ext>
                </a:extLst>
              </a:tr>
            </a:tbl>
          </a:graphicData>
        </a:graphic>
      </p:graphicFrame>
    </p:spTree>
    <p:extLst>
      <p:ext uri="{BB962C8B-B14F-4D97-AF65-F5344CB8AC3E}">
        <p14:creationId xmlns:p14="http://schemas.microsoft.com/office/powerpoint/2010/main" val="3183948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54</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2162140473"/>
              </p:ext>
            </p:extLst>
          </p:nvPr>
        </p:nvGraphicFramePr>
        <p:xfrm>
          <a:off x="0" y="948267"/>
          <a:ext cx="12192000" cy="367019"/>
        </p:xfrm>
        <a:graphic>
          <a:graphicData uri="http://schemas.openxmlformats.org/drawingml/2006/table">
            <a:tbl>
              <a:tblPr>
                <a:tableStyleId>{8A107856-5554-42FB-B03E-39F5DBC370BA}</a:tableStyleId>
              </a:tblPr>
              <a:tblGrid>
                <a:gridCol w="1690922">
                  <a:extLst>
                    <a:ext uri="{9D8B030D-6E8A-4147-A177-3AD203B41FA5}">
                      <a16:colId xmlns:a16="http://schemas.microsoft.com/office/drawing/2014/main" val="3778382166"/>
                    </a:ext>
                  </a:extLst>
                </a:gridCol>
                <a:gridCol w="6672593">
                  <a:extLst>
                    <a:ext uri="{9D8B030D-6E8A-4147-A177-3AD203B41FA5}">
                      <a16:colId xmlns:a16="http://schemas.microsoft.com/office/drawing/2014/main" val="1138427486"/>
                    </a:ext>
                  </a:extLst>
                </a:gridCol>
                <a:gridCol w="1407452">
                  <a:extLst>
                    <a:ext uri="{9D8B030D-6E8A-4147-A177-3AD203B41FA5}">
                      <a16:colId xmlns:a16="http://schemas.microsoft.com/office/drawing/2014/main" val="1183313454"/>
                    </a:ext>
                  </a:extLst>
                </a:gridCol>
                <a:gridCol w="1173973">
                  <a:extLst>
                    <a:ext uri="{9D8B030D-6E8A-4147-A177-3AD203B41FA5}">
                      <a16:colId xmlns:a16="http://schemas.microsoft.com/office/drawing/2014/main" val="3660762751"/>
                    </a:ext>
                  </a:extLst>
                </a:gridCol>
                <a:gridCol w="1247060">
                  <a:extLst>
                    <a:ext uri="{9D8B030D-6E8A-4147-A177-3AD203B41FA5}">
                      <a16:colId xmlns:a16="http://schemas.microsoft.com/office/drawing/2014/main" val="2068039418"/>
                    </a:ext>
                  </a:extLst>
                </a:gridCol>
              </a:tblGrid>
              <a:tr h="170682">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82727">
                <a:tc>
                  <a:txBody>
                    <a:bodyPr/>
                    <a:lstStyle/>
                    <a:p>
                      <a:pPr algn="ctr" fontAlgn="ctr"/>
                      <a:r>
                        <a:rPr lang="ru-RU" sz="1050" u="none" strike="noStrike" dirty="0">
                          <a:effectLst/>
                        </a:rPr>
                        <a:t>1</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2</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3</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4</a:t>
                      </a:r>
                      <a:endParaRPr lang="ru-RU" sz="105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50" u="none" strike="noStrike" dirty="0">
                          <a:effectLst/>
                        </a:rPr>
                        <a:t>5</a:t>
                      </a:r>
                      <a:endParaRPr lang="ru-RU"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5" name="Таблица 4">
            <a:extLst>
              <a:ext uri="{FF2B5EF4-FFF2-40B4-BE49-F238E27FC236}">
                <a16:creationId xmlns:a16="http://schemas.microsoft.com/office/drawing/2014/main" id="{12C76436-2461-487D-A2C1-57CE8BA024BC}"/>
              </a:ext>
            </a:extLst>
          </p:cNvPr>
          <p:cNvGraphicFramePr>
            <a:graphicFrameLocks noGrp="1"/>
          </p:cNvGraphicFramePr>
          <p:nvPr>
            <p:extLst>
              <p:ext uri="{D42A27DB-BD31-4B8C-83A1-F6EECF244321}">
                <p14:modId xmlns:p14="http://schemas.microsoft.com/office/powerpoint/2010/main" val="44772839"/>
              </p:ext>
            </p:extLst>
          </p:nvPr>
        </p:nvGraphicFramePr>
        <p:xfrm>
          <a:off x="0" y="1277956"/>
          <a:ext cx="12191999" cy="5580043"/>
        </p:xfrm>
        <a:graphic>
          <a:graphicData uri="http://schemas.openxmlformats.org/drawingml/2006/table">
            <a:tbl>
              <a:tblPr>
                <a:tableStyleId>{8A107856-5554-42FB-B03E-39F5DBC370BA}</a:tableStyleId>
              </a:tblPr>
              <a:tblGrid>
                <a:gridCol w="1694902">
                  <a:extLst>
                    <a:ext uri="{9D8B030D-6E8A-4147-A177-3AD203B41FA5}">
                      <a16:colId xmlns:a16="http://schemas.microsoft.com/office/drawing/2014/main" val="1856136614"/>
                    </a:ext>
                  </a:extLst>
                </a:gridCol>
                <a:gridCol w="6656618">
                  <a:extLst>
                    <a:ext uri="{9D8B030D-6E8A-4147-A177-3AD203B41FA5}">
                      <a16:colId xmlns:a16="http://schemas.microsoft.com/office/drawing/2014/main" val="219919838"/>
                    </a:ext>
                  </a:extLst>
                </a:gridCol>
                <a:gridCol w="1419497">
                  <a:extLst>
                    <a:ext uri="{9D8B030D-6E8A-4147-A177-3AD203B41FA5}">
                      <a16:colId xmlns:a16="http://schemas.microsoft.com/office/drawing/2014/main" val="1260176687"/>
                    </a:ext>
                  </a:extLst>
                </a:gridCol>
                <a:gridCol w="1165371">
                  <a:extLst>
                    <a:ext uri="{9D8B030D-6E8A-4147-A177-3AD203B41FA5}">
                      <a16:colId xmlns:a16="http://schemas.microsoft.com/office/drawing/2014/main" val="3145785494"/>
                    </a:ext>
                  </a:extLst>
                </a:gridCol>
                <a:gridCol w="1255611">
                  <a:extLst>
                    <a:ext uri="{9D8B030D-6E8A-4147-A177-3AD203B41FA5}">
                      <a16:colId xmlns:a16="http://schemas.microsoft.com/office/drawing/2014/main" val="1882458548"/>
                    </a:ext>
                  </a:extLst>
                </a:gridCol>
              </a:tblGrid>
              <a:tr h="396221">
                <a:tc>
                  <a:txBody>
                    <a:bodyPr/>
                    <a:lstStyle/>
                    <a:p>
                      <a:pPr algn="ctr"/>
                      <a:r>
                        <a:rPr lang="ru-RU" sz="1100" dirty="0" smtClean="0">
                          <a:latin typeface="+mn-lt"/>
                        </a:rPr>
                        <a:t>2 02 29 999 04 6305 150</a:t>
                      </a:r>
                      <a:endParaRPr lang="ru-RU" sz="1100" dirty="0">
                        <a:latin typeface="+mn-lt"/>
                      </a:endParaRPr>
                    </a:p>
                  </a:txBody>
                  <a:tcPr marL="4401" marR="4401" marT="4401" marB="0" anchor="ctr"/>
                </a:tc>
                <a:tc>
                  <a:txBody>
                    <a:bodyPr/>
                    <a:lstStyle/>
                    <a:p>
                      <a:r>
                        <a:rPr lang="ru-RU" sz="1100" dirty="0" smtClean="0">
                          <a:latin typeface="+mn-lt"/>
                        </a:rPr>
                        <a:t>Прочие субсидии  бюджетам городских округов на реализацию проектов граждан, сформированных в рамках практик инициативного бюджетирования</a:t>
                      </a:r>
                      <a:endParaRPr lang="ru-RU" sz="1100" dirty="0">
                        <a:latin typeface="+mn-lt"/>
                      </a:endParaRPr>
                    </a:p>
                  </a:txBody>
                  <a:tcPr marL="4401" marR="4401" marT="4401" marB="0" anchor="ctr"/>
                </a:tc>
                <a:tc>
                  <a:txBody>
                    <a:bodyPr/>
                    <a:lstStyle/>
                    <a:p>
                      <a:pPr algn="ctr"/>
                      <a:r>
                        <a:rPr lang="ru-RU" sz="1100" u="sng" dirty="0" smtClean="0">
                          <a:latin typeface="+mn-lt"/>
                        </a:rPr>
                        <a:t>2 957,82</a:t>
                      </a:r>
                      <a:endParaRPr lang="ru-RU" sz="1100" u="sng" dirty="0">
                        <a:latin typeface="+mn-lt"/>
                      </a:endParaRPr>
                    </a:p>
                  </a:txBody>
                  <a:tcPr marL="4401" marR="4401" marT="4401" marB="0" anchor="ctr"/>
                </a:tc>
                <a:tc>
                  <a:txBody>
                    <a:bodyPr/>
                    <a:lstStyle/>
                    <a:p>
                      <a:pPr algn="ctr"/>
                      <a:r>
                        <a:rPr lang="ru-RU" sz="1100" u="sng" dirty="0" smtClean="0">
                          <a:latin typeface="+mn-lt"/>
                        </a:rPr>
                        <a:t>2 957,82</a:t>
                      </a:r>
                      <a:endParaRPr lang="ru-RU" sz="1100" u="sng" dirty="0">
                        <a:latin typeface="+mn-lt"/>
                      </a:endParaRPr>
                    </a:p>
                  </a:txBody>
                  <a:tcPr marL="4401" marR="4401" marT="4401" marB="0" anchor="ctr"/>
                </a:tc>
                <a:tc>
                  <a:txBody>
                    <a:bodyPr/>
                    <a:lstStyle/>
                    <a:p>
                      <a:pPr algn="ctr"/>
                      <a:r>
                        <a:rPr lang="ru-RU" sz="1100" u="sng" dirty="0" smtClean="0">
                          <a:latin typeface="+mn-lt"/>
                        </a:rPr>
                        <a:t>100,00</a:t>
                      </a:r>
                      <a:endParaRPr lang="ru-RU" sz="1100" u="sng" dirty="0">
                        <a:latin typeface="+mn-lt"/>
                      </a:endParaRPr>
                    </a:p>
                  </a:txBody>
                  <a:tcPr marL="4401" marR="4401" marT="4401" marB="0" anchor="ctr"/>
                </a:tc>
                <a:extLst>
                  <a:ext uri="{0D108BD9-81ED-4DB2-BD59-A6C34878D82A}">
                    <a16:rowId xmlns:a16="http://schemas.microsoft.com/office/drawing/2014/main" val="323916551"/>
                  </a:ext>
                </a:extLst>
              </a:tr>
              <a:tr h="591976">
                <a:tc>
                  <a:txBody>
                    <a:bodyPr/>
                    <a:lstStyle/>
                    <a:p>
                      <a:pPr algn="ctr"/>
                      <a:r>
                        <a:rPr lang="ru-RU" sz="1100" dirty="0" smtClean="0">
                          <a:latin typeface="+mn-lt"/>
                        </a:rPr>
                        <a:t>2 02 29 999 04 6324 150</a:t>
                      </a:r>
                      <a:endParaRPr lang="ru-RU" sz="1100" dirty="0">
                        <a:latin typeface="+mn-lt"/>
                      </a:endParaRPr>
                    </a:p>
                  </a:txBody>
                  <a:tcPr marL="4401" marR="4401" marT="4401" marB="0" anchor="ctr"/>
                </a:tc>
                <a:tc>
                  <a:txBody>
                    <a:bodyPr/>
                    <a:lstStyle/>
                    <a:p>
                      <a:r>
                        <a:rPr lang="ru-RU" sz="1100" dirty="0" smtClean="0">
                          <a:latin typeface="+mn-lt"/>
                        </a:rPr>
                        <a:t>Прочие субсидии бюджетам городских округов на организацию бесплатного горячего питания обучающихся, получающих начальное общее образование в муниципальных образовательных организациях</a:t>
                      </a:r>
                      <a:endParaRPr lang="ru-RU" sz="1100" dirty="0">
                        <a:latin typeface="+mn-lt"/>
                      </a:endParaRPr>
                    </a:p>
                  </a:txBody>
                  <a:tcPr marL="4401" marR="4401" marT="4401" marB="0" anchor="ctr"/>
                </a:tc>
                <a:tc>
                  <a:txBody>
                    <a:bodyPr/>
                    <a:lstStyle/>
                    <a:p>
                      <a:pPr algn="ctr"/>
                      <a:r>
                        <a:rPr lang="ru-RU" sz="1100" u="sng" dirty="0" smtClean="0">
                          <a:latin typeface="+mn-lt"/>
                        </a:rPr>
                        <a:t>4 093,50</a:t>
                      </a:r>
                      <a:endParaRPr lang="ru-RU" sz="1100" u="sng" dirty="0">
                        <a:latin typeface="+mn-lt"/>
                      </a:endParaRPr>
                    </a:p>
                  </a:txBody>
                  <a:tcPr marL="4401" marR="4401" marT="4401" marB="0" anchor="ctr"/>
                </a:tc>
                <a:tc>
                  <a:txBody>
                    <a:bodyPr/>
                    <a:lstStyle/>
                    <a:p>
                      <a:pPr algn="ctr"/>
                      <a:r>
                        <a:rPr lang="ru-RU" sz="1100" u="sng" dirty="0" smtClean="0">
                          <a:latin typeface="+mn-lt"/>
                        </a:rPr>
                        <a:t>1 831,16</a:t>
                      </a:r>
                      <a:endParaRPr lang="ru-RU" sz="1100" u="sng" dirty="0">
                        <a:latin typeface="+mn-lt"/>
                      </a:endParaRPr>
                    </a:p>
                  </a:txBody>
                  <a:tcPr marL="4401" marR="4401" marT="4401" marB="0" anchor="ctr"/>
                </a:tc>
                <a:tc>
                  <a:txBody>
                    <a:bodyPr/>
                    <a:lstStyle/>
                    <a:p>
                      <a:pPr algn="ctr"/>
                      <a:r>
                        <a:rPr lang="ru-RU" sz="1100" u="sng" dirty="0" smtClean="0">
                          <a:latin typeface="+mn-lt"/>
                        </a:rPr>
                        <a:t>44,73</a:t>
                      </a:r>
                      <a:endParaRPr lang="ru-RU" sz="1100" u="sng" dirty="0">
                        <a:latin typeface="+mn-lt"/>
                      </a:endParaRPr>
                    </a:p>
                  </a:txBody>
                  <a:tcPr marL="4401" marR="4401" marT="4401" marB="0" anchor="ctr"/>
                </a:tc>
                <a:extLst>
                  <a:ext uri="{0D108BD9-81ED-4DB2-BD59-A6C34878D82A}">
                    <a16:rowId xmlns:a16="http://schemas.microsoft.com/office/drawing/2014/main" val="1559751555"/>
                  </a:ext>
                </a:extLst>
              </a:tr>
              <a:tr h="587168">
                <a:tc>
                  <a:txBody>
                    <a:bodyPr/>
                    <a:lstStyle/>
                    <a:p>
                      <a:pPr algn="ctr"/>
                      <a:r>
                        <a:rPr lang="ru-RU" sz="1100" dirty="0" smtClean="0">
                          <a:latin typeface="+mn-lt"/>
                        </a:rPr>
                        <a:t>2 02 29 999 04 6403 150</a:t>
                      </a:r>
                      <a:endParaRPr lang="ru-RU" sz="1100" dirty="0">
                        <a:latin typeface="+mn-lt"/>
                      </a:endParaRPr>
                    </a:p>
                  </a:txBody>
                  <a:tcPr marL="4401" marR="4401" marT="4401" marB="0" anchor="ctr"/>
                </a:tc>
                <a:tc>
                  <a:txBody>
                    <a:bodyPr/>
                    <a:lstStyle/>
                    <a:p>
                      <a:r>
                        <a:rPr lang="ru-RU" sz="1100" dirty="0" smtClean="0">
                          <a:latin typeface="+mn-lt"/>
                        </a:rPr>
                        <a:t>Прочие субсидии бюджетам городских округов  на строительство (реконструкцию) канализационных коллекторов, канализационных насосных станций</a:t>
                      </a:r>
                      <a:endParaRPr lang="ru-RU" sz="1100" dirty="0">
                        <a:latin typeface="+mn-lt"/>
                      </a:endParaRPr>
                    </a:p>
                  </a:txBody>
                  <a:tcPr marL="4401" marR="4401" marT="4401" marB="0" anchor="ctr"/>
                </a:tc>
                <a:tc>
                  <a:txBody>
                    <a:bodyPr/>
                    <a:lstStyle/>
                    <a:p>
                      <a:pPr algn="ctr"/>
                      <a:r>
                        <a:rPr lang="ru-RU" sz="1100" u="sng" dirty="0" smtClean="0">
                          <a:latin typeface="+mn-lt"/>
                        </a:rPr>
                        <a:t>44 096,38</a:t>
                      </a:r>
                      <a:endParaRPr lang="ru-RU" sz="1100" u="sng" dirty="0">
                        <a:latin typeface="+mn-lt"/>
                      </a:endParaRPr>
                    </a:p>
                  </a:txBody>
                  <a:tcPr marL="4401" marR="4401" marT="4401" marB="0" anchor="ctr"/>
                </a:tc>
                <a:tc>
                  <a:txBody>
                    <a:bodyPr/>
                    <a:lstStyle/>
                    <a:p>
                      <a:pPr algn="ctr"/>
                      <a:r>
                        <a:rPr lang="ru-RU" sz="1100" u="sng" dirty="0" smtClean="0">
                          <a:latin typeface="+mn-lt"/>
                        </a:rPr>
                        <a:t>42 773,28</a:t>
                      </a:r>
                      <a:endParaRPr lang="ru-RU" sz="1100" u="sng" dirty="0">
                        <a:latin typeface="+mn-lt"/>
                      </a:endParaRPr>
                    </a:p>
                  </a:txBody>
                  <a:tcPr marL="4401" marR="4401" marT="4401" marB="0" anchor="ctr"/>
                </a:tc>
                <a:tc>
                  <a:txBody>
                    <a:bodyPr/>
                    <a:lstStyle/>
                    <a:p>
                      <a:pPr algn="ctr"/>
                      <a:r>
                        <a:rPr lang="ru-RU" sz="1100" u="sng" dirty="0" smtClean="0">
                          <a:latin typeface="+mn-lt"/>
                        </a:rPr>
                        <a:t>97,00</a:t>
                      </a:r>
                      <a:endParaRPr lang="ru-RU" sz="1100" u="sng" dirty="0">
                        <a:latin typeface="+mn-lt"/>
                      </a:endParaRPr>
                    </a:p>
                  </a:txBody>
                  <a:tcPr marL="4401" marR="4401" marT="4401" marB="0" anchor="ctr"/>
                </a:tc>
                <a:extLst>
                  <a:ext uri="{0D108BD9-81ED-4DB2-BD59-A6C34878D82A}">
                    <a16:rowId xmlns:a16="http://schemas.microsoft.com/office/drawing/2014/main" val="796043009"/>
                  </a:ext>
                </a:extLst>
              </a:tr>
              <a:tr h="396221">
                <a:tc>
                  <a:txBody>
                    <a:bodyPr/>
                    <a:lstStyle/>
                    <a:p>
                      <a:pPr algn="ctr"/>
                      <a:r>
                        <a:rPr lang="ru-RU" sz="1100" dirty="0" smtClean="0">
                          <a:latin typeface="+mn-lt"/>
                        </a:rPr>
                        <a:t>2 02 29 999 04 6409 150</a:t>
                      </a:r>
                      <a:endParaRPr lang="ru-RU" sz="1100" dirty="0">
                        <a:latin typeface="+mn-lt"/>
                      </a:endParaRPr>
                    </a:p>
                  </a:txBody>
                  <a:tcPr marL="4401" marR="4401" marT="4401" marB="0" anchor="ctr"/>
                </a:tc>
                <a:tc>
                  <a:txBody>
                    <a:bodyPr/>
                    <a:lstStyle/>
                    <a:p>
                      <a:r>
                        <a:rPr lang="ru-RU" sz="1100" dirty="0" smtClean="0">
                          <a:latin typeface="+mn-lt"/>
                        </a:rPr>
                        <a:t>Прочие субсидии бюджетам городских округов  на строительство и реконструкцию объектов водоснабжения</a:t>
                      </a:r>
                      <a:endParaRPr lang="ru-RU" sz="1100" dirty="0">
                        <a:latin typeface="+mn-lt"/>
                      </a:endParaRPr>
                    </a:p>
                  </a:txBody>
                  <a:tcPr marL="4401" marR="4401" marT="4401" marB="0" anchor="ctr"/>
                </a:tc>
                <a:tc>
                  <a:txBody>
                    <a:bodyPr/>
                    <a:lstStyle/>
                    <a:p>
                      <a:pPr algn="ctr"/>
                      <a:r>
                        <a:rPr lang="ru-RU" sz="1100" u="sng" dirty="0" smtClean="0">
                          <a:latin typeface="+mn-lt"/>
                        </a:rPr>
                        <a:t>0,00</a:t>
                      </a:r>
                      <a:endParaRPr lang="ru-RU" sz="1100" u="sng" dirty="0">
                        <a:latin typeface="+mn-lt"/>
                      </a:endParaRPr>
                    </a:p>
                  </a:txBody>
                  <a:tcPr marL="4401" marR="4401" marT="4401" marB="0" anchor="ctr"/>
                </a:tc>
                <a:tc>
                  <a:txBody>
                    <a:bodyPr/>
                    <a:lstStyle/>
                    <a:p>
                      <a:pPr algn="ctr"/>
                      <a:r>
                        <a:rPr lang="ru-RU" sz="1100" u="sng" dirty="0" smtClean="0">
                          <a:latin typeface="+mn-lt"/>
                        </a:rPr>
                        <a:t>14 191,82</a:t>
                      </a:r>
                      <a:endParaRPr lang="ru-RU" sz="1100" u="sng" dirty="0">
                        <a:latin typeface="+mn-lt"/>
                      </a:endParaRPr>
                    </a:p>
                  </a:txBody>
                  <a:tcPr marL="4401" marR="4401" marT="4401" marB="0" anchor="ctr"/>
                </a:tc>
                <a:tc>
                  <a:txBody>
                    <a:bodyPr/>
                    <a:lstStyle/>
                    <a:p>
                      <a:pPr algn="ctr"/>
                      <a:r>
                        <a:rPr lang="ru-RU" sz="1100" u="sng" dirty="0" smtClean="0">
                          <a:latin typeface="+mn-lt"/>
                        </a:rPr>
                        <a:t>0,00</a:t>
                      </a:r>
                      <a:endParaRPr lang="ru-RU" sz="1100" u="sng" dirty="0">
                        <a:latin typeface="+mn-lt"/>
                      </a:endParaRPr>
                    </a:p>
                  </a:txBody>
                  <a:tcPr marL="4401" marR="4401" marT="4401" marB="0" anchor="ctr"/>
                </a:tc>
                <a:extLst>
                  <a:ext uri="{0D108BD9-81ED-4DB2-BD59-A6C34878D82A}">
                    <a16:rowId xmlns:a16="http://schemas.microsoft.com/office/drawing/2014/main" val="2566979829"/>
                  </a:ext>
                </a:extLst>
              </a:tr>
              <a:tr h="587168">
                <a:tc>
                  <a:txBody>
                    <a:bodyPr/>
                    <a:lstStyle/>
                    <a:p>
                      <a:pPr algn="ctr"/>
                      <a:r>
                        <a:rPr lang="ru-RU" sz="1100" dirty="0" smtClean="0">
                          <a:latin typeface="+mn-lt"/>
                        </a:rPr>
                        <a:t>2 02 29 999 04 6416 150</a:t>
                      </a:r>
                      <a:endParaRPr lang="ru-RU" sz="1100" dirty="0">
                        <a:latin typeface="+mn-lt"/>
                      </a:endParaRPr>
                    </a:p>
                  </a:txBody>
                  <a:tcPr marL="4401" marR="4401" marT="4401" marB="0" anchor="ctr"/>
                </a:tc>
                <a:tc>
                  <a:txBody>
                    <a:bodyPr/>
                    <a:lstStyle/>
                    <a:p>
                      <a:r>
                        <a:rPr lang="ru-RU" sz="1100" dirty="0" smtClean="0">
                          <a:latin typeface="+mn-lt"/>
                        </a:rPr>
                        <a:t>Прочие субсидии бюджетам городских округов на строительство и реконструкцию сетей теплоснабжения муниципальной собственности</a:t>
                      </a:r>
                      <a:endParaRPr lang="ru-RU" sz="1100" dirty="0">
                        <a:latin typeface="+mn-lt"/>
                      </a:endParaRPr>
                    </a:p>
                  </a:txBody>
                  <a:tcPr marL="4401" marR="4401" marT="4401" marB="0" anchor="ctr"/>
                </a:tc>
                <a:tc>
                  <a:txBody>
                    <a:bodyPr/>
                    <a:lstStyle/>
                    <a:p>
                      <a:pPr algn="ctr"/>
                      <a:r>
                        <a:rPr lang="ru-RU" sz="1100" u="sng" dirty="0" smtClean="0">
                          <a:latin typeface="+mn-lt"/>
                        </a:rPr>
                        <a:t>127 596,31</a:t>
                      </a:r>
                      <a:endParaRPr lang="ru-RU" sz="1100" u="sng" dirty="0">
                        <a:latin typeface="+mn-lt"/>
                      </a:endParaRPr>
                    </a:p>
                  </a:txBody>
                  <a:tcPr marL="4401" marR="4401" marT="4401" marB="0" anchor="ctr"/>
                </a:tc>
                <a:tc>
                  <a:txBody>
                    <a:bodyPr/>
                    <a:lstStyle/>
                    <a:p>
                      <a:pPr algn="ctr"/>
                      <a:r>
                        <a:rPr lang="ru-RU" sz="1100" u="sng" dirty="0" smtClean="0">
                          <a:latin typeface="+mn-lt"/>
                        </a:rPr>
                        <a:t>26 361,15</a:t>
                      </a:r>
                      <a:endParaRPr lang="ru-RU" sz="1100" u="sng" dirty="0">
                        <a:latin typeface="+mn-lt"/>
                      </a:endParaRPr>
                    </a:p>
                  </a:txBody>
                  <a:tcPr marL="4401" marR="4401" marT="4401" marB="0" anchor="ctr"/>
                </a:tc>
                <a:tc>
                  <a:txBody>
                    <a:bodyPr/>
                    <a:lstStyle/>
                    <a:p>
                      <a:pPr algn="ctr"/>
                      <a:r>
                        <a:rPr lang="ru-RU" sz="1100" u="sng" dirty="0" smtClean="0">
                          <a:latin typeface="+mn-lt"/>
                        </a:rPr>
                        <a:t>20,66</a:t>
                      </a:r>
                      <a:endParaRPr lang="ru-RU" sz="1100" u="sng" dirty="0">
                        <a:latin typeface="+mn-lt"/>
                      </a:endParaRPr>
                    </a:p>
                  </a:txBody>
                  <a:tcPr marL="4401" marR="4401" marT="4401" marB="0" anchor="ctr"/>
                </a:tc>
                <a:extLst>
                  <a:ext uri="{0D108BD9-81ED-4DB2-BD59-A6C34878D82A}">
                    <a16:rowId xmlns:a16="http://schemas.microsoft.com/office/drawing/2014/main" val="3128111211"/>
                  </a:ext>
                </a:extLst>
              </a:tr>
              <a:tr h="346873">
                <a:tc>
                  <a:txBody>
                    <a:bodyPr/>
                    <a:lstStyle/>
                    <a:p>
                      <a:pPr algn="ctr"/>
                      <a:r>
                        <a:rPr lang="ru-RU" sz="1100" dirty="0" smtClean="0">
                          <a:latin typeface="+mn-lt"/>
                        </a:rPr>
                        <a:t>2 02 29 999 04 6473 150</a:t>
                      </a:r>
                      <a:endParaRPr lang="ru-RU" sz="1100" dirty="0">
                        <a:latin typeface="+mn-lt"/>
                      </a:endParaRPr>
                    </a:p>
                  </a:txBody>
                  <a:tcPr marL="4401" marR="4401" marT="4401" marB="0" anchor="ctr"/>
                </a:tc>
                <a:tc>
                  <a:txBody>
                    <a:bodyPr/>
                    <a:lstStyle/>
                    <a:p>
                      <a:r>
                        <a:rPr lang="ru-RU" sz="1100" dirty="0" smtClean="0">
                          <a:latin typeface="+mn-lt"/>
                        </a:rPr>
                        <a:t>Прочие субсидии бюджетам городских округов на строительство и реконструкцию объектов теплоснабжения</a:t>
                      </a:r>
                      <a:endParaRPr lang="ru-RU" sz="1100" dirty="0">
                        <a:latin typeface="+mn-lt"/>
                      </a:endParaRPr>
                    </a:p>
                  </a:txBody>
                  <a:tcPr marL="4401" marR="4401" marT="4401" marB="0" anchor="ctr"/>
                </a:tc>
                <a:tc>
                  <a:txBody>
                    <a:bodyPr/>
                    <a:lstStyle/>
                    <a:p>
                      <a:pPr algn="ctr"/>
                      <a:r>
                        <a:rPr lang="ru-RU" sz="1100" u="sng" dirty="0" smtClean="0">
                          <a:latin typeface="+mn-lt"/>
                        </a:rPr>
                        <a:t>0,00</a:t>
                      </a:r>
                      <a:endParaRPr lang="ru-RU" sz="1100" u="sng" dirty="0">
                        <a:latin typeface="+mn-lt"/>
                      </a:endParaRPr>
                    </a:p>
                  </a:txBody>
                  <a:tcPr marL="4401" marR="4401" marT="4401" marB="0" anchor="ctr"/>
                </a:tc>
                <a:tc>
                  <a:txBody>
                    <a:bodyPr/>
                    <a:lstStyle/>
                    <a:p>
                      <a:pPr algn="ctr"/>
                      <a:r>
                        <a:rPr lang="ru-RU" sz="1100" u="sng" dirty="0" smtClean="0">
                          <a:latin typeface="+mn-lt"/>
                        </a:rPr>
                        <a:t>5 842,32</a:t>
                      </a:r>
                      <a:endParaRPr lang="ru-RU" sz="1100" u="sng" dirty="0">
                        <a:latin typeface="+mn-lt"/>
                      </a:endParaRPr>
                    </a:p>
                  </a:txBody>
                  <a:tcPr marL="4401" marR="4401" marT="4401" marB="0" anchor="ctr"/>
                </a:tc>
                <a:tc>
                  <a:txBody>
                    <a:bodyPr/>
                    <a:lstStyle/>
                    <a:p>
                      <a:pPr algn="ctr"/>
                      <a:r>
                        <a:rPr lang="ru-RU" sz="1100" u="sng" dirty="0" smtClean="0">
                          <a:latin typeface="+mn-lt"/>
                        </a:rPr>
                        <a:t>0,00</a:t>
                      </a:r>
                      <a:endParaRPr lang="ru-RU" sz="1100" u="sng" dirty="0">
                        <a:latin typeface="+mn-lt"/>
                      </a:endParaRPr>
                    </a:p>
                  </a:txBody>
                  <a:tcPr marL="4401" marR="4401" marT="4401" marB="0" anchor="ctr"/>
                </a:tc>
                <a:extLst>
                  <a:ext uri="{0D108BD9-81ED-4DB2-BD59-A6C34878D82A}">
                    <a16:rowId xmlns:a16="http://schemas.microsoft.com/office/drawing/2014/main" val="2224471323"/>
                  </a:ext>
                </a:extLst>
              </a:tr>
              <a:tr h="393482">
                <a:tc>
                  <a:txBody>
                    <a:bodyPr/>
                    <a:lstStyle/>
                    <a:p>
                      <a:pPr algn="ctr" fontAlgn="ctr"/>
                      <a:r>
                        <a:rPr lang="ru-RU" sz="1100" u="none" strike="noStrike" dirty="0">
                          <a:effectLst/>
                          <a:latin typeface="+mn-lt"/>
                        </a:rPr>
                        <a:t>2 02 30 000 00 0000 150</a:t>
                      </a:r>
                      <a:endParaRPr lang="ru-RU" sz="1100" b="1"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l" fontAlgn="ctr"/>
                      <a:r>
                        <a:rPr lang="ru-RU" sz="1100" b="1" u="none" strike="noStrike" dirty="0">
                          <a:effectLst/>
                          <a:latin typeface="+mn-lt"/>
                        </a:rPr>
                        <a:t>Субвенции бюджетам бюджетной системы Российской Федерации</a:t>
                      </a:r>
                      <a:endParaRPr lang="ru-RU" sz="1100" b="1"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1" i="0" u="none" strike="noStrike" dirty="0" smtClean="0">
                          <a:solidFill>
                            <a:srgbClr val="000000"/>
                          </a:solidFill>
                          <a:effectLst/>
                          <a:latin typeface="+mn-lt"/>
                          <a:cs typeface="Times New Roman" panose="02020603050405020304" pitchFamily="18" charset="0"/>
                        </a:rPr>
                        <a:t>842 845,72</a:t>
                      </a:r>
                      <a:endParaRPr lang="ru-RU" sz="1100" b="1"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1" i="0" u="none" strike="noStrike" dirty="0" smtClean="0">
                          <a:solidFill>
                            <a:srgbClr val="000000"/>
                          </a:solidFill>
                          <a:effectLst/>
                          <a:latin typeface="+mn-lt"/>
                          <a:cs typeface="Times New Roman" panose="02020603050405020304" pitchFamily="18" charset="0"/>
                        </a:rPr>
                        <a:t>839 496,65</a:t>
                      </a:r>
                      <a:endParaRPr lang="ru-RU" sz="1100" b="1"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1" i="0" u="none" strike="noStrike" dirty="0" smtClean="0">
                          <a:solidFill>
                            <a:srgbClr val="000000"/>
                          </a:solidFill>
                          <a:effectLst/>
                          <a:latin typeface="+mn-lt"/>
                          <a:cs typeface="Times New Roman" panose="02020603050405020304" pitchFamily="18" charset="0"/>
                        </a:rPr>
                        <a:t>99,60</a:t>
                      </a:r>
                      <a:endParaRPr lang="ru-RU" sz="1100" b="1" i="0" u="none" strike="noStrike" dirty="0">
                        <a:solidFill>
                          <a:srgbClr val="000000"/>
                        </a:solidFill>
                        <a:effectLst/>
                        <a:latin typeface="+mn-lt"/>
                        <a:cs typeface="Times New Roman" panose="02020603050405020304" pitchFamily="18" charset="0"/>
                      </a:endParaRPr>
                    </a:p>
                  </a:txBody>
                  <a:tcPr marL="2545" marR="2545" marT="2545" marB="0" anchor="ctr"/>
                </a:tc>
                <a:extLst>
                  <a:ext uri="{0D108BD9-81ED-4DB2-BD59-A6C34878D82A}">
                    <a16:rowId xmlns:a16="http://schemas.microsoft.com/office/drawing/2014/main" val="3037728811"/>
                  </a:ext>
                </a:extLst>
              </a:tr>
              <a:tr h="490241">
                <a:tc>
                  <a:txBody>
                    <a:bodyPr/>
                    <a:lstStyle/>
                    <a:p>
                      <a:pPr algn="ctr" fontAlgn="ctr"/>
                      <a:r>
                        <a:rPr lang="ru-RU" sz="1100" u="none" strike="noStrike" dirty="0">
                          <a:effectLst/>
                          <a:latin typeface="+mn-lt"/>
                        </a:rPr>
                        <a:t>2 02 30 024 00 0000 150</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l" fontAlgn="ctr"/>
                      <a:r>
                        <a:rPr lang="ru-RU" sz="1100" u="none" strike="noStrike" dirty="0">
                          <a:effectLst/>
                          <a:latin typeface="+mn-lt"/>
                        </a:rPr>
                        <a:t>Субвенции местным бюджетам на выполнение передаваемых полномочий субъектов Российской Федерации</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829 750,35</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826 410,27</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u="sng" strike="noStrike" dirty="0" smtClean="0">
                          <a:effectLst/>
                          <a:latin typeface="+mn-lt"/>
                        </a:rPr>
                        <a:t>99,60</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extLst>
                  <a:ext uri="{0D108BD9-81ED-4DB2-BD59-A6C34878D82A}">
                    <a16:rowId xmlns:a16="http://schemas.microsoft.com/office/drawing/2014/main" val="1714375964"/>
                  </a:ext>
                </a:extLst>
              </a:tr>
              <a:tr h="587168">
                <a:tc>
                  <a:txBody>
                    <a:bodyPr/>
                    <a:lstStyle/>
                    <a:p>
                      <a:pPr algn="ctr" fontAlgn="ctr"/>
                      <a:r>
                        <a:rPr lang="ru-RU" sz="1100" u="none" strike="noStrike" dirty="0">
                          <a:effectLst/>
                          <a:latin typeface="+mn-lt"/>
                        </a:rPr>
                        <a:t>2 02 30 024 04 0000 150</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l" fontAlgn="ctr"/>
                      <a:r>
                        <a:rPr lang="ru-RU" sz="1100" u="none" strike="noStrike" dirty="0">
                          <a:effectLst/>
                          <a:latin typeface="+mn-lt"/>
                        </a:rPr>
                        <a:t>Субвенции бюджетам городских округов на выполнение передаваемых полномочий субъектов Российской Федерации</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829 750,35</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826 410,27</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u="sng" strike="noStrike" dirty="0" smtClean="0">
                          <a:effectLst/>
                          <a:latin typeface="+mn-lt"/>
                        </a:rPr>
                        <a:t>99,60 </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extLst>
                  <a:ext uri="{0D108BD9-81ED-4DB2-BD59-A6C34878D82A}">
                    <a16:rowId xmlns:a16="http://schemas.microsoft.com/office/drawing/2014/main" val="1598012919"/>
                  </a:ext>
                </a:extLst>
              </a:tr>
              <a:tr h="687357">
                <a:tc>
                  <a:txBody>
                    <a:bodyPr/>
                    <a:lstStyle/>
                    <a:p>
                      <a:pPr algn="ctr" fontAlgn="ctr"/>
                      <a:r>
                        <a:rPr lang="ru-RU" sz="1100" u="none" strike="noStrike" dirty="0">
                          <a:effectLst/>
                          <a:latin typeface="+mn-lt"/>
                        </a:rPr>
                        <a:t>2 02 30 024 04 6068 150</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l" fontAlgn="ctr"/>
                      <a:r>
                        <a:rPr lang="ru-RU" sz="1100" u="none" strike="noStrike" dirty="0">
                          <a:effectLst/>
                          <a:latin typeface="+mn-lt"/>
                        </a:rPr>
                        <a:t>Субвенция бюджетам городских округов на выполнение передаваемых полномочий субъектов Российской Федерации (обеспечение переданных государственных полномочий в сфере образования и организации деятельности комиссий по делам несовершеннолетних и защите их прав)</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4 725,00 </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3 867,00</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81,64</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extLst>
                  <a:ext uri="{0D108BD9-81ED-4DB2-BD59-A6C34878D82A}">
                    <a16:rowId xmlns:a16="http://schemas.microsoft.com/office/drawing/2014/main" val="1446461894"/>
                  </a:ext>
                </a:extLst>
              </a:tr>
              <a:tr h="516168">
                <a:tc>
                  <a:txBody>
                    <a:bodyPr/>
                    <a:lstStyle/>
                    <a:p>
                      <a:pPr algn="ctr" fontAlgn="ctr"/>
                      <a:r>
                        <a:rPr lang="ru-RU" sz="1100" u="none" strike="noStrike" dirty="0">
                          <a:effectLst/>
                          <a:latin typeface="+mn-lt"/>
                        </a:rPr>
                        <a:t>2 02 30 024 04 6087 150</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l" fontAlgn="ctr"/>
                      <a:r>
                        <a:rPr lang="ru-RU" sz="1100" u="none" strike="noStrike" dirty="0">
                          <a:effectLst/>
                          <a:latin typeface="+mn-lt"/>
                        </a:rPr>
                        <a:t>Субвенции бюджетам городских округов на  выполнение передаваемых полномочий субъектов Российской Федерации (организация  мероприятий при осуществлении деятельности по обращению с собаками без владельцев )</a:t>
                      </a:r>
                      <a:endParaRPr lang="ru-RU" sz="1100" b="0" i="0" u="none"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5 967,00</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b="0" i="0" u="sng" strike="noStrike" dirty="0" smtClean="0">
                          <a:solidFill>
                            <a:srgbClr val="000000"/>
                          </a:solidFill>
                          <a:effectLst/>
                          <a:latin typeface="+mn-lt"/>
                          <a:cs typeface="Times New Roman" panose="02020603050405020304" pitchFamily="18" charset="0"/>
                        </a:rPr>
                        <a:t>5 967,00</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tc>
                  <a:txBody>
                    <a:bodyPr/>
                    <a:lstStyle/>
                    <a:p>
                      <a:pPr algn="ctr" fontAlgn="ctr"/>
                      <a:r>
                        <a:rPr lang="ru-RU" sz="1100" u="sng" strike="noStrike" dirty="0">
                          <a:effectLst/>
                          <a:latin typeface="+mn-lt"/>
                        </a:rPr>
                        <a:t>100,00 </a:t>
                      </a:r>
                      <a:endParaRPr lang="ru-RU" sz="1100" b="0" i="0" u="sng" strike="noStrike" dirty="0">
                        <a:solidFill>
                          <a:srgbClr val="000000"/>
                        </a:solidFill>
                        <a:effectLst/>
                        <a:latin typeface="+mn-lt"/>
                        <a:cs typeface="Times New Roman" panose="02020603050405020304" pitchFamily="18" charset="0"/>
                      </a:endParaRPr>
                    </a:p>
                  </a:txBody>
                  <a:tcPr marL="2545" marR="2545" marT="2545" marB="0" anchor="ctr"/>
                </a:tc>
                <a:extLst>
                  <a:ext uri="{0D108BD9-81ED-4DB2-BD59-A6C34878D82A}">
                    <a16:rowId xmlns:a16="http://schemas.microsoft.com/office/drawing/2014/main" val="716204092"/>
                  </a:ext>
                </a:extLst>
              </a:tr>
            </a:tbl>
          </a:graphicData>
        </a:graphic>
      </p:graphicFrame>
    </p:spTree>
    <p:extLst>
      <p:ext uri="{BB962C8B-B14F-4D97-AF65-F5344CB8AC3E}">
        <p14:creationId xmlns:p14="http://schemas.microsoft.com/office/powerpoint/2010/main" val="4024121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55</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762868322"/>
              </p:ext>
            </p:extLst>
          </p:nvPr>
        </p:nvGraphicFramePr>
        <p:xfrm>
          <a:off x="0" y="925689"/>
          <a:ext cx="12192000" cy="379238"/>
        </p:xfrm>
        <a:graphic>
          <a:graphicData uri="http://schemas.openxmlformats.org/drawingml/2006/table">
            <a:tbl>
              <a:tblPr>
                <a:tableStyleId>{8A107856-5554-42FB-B03E-39F5DBC370BA}</a:tableStyleId>
              </a:tblPr>
              <a:tblGrid>
                <a:gridCol w="1935247">
                  <a:extLst>
                    <a:ext uri="{9D8B030D-6E8A-4147-A177-3AD203B41FA5}">
                      <a16:colId xmlns:a16="http://schemas.microsoft.com/office/drawing/2014/main" val="3778382166"/>
                    </a:ext>
                  </a:extLst>
                </a:gridCol>
                <a:gridCol w="6294353">
                  <a:extLst>
                    <a:ext uri="{9D8B030D-6E8A-4147-A177-3AD203B41FA5}">
                      <a16:colId xmlns:a16="http://schemas.microsoft.com/office/drawing/2014/main" val="1138427486"/>
                    </a:ext>
                  </a:extLst>
                </a:gridCol>
                <a:gridCol w="1354667">
                  <a:extLst>
                    <a:ext uri="{9D8B030D-6E8A-4147-A177-3AD203B41FA5}">
                      <a16:colId xmlns:a16="http://schemas.microsoft.com/office/drawing/2014/main" val="1183313454"/>
                    </a:ext>
                  </a:extLst>
                </a:gridCol>
                <a:gridCol w="1189321">
                  <a:extLst>
                    <a:ext uri="{9D8B030D-6E8A-4147-A177-3AD203B41FA5}">
                      <a16:colId xmlns:a16="http://schemas.microsoft.com/office/drawing/2014/main" val="3660762751"/>
                    </a:ext>
                  </a:extLst>
                </a:gridCol>
                <a:gridCol w="1418412">
                  <a:extLst>
                    <a:ext uri="{9D8B030D-6E8A-4147-A177-3AD203B41FA5}">
                      <a16:colId xmlns:a16="http://schemas.microsoft.com/office/drawing/2014/main" val="2068039418"/>
                    </a:ext>
                  </a:extLst>
                </a:gridCol>
              </a:tblGrid>
              <a:tr h="189619">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89619">
                <a:tc>
                  <a:txBody>
                    <a:bodyPr/>
                    <a:lstStyle/>
                    <a:p>
                      <a:pPr algn="ctr" fontAlgn="ctr"/>
                      <a:r>
                        <a:rPr lang="ru-RU" sz="1000" u="none" strike="noStrike" dirty="0">
                          <a:effectLst/>
                        </a:rPr>
                        <a:t>1</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2</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3</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4</a:t>
                      </a:r>
                      <a:endParaRPr lang="ru-RU"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000" u="none" strike="noStrike" dirty="0">
                          <a:effectLst/>
                        </a:rPr>
                        <a:t>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5" name="Таблица 4">
            <a:extLst>
              <a:ext uri="{FF2B5EF4-FFF2-40B4-BE49-F238E27FC236}">
                <a16:creationId xmlns:a16="http://schemas.microsoft.com/office/drawing/2014/main" id="{9F441D6E-9275-47E4-9281-369FF1DD21DE}"/>
              </a:ext>
            </a:extLst>
          </p:cNvPr>
          <p:cNvGraphicFramePr>
            <a:graphicFrameLocks noGrp="1"/>
          </p:cNvGraphicFramePr>
          <p:nvPr>
            <p:extLst>
              <p:ext uri="{D42A27DB-BD31-4B8C-83A1-F6EECF244321}">
                <p14:modId xmlns:p14="http://schemas.microsoft.com/office/powerpoint/2010/main" val="3449690439"/>
              </p:ext>
            </p:extLst>
          </p:nvPr>
        </p:nvGraphicFramePr>
        <p:xfrm>
          <a:off x="0" y="1304927"/>
          <a:ext cx="12191999" cy="5877786"/>
        </p:xfrm>
        <a:graphic>
          <a:graphicData uri="http://schemas.openxmlformats.org/drawingml/2006/table">
            <a:tbl>
              <a:tblPr>
                <a:tableStyleId>{8A107856-5554-42FB-B03E-39F5DBC370BA}</a:tableStyleId>
              </a:tblPr>
              <a:tblGrid>
                <a:gridCol w="1941689">
                  <a:extLst>
                    <a:ext uri="{9D8B030D-6E8A-4147-A177-3AD203B41FA5}">
                      <a16:colId xmlns:a16="http://schemas.microsoft.com/office/drawing/2014/main" val="4122592977"/>
                    </a:ext>
                  </a:extLst>
                </a:gridCol>
                <a:gridCol w="6287911">
                  <a:extLst>
                    <a:ext uri="{9D8B030D-6E8A-4147-A177-3AD203B41FA5}">
                      <a16:colId xmlns:a16="http://schemas.microsoft.com/office/drawing/2014/main" val="1923520425"/>
                    </a:ext>
                  </a:extLst>
                </a:gridCol>
                <a:gridCol w="1343208">
                  <a:extLst>
                    <a:ext uri="{9D8B030D-6E8A-4147-A177-3AD203B41FA5}">
                      <a16:colId xmlns:a16="http://schemas.microsoft.com/office/drawing/2014/main" val="3550931464"/>
                    </a:ext>
                  </a:extLst>
                </a:gridCol>
                <a:gridCol w="1206772">
                  <a:extLst>
                    <a:ext uri="{9D8B030D-6E8A-4147-A177-3AD203B41FA5}">
                      <a16:colId xmlns:a16="http://schemas.microsoft.com/office/drawing/2014/main" val="2445617243"/>
                    </a:ext>
                  </a:extLst>
                </a:gridCol>
                <a:gridCol w="1412419">
                  <a:extLst>
                    <a:ext uri="{9D8B030D-6E8A-4147-A177-3AD203B41FA5}">
                      <a16:colId xmlns:a16="http://schemas.microsoft.com/office/drawing/2014/main" val="1591516236"/>
                    </a:ext>
                  </a:extLst>
                </a:gridCol>
              </a:tblGrid>
              <a:tr h="1475498">
                <a:tc>
                  <a:txBody>
                    <a:bodyPr/>
                    <a:lstStyle/>
                    <a:p>
                      <a:pPr algn="ctr" fontAlgn="ctr"/>
                      <a:r>
                        <a:rPr lang="ru-RU" sz="1100" u="none" strike="noStrike" dirty="0">
                          <a:effectLst/>
                        </a:rPr>
                        <a:t>2 02 30 024 04 6201 150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l" fontAlgn="ctr"/>
                      <a:r>
                        <a:rPr lang="ru-RU" sz="1100" u="none" strike="noStrike" dirty="0">
                          <a:effectLst/>
                        </a:rPr>
                        <a:t>Субвенции бюджетам городских округов на выполнение передаваемых полномочий субъектов Российской Федерации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в Московской области, обеспечение дополнительного образования детей в муниципальных общеобразовательных организациях в Московской области,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для ДОО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291 822,00</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291 791,02 </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99,99</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extLst>
                  <a:ext uri="{0D108BD9-81ED-4DB2-BD59-A6C34878D82A}">
                    <a16:rowId xmlns:a16="http://schemas.microsoft.com/office/drawing/2014/main" val="926702516"/>
                  </a:ext>
                </a:extLst>
              </a:tr>
              <a:tr h="1475498">
                <a:tc>
                  <a:txBody>
                    <a:bodyPr/>
                    <a:lstStyle/>
                    <a:p>
                      <a:pPr algn="ctr" fontAlgn="ctr"/>
                      <a:r>
                        <a:rPr lang="ru-RU" sz="1100" u="none" strike="noStrike" dirty="0">
                          <a:effectLst/>
                        </a:rPr>
                        <a:t>2 02 30 024 04 6202 150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l" fontAlgn="ctr"/>
                      <a:r>
                        <a:rPr lang="ru-RU" sz="1100" u="none" strike="noStrike" dirty="0">
                          <a:effectLst/>
                        </a:rPr>
                        <a:t>Субвенции бюджетам городских округов на выполнение передаваемых полномочий субъектов Российской Федерации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в Московской области, обеспечение дополнительного образования детей в муниципальных общеобразовательных организациях в Московской области,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для ОО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502 144,00</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502 144,00</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545" marR="2545" marT="2545"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100,00</a:t>
                      </a:r>
                    </a:p>
                  </a:txBody>
                  <a:tcPr marL="2545" marR="2545" marT="2545" marB="0" anchor="ctr"/>
                </a:tc>
                <a:extLst>
                  <a:ext uri="{0D108BD9-81ED-4DB2-BD59-A6C34878D82A}">
                    <a16:rowId xmlns:a16="http://schemas.microsoft.com/office/drawing/2014/main" val="1025475958"/>
                  </a:ext>
                </a:extLst>
              </a:tr>
              <a:tr h="1475588">
                <a:tc>
                  <a:txBody>
                    <a:bodyPr/>
                    <a:lstStyle/>
                    <a:p>
                      <a:pPr algn="ctr" fontAlgn="ctr"/>
                      <a:r>
                        <a:rPr lang="ru-RU" sz="1100" u="none" strike="noStrike" dirty="0">
                          <a:effectLst/>
                        </a:rPr>
                        <a:t>2 02 30 024 04 6203 150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Субвенции бюджетам городских округов на выполнение передаваемых полномочий субъектов Российской Федерации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в Московской области, обеспечение дополнительного образования детей в муниципальных общеобразовательных организациях в Московской области, включая расходы на оплату труда, приобретение учебников и учебных пособий, средств обучения, игр, игрушек (за исключением расходов на содержание зданий и оплату коммунальных услуг) для ДОП</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7 952,00</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 6 080,36</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76,46</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extLst>
                  <a:ext uri="{0D108BD9-81ED-4DB2-BD59-A6C34878D82A}">
                    <a16:rowId xmlns:a16="http://schemas.microsoft.com/office/drawing/2014/main" val="1576722089"/>
                  </a:ext>
                </a:extLst>
              </a:tr>
              <a:tr h="738958">
                <a:tc>
                  <a:txBody>
                    <a:bodyPr/>
                    <a:lstStyle/>
                    <a:p>
                      <a:pPr algn="ctr" fontAlgn="ctr"/>
                      <a:r>
                        <a:rPr lang="ru-RU" sz="1100" u="none" strike="noStrike" dirty="0">
                          <a:effectLst/>
                        </a:rPr>
                        <a:t>2 02 30 024 04 6205 150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Субвенции бюджетам городских округов на выполнение передаваемых полномочий субъектов Российской Федерации (обеспечение переданных органам местного самоуправления полномочий по организации деятельности по сбору отходов на лесных участках в составе земель лесного фонда, не предоставленных гражданам и юридическим лицам, а также по транспортированию, обработке и утилизации таких отходов)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356,35</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356,35</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Times New Roman" panose="02020603050405020304" pitchFamily="18" charset="0"/>
                          <a:cs typeface="Times New Roman" panose="02020603050405020304" pitchFamily="18" charset="0"/>
                        </a:rPr>
                        <a:t>88,85</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extLst>
                  <a:ext uri="{0D108BD9-81ED-4DB2-BD59-A6C34878D82A}">
                    <a16:rowId xmlns:a16="http://schemas.microsoft.com/office/drawing/2014/main" val="3332534785"/>
                  </a:ext>
                </a:extLst>
              </a:tr>
            </a:tbl>
          </a:graphicData>
        </a:graphic>
      </p:graphicFrame>
    </p:spTree>
    <p:extLst>
      <p:ext uri="{BB962C8B-B14F-4D97-AF65-F5344CB8AC3E}">
        <p14:creationId xmlns:p14="http://schemas.microsoft.com/office/powerpoint/2010/main" val="1537471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56</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562405520"/>
              </p:ext>
            </p:extLst>
          </p:nvPr>
        </p:nvGraphicFramePr>
        <p:xfrm>
          <a:off x="0" y="867266"/>
          <a:ext cx="12192000" cy="420216"/>
        </p:xfrm>
        <a:graphic>
          <a:graphicData uri="http://schemas.openxmlformats.org/drawingml/2006/table">
            <a:tbl>
              <a:tblPr>
                <a:tableStyleId>{8A107856-5554-42FB-B03E-39F5DBC370BA}</a:tableStyleId>
              </a:tblPr>
              <a:tblGrid>
                <a:gridCol w="1603022">
                  <a:extLst>
                    <a:ext uri="{9D8B030D-6E8A-4147-A177-3AD203B41FA5}">
                      <a16:colId xmlns:a16="http://schemas.microsoft.com/office/drawing/2014/main" val="3778382166"/>
                    </a:ext>
                  </a:extLst>
                </a:gridCol>
                <a:gridCol w="6595875">
                  <a:extLst>
                    <a:ext uri="{9D8B030D-6E8A-4147-A177-3AD203B41FA5}">
                      <a16:colId xmlns:a16="http://schemas.microsoft.com/office/drawing/2014/main" val="1138427486"/>
                    </a:ext>
                  </a:extLst>
                </a:gridCol>
                <a:gridCol w="1374081">
                  <a:extLst>
                    <a:ext uri="{9D8B030D-6E8A-4147-A177-3AD203B41FA5}">
                      <a16:colId xmlns:a16="http://schemas.microsoft.com/office/drawing/2014/main" val="1183313454"/>
                    </a:ext>
                  </a:extLst>
                </a:gridCol>
                <a:gridCol w="1200610">
                  <a:extLst>
                    <a:ext uri="{9D8B030D-6E8A-4147-A177-3AD203B41FA5}">
                      <a16:colId xmlns:a16="http://schemas.microsoft.com/office/drawing/2014/main" val="3660762751"/>
                    </a:ext>
                  </a:extLst>
                </a:gridCol>
                <a:gridCol w="1418412">
                  <a:extLst>
                    <a:ext uri="{9D8B030D-6E8A-4147-A177-3AD203B41FA5}">
                      <a16:colId xmlns:a16="http://schemas.microsoft.com/office/drawing/2014/main" val="2068039418"/>
                    </a:ext>
                  </a:extLst>
                </a:gridCol>
              </a:tblGrid>
              <a:tr h="224248">
                <a:tc>
                  <a:txBody>
                    <a:bodyPr/>
                    <a:lstStyle/>
                    <a:p>
                      <a:pPr algn="ctr" fontAlgn="ctr"/>
                      <a:r>
                        <a:rPr lang="ru-RU" sz="1100" u="none" strike="noStrike" dirty="0">
                          <a:effectLst/>
                        </a:rPr>
                        <a:t>Код дохода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Наименование показателя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100" dirty="0"/>
                        <a:t>Уточненный план</a:t>
                      </a:r>
                      <a:endParaRPr lang="ru-RU" sz="11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Исполнено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  исполнения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95968">
                <a:tc>
                  <a:txBody>
                    <a:bodyPr/>
                    <a:lstStyle/>
                    <a:p>
                      <a:pPr algn="ctr" fontAlgn="ctr"/>
                      <a:r>
                        <a:rPr lang="ru-RU" sz="1100" u="none" strike="noStrike" dirty="0">
                          <a:effectLst/>
                        </a:rPr>
                        <a:t>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7" name="Таблица 6">
            <a:extLst>
              <a:ext uri="{FF2B5EF4-FFF2-40B4-BE49-F238E27FC236}">
                <a16:creationId xmlns:a16="http://schemas.microsoft.com/office/drawing/2014/main" id="{78545368-50EB-46AD-A647-1E70A2A9ECF1}"/>
              </a:ext>
            </a:extLst>
          </p:cNvPr>
          <p:cNvGraphicFramePr>
            <a:graphicFrameLocks noGrp="1"/>
          </p:cNvGraphicFramePr>
          <p:nvPr>
            <p:extLst>
              <p:ext uri="{D42A27DB-BD31-4B8C-83A1-F6EECF244321}">
                <p14:modId xmlns:p14="http://schemas.microsoft.com/office/powerpoint/2010/main" val="2743291304"/>
              </p:ext>
            </p:extLst>
          </p:nvPr>
        </p:nvGraphicFramePr>
        <p:xfrm>
          <a:off x="0" y="1291474"/>
          <a:ext cx="12191997" cy="5566526"/>
        </p:xfrm>
        <a:graphic>
          <a:graphicData uri="http://schemas.openxmlformats.org/drawingml/2006/table">
            <a:tbl>
              <a:tblPr>
                <a:tableStyleId>{8A107856-5554-42FB-B03E-39F5DBC370BA}</a:tableStyleId>
              </a:tblPr>
              <a:tblGrid>
                <a:gridCol w="1586787">
                  <a:extLst>
                    <a:ext uri="{9D8B030D-6E8A-4147-A177-3AD203B41FA5}">
                      <a16:colId xmlns:a16="http://schemas.microsoft.com/office/drawing/2014/main" val="925938530"/>
                    </a:ext>
                  </a:extLst>
                </a:gridCol>
                <a:gridCol w="6602982">
                  <a:extLst>
                    <a:ext uri="{9D8B030D-6E8A-4147-A177-3AD203B41FA5}">
                      <a16:colId xmlns:a16="http://schemas.microsoft.com/office/drawing/2014/main" val="1414574620"/>
                    </a:ext>
                  </a:extLst>
                </a:gridCol>
                <a:gridCol w="1383040">
                  <a:extLst>
                    <a:ext uri="{9D8B030D-6E8A-4147-A177-3AD203B41FA5}">
                      <a16:colId xmlns:a16="http://schemas.microsoft.com/office/drawing/2014/main" val="3458645612"/>
                    </a:ext>
                  </a:extLst>
                </a:gridCol>
                <a:gridCol w="1241947">
                  <a:extLst>
                    <a:ext uri="{9D8B030D-6E8A-4147-A177-3AD203B41FA5}">
                      <a16:colId xmlns:a16="http://schemas.microsoft.com/office/drawing/2014/main" val="2927966331"/>
                    </a:ext>
                  </a:extLst>
                </a:gridCol>
                <a:gridCol w="1377241">
                  <a:extLst>
                    <a:ext uri="{9D8B030D-6E8A-4147-A177-3AD203B41FA5}">
                      <a16:colId xmlns:a16="http://schemas.microsoft.com/office/drawing/2014/main" val="117779201"/>
                    </a:ext>
                  </a:extLst>
                </a:gridCol>
              </a:tblGrid>
              <a:tr h="859318">
                <a:tc>
                  <a:txBody>
                    <a:bodyPr/>
                    <a:lstStyle/>
                    <a:p>
                      <a:pPr algn="ctr" fontAlgn="ctr"/>
                      <a:r>
                        <a:rPr lang="ru-RU" sz="1100" u="none" strike="noStrike" dirty="0">
                          <a:effectLst/>
                        </a:rPr>
                        <a:t>2 02 30 024 04 6223 150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Субвенция бюджетам городских округов на выполнение передаваемых полномочий субъектов Российской Федерации (оплату расходов, связанных с компенсацией  проезда к месту учебы и обратно отдельным категориям обучающихся по очной форме обучения в муниципальных образовательных учреждениях Московской области)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67,00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59,53</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u="sng" strike="noStrike" dirty="0">
                          <a:effectLst/>
                          <a:latin typeface="+mn-lt"/>
                        </a:rPr>
                        <a:t>89,39 </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extLst>
                  <a:ext uri="{0D108BD9-81ED-4DB2-BD59-A6C34878D82A}">
                    <a16:rowId xmlns:a16="http://schemas.microsoft.com/office/drawing/2014/main" val="3732880660"/>
                  </a:ext>
                </a:extLst>
              </a:tr>
              <a:tr h="731494">
                <a:tc>
                  <a:txBody>
                    <a:bodyPr/>
                    <a:lstStyle/>
                    <a:p>
                      <a:pPr algn="ctr" fontAlgn="ctr"/>
                      <a:r>
                        <a:rPr lang="ru-RU" sz="1100" u="none" strike="noStrike">
                          <a:effectLst/>
                        </a:rPr>
                        <a:t>2 02 30 024 04 6267 150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Субвенция бюджетам городских округов на выполнение передаваемых полномочий субъектов РФ (создание административных комиссий, уполномоченных рассматривать дела об административных правонарушениях в сфере благоустройства)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1 154,00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1 154,00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extLst>
                  <a:ext uri="{0D108BD9-81ED-4DB2-BD59-A6C34878D82A}">
                    <a16:rowId xmlns:a16="http://schemas.microsoft.com/office/drawing/2014/main" val="1664583102"/>
                  </a:ext>
                </a:extLst>
              </a:tr>
              <a:tr h="731494">
                <a:tc>
                  <a:txBody>
                    <a:bodyPr/>
                    <a:lstStyle/>
                    <a:p>
                      <a:pPr algn="ctr" fontAlgn="ctr"/>
                      <a:r>
                        <a:rPr lang="ru-RU" sz="1100" u="none" strike="noStrike">
                          <a:effectLst/>
                        </a:rPr>
                        <a:t>2 02 30 024 04 6282 150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Субвенции бюджетам городских округов на выполнение передаваемых полномочий субъектов РФ ( транспортировка в морг, включая погрузоразгрузочные работы, с мест обнаружения или происшествия умерших для производства судебно-медицинской экспертизы)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extLst>
                  <a:ext uri="{0D108BD9-81ED-4DB2-BD59-A6C34878D82A}">
                    <a16:rowId xmlns:a16="http://schemas.microsoft.com/office/drawing/2014/main" val="656342492"/>
                  </a:ext>
                </a:extLst>
              </a:tr>
              <a:tr h="549340">
                <a:tc>
                  <a:txBody>
                    <a:bodyPr/>
                    <a:lstStyle/>
                    <a:p>
                      <a:pPr algn="ctr" fontAlgn="ctr"/>
                      <a:r>
                        <a:rPr lang="ru-RU" sz="1100" u="none" strike="noStrike">
                          <a:effectLst/>
                        </a:rPr>
                        <a:t>2 02 30 024 04 6318 150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Субвенции бюджетам городских округов на выполнение передаваемых полномочий субъектов Российской Федерации (выплату пособия педагогическим работникам муниципальных дошкольных и общеобразовательных организаций - молодым специалистам)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2 950,00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2 778,00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u="sng" strike="noStrike" dirty="0">
                          <a:effectLst/>
                          <a:latin typeface="+mn-lt"/>
                        </a:rPr>
                        <a:t>85,00 </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extLst>
                  <a:ext uri="{0D108BD9-81ED-4DB2-BD59-A6C34878D82A}">
                    <a16:rowId xmlns:a16="http://schemas.microsoft.com/office/drawing/2014/main" val="2512011694"/>
                  </a:ext>
                </a:extLst>
              </a:tr>
              <a:tr h="869488">
                <a:tc>
                  <a:txBody>
                    <a:bodyPr/>
                    <a:lstStyle/>
                    <a:p>
                      <a:pPr algn="ctr" fontAlgn="ctr"/>
                      <a:r>
                        <a:rPr lang="ru-RU" sz="1100" u="none" strike="noStrike">
                          <a:effectLst/>
                        </a:rPr>
                        <a:t>2 02 30 024 04 6319 150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Субвенции бюджетам городских округов на выполнение передаваемых полномочий субъектов Российской Федерации (выплату компенсаций работникам, привлекаемым к проведению в Московской области государственной итоговой аттестации обучающихся, освоивших образовательные программы основного общего и среднего общего образования, за работу по подготовке и проведению государственной итоговой аттестации)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3 267,00 </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3 005,00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u="sng" strike="noStrike" dirty="0" smtClean="0">
                          <a:effectLst/>
                          <a:latin typeface="+mn-lt"/>
                        </a:rPr>
                        <a:t>91,98 </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extLst>
                  <a:ext uri="{0D108BD9-81ED-4DB2-BD59-A6C34878D82A}">
                    <a16:rowId xmlns:a16="http://schemas.microsoft.com/office/drawing/2014/main" val="221027485"/>
                  </a:ext>
                </a:extLst>
              </a:tr>
              <a:tr h="549340">
                <a:tc>
                  <a:txBody>
                    <a:bodyPr/>
                    <a:lstStyle/>
                    <a:p>
                      <a:pPr algn="ctr" fontAlgn="ctr"/>
                      <a:r>
                        <a:rPr lang="ru-RU" sz="1100" u="none" strike="noStrike" dirty="0">
                          <a:effectLst/>
                        </a:rPr>
                        <a:t>2 02 30 024 04 6590 150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l" fontAlgn="ctr"/>
                      <a:r>
                        <a:rPr lang="ru-RU" sz="1100" u="none" strike="noStrike" dirty="0">
                          <a:effectLst/>
                        </a:rPr>
                        <a:t>Субвенции  бюджетам городских округов на осуществление государственных полномочий Московской области в области земельных отношений, определения соответствия объектов жилищного строительства, присвоения адресов и согласования перепланировки помещений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9 345,00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9 208,00</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tc>
                  <a:txBody>
                    <a:bodyPr/>
                    <a:lstStyle/>
                    <a:p>
                      <a:pPr algn="ctr" fontAlgn="ctr"/>
                      <a:r>
                        <a:rPr lang="ru-RU" sz="1200" u="sng" strike="noStrike" dirty="0" smtClean="0">
                          <a:effectLst/>
                          <a:latin typeface="+mn-lt"/>
                        </a:rPr>
                        <a:t>98,53 </a:t>
                      </a:r>
                      <a:endParaRPr lang="ru-RU" sz="1200" b="0" i="0" u="sng" strike="noStrike" dirty="0">
                        <a:solidFill>
                          <a:srgbClr val="000000"/>
                        </a:solidFill>
                        <a:effectLst/>
                        <a:latin typeface="+mn-lt"/>
                        <a:cs typeface="Times New Roman" panose="02020603050405020304" pitchFamily="18" charset="0"/>
                      </a:endParaRPr>
                    </a:p>
                  </a:txBody>
                  <a:tcPr marL="2648" marR="2648" marT="2648" marB="0" anchor="ctr"/>
                </a:tc>
                <a:extLst>
                  <a:ext uri="{0D108BD9-81ED-4DB2-BD59-A6C34878D82A}">
                    <a16:rowId xmlns:a16="http://schemas.microsoft.com/office/drawing/2014/main" val="62290791"/>
                  </a:ext>
                </a:extLst>
              </a:tr>
              <a:tr h="751551">
                <a:tc>
                  <a:txBody>
                    <a:bodyPr/>
                    <a:lstStyle/>
                    <a:p>
                      <a:pPr algn="ctr" fontAlgn="ctr"/>
                      <a:r>
                        <a:rPr lang="ru-RU" sz="1100" u="none" strike="noStrike" dirty="0">
                          <a:effectLst/>
                        </a:rPr>
                        <a:t>2 02 30 029 00 0000 150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l" fontAlgn="ctr"/>
                      <a:r>
                        <a:rPr lang="ru-RU" sz="1100" u="none" strike="noStrike" dirty="0">
                          <a:effectLst/>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9 284,00</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9 283,98</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extLst>
                  <a:ext uri="{0D108BD9-81ED-4DB2-BD59-A6C34878D82A}">
                    <a16:rowId xmlns:a16="http://schemas.microsoft.com/office/drawing/2014/main" val="2280748467"/>
                  </a:ext>
                </a:extLst>
              </a:tr>
              <a:tr h="524501">
                <a:tc>
                  <a:txBody>
                    <a:bodyPr/>
                    <a:lstStyle/>
                    <a:p>
                      <a:pPr algn="ctr" fontAlgn="ctr"/>
                      <a:r>
                        <a:rPr lang="ru-RU" sz="1100" u="none" strike="noStrike" dirty="0">
                          <a:effectLst/>
                        </a:rPr>
                        <a:t>2 02 30 029 04 0000 150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l" fontAlgn="ctr"/>
                      <a:r>
                        <a:rPr lang="ru-RU" sz="1100" u="none" strike="noStrike" dirty="0">
                          <a:effectLst/>
                        </a:rPr>
                        <a:t>Субвенции бюджетам городских округов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9 284,00</a:t>
                      </a: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9 283,98</a:t>
                      </a:r>
                    </a:p>
                  </a:txBody>
                  <a:tcPr marL="3161" marR="3161" marT="3161" marB="0" anchor="ctr"/>
                </a:tc>
                <a:tc>
                  <a:txBody>
                    <a:bodyPr/>
                    <a:lstStyle/>
                    <a:p>
                      <a:pPr algn="ctr" fontAlgn="ctr"/>
                      <a:r>
                        <a:rPr lang="ru-RU" sz="120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extLst>
                  <a:ext uri="{0D108BD9-81ED-4DB2-BD59-A6C34878D82A}">
                    <a16:rowId xmlns:a16="http://schemas.microsoft.com/office/drawing/2014/main" val="1204130694"/>
                  </a:ext>
                </a:extLst>
              </a:tr>
            </a:tbl>
          </a:graphicData>
        </a:graphic>
      </p:graphicFrame>
    </p:spTree>
    <p:extLst>
      <p:ext uri="{BB962C8B-B14F-4D97-AF65-F5344CB8AC3E}">
        <p14:creationId xmlns:p14="http://schemas.microsoft.com/office/powerpoint/2010/main" val="3273903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57</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212896986"/>
              </p:ext>
            </p:extLst>
          </p:nvPr>
        </p:nvGraphicFramePr>
        <p:xfrm>
          <a:off x="1" y="963228"/>
          <a:ext cx="12191999" cy="505744"/>
        </p:xfrm>
        <a:graphic>
          <a:graphicData uri="http://schemas.openxmlformats.org/drawingml/2006/table">
            <a:tbl>
              <a:tblPr>
                <a:tableStyleId>{8A107856-5554-42FB-B03E-39F5DBC370BA}</a:tableStyleId>
              </a:tblPr>
              <a:tblGrid>
                <a:gridCol w="1444977">
                  <a:extLst>
                    <a:ext uri="{9D8B030D-6E8A-4147-A177-3AD203B41FA5}">
                      <a16:colId xmlns:a16="http://schemas.microsoft.com/office/drawing/2014/main" val="3778382166"/>
                    </a:ext>
                  </a:extLst>
                </a:gridCol>
                <a:gridCol w="7620645">
                  <a:extLst>
                    <a:ext uri="{9D8B030D-6E8A-4147-A177-3AD203B41FA5}">
                      <a16:colId xmlns:a16="http://schemas.microsoft.com/office/drawing/2014/main" val="1138427486"/>
                    </a:ext>
                  </a:extLst>
                </a:gridCol>
                <a:gridCol w="1323703">
                  <a:extLst>
                    <a:ext uri="{9D8B030D-6E8A-4147-A177-3AD203B41FA5}">
                      <a16:colId xmlns:a16="http://schemas.microsoft.com/office/drawing/2014/main" val="1183313454"/>
                    </a:ext>
                  </a:extLst>
                </a:gridCol>
                <a:gridCol w="931027">
                  <a:extLst>
                    <a:ext uri="{9D8B030D-6E8A-4147-A177-3AD203B41FA5}">
                      <a16:colId xmlns:a16="http://schemas.microsoft.com/office/drawing/2014/main" val="3660762751"/>
                    </a:ext>
                  </a:extLst>
                </a:gridCol>
                <a:gridCol w="871647">
                  <a:extLst>
                    <a:ext uri="{9D8B030D-6E8A-4147-A177-3AD203B41FA5}">
                      <a16:colId xmlns:a16="http://schemas.microsoft.com/office/drawing/2014/main" val="2068039418"/>
                    </a:ext>
                  </a:extLst>
                </a:gridCol>
              </a:tblGrid>
              <a:tr h="238825">
                <a:tc>
                  <a:txBody>
                    <a:bodyPr/>
                    <a:lstStyle/>
                    <a:p>
                      <a:pPr algn="ctr" fontAlgn="ctr"/>
                      <a:r>
                        <a:rPr lang="ru-RU" sz="1100" u="none" strike="noStrike" dirty="0">
                          <a:effectLst/>
                        </a:rPr>
                        <a:t>Код дохода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Наименование показателя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100" dirty="0"/>
                        <a:t>Уточненный план</a:t>
                      </a:r>
                      <a:endParaRPr lang="ru-RU" sz="11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Исполнено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  исполнения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59979">
                <a:tc>
                  <a:txBody>
                    <a:bodyPr/>
                    <a:lstStyle/>
                    <a:p>
                      <a:pPr algn="ctr" fontAlgn="ctr"/>
                      <a:r>
                        <a:rPr lang="ru-RU" sz="1100" u="none" strike="noStrike" dirty="0">
                          <a:effectLst/>
                        </a:rPr>
                        <a:t>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5" name="Таблица 4">
            <a:extLst>
              <a:ext uri="{FF2B5EF4-FFF2-40B4-BE49-F238E27FC236}">
                <a16:creationId xmlns:a16="http://schemas.microsoft.com/office/drawing/2014/main" id="{B048176E-737A-404B-8752-4FB47835821A}"/>
              </a:ext>
            </a:extLst>
          </p:cNvPr>
          <p:cNvGraphicFramePr>
            <a:graphicFrameLocks noGrp="1"/>
          </p:cNvGraphicFramePr>
          <p:nvPr>
            <p:extLst>
              <p:ext uri="{D42A27DB-BD31-4B8C-83A1-F6EECF244321}">
                <p14:modId xmlns:p14="http://schemas.microsoft.com/office/powerpoint/2010/main" val="2494266416"/>
              </p:ext>
            </p:extLst>
          </p:nvPr>
        </p:nvGraphicFramePr>
        <p:xfrm>
          <a:off x="1" y="1498833"/>
          <a:ext cx="12191999" cy="4014554"/>
        </p:xfrm>
        <a:graphic>
          <a:graphicData uri="http://schemas.openxmlformats.org/drawingml/2006/table">
            <a:tbl>
              <a:tblPr>
                <a:tableStyleId>{8A107856-5554-42FB-B03E-39F5DBC370BA}</a:tableStyleId>
              </a:tblPr>
              <a:tblGrid>
                <a:gridCol w="1567543">
                  <a:extLst>
                    <a:ext uri="{9D8B030D-6E8A-4147-A177-3AD203B41FA5}">
                      <a16:colId xmlns:a16="http://schemas.microsoft.com/office/drawing/2014/main" val="2798454940"/>
                    </a:ext>
                  </a:extLst>
                </a:gridCol>
                <a:gridCol w="7480663">
                  <a:extLst>
                    <a:ext uri="{9D8B030D-6E8A-4147-A177-3AD203B41FA5}">
                      <a16:colId xmlns:a16="http://schemas.microsoft.com/office/drawing/2014/main" val="3003197042"/>
                    </a:ext>
                  </a:extLst>
                </a:gridCol>
                <a:gridCol w="1332411">
                  <a:extLst>
                    <a:ext uri="{9D8B030D-6E8A-4147-A177-3AD203B41FA5}">
                      <a16:colId xmlns:a16="http://schemas.microsoft.com/office/drawing/2014/main" val="1789063841"/>
                    </a:ext>
                  </a:extLst>
                </a:gridCol>
                <a:gridCol w="952979">
                  <a:extLst>
                    <a:ext uri="{9D8B030D-6E8A-4147-A177-3AD203B41FA5}">
                      <a16:colId xmlns:a16="http://schemas.microsoft.com/office/drawing/2014/main" val="692371625"/>
                    </a:ext>
                  </a:extLst>
                </a:gridCol>
                <a:gridCol w="858403">
                  <a:extLst>
                    <a:ext uri="{9D8B030D-6E8A-4147-A177-3AD203B41FA5}">
                      <a16:colId xmlns:a16="http://schemas.microsoft.com/office/drawing/2014/main" val="344928061"/>
                    </a:ext>
                  </a:extLst>
                </a:gridCol>
              </a:tblGrid>
              <a:tr h="662885">
                <a:tc>
                  <a:txBody>
                    <a:bodyPr/>
                    <a:lstStyle/>
                    <a:p>
                      <a:pPr algn="ctr" fontAlgn="ctr"/>
                      <a:r>
                        <a:rPr lang="ru-RU" sz="1100" u="none" strike="noStrike" dirty="0">
                          <a:effectLst/>
                        </a:rPr>
                        <a:t>2 02 30 029 04 6214 150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l" fontAlgn="ctr"/>
                      <a:r>
                        <a:rPr lang="ru-RU" sz="1100" u="none" strike="noStrike" dirty="0">
                          <a:effectLst/>
                        </a:rPr>
                        <a:t>Субвенции бюджетам городских округов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9 284,00</a:t>
                      </a: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9 283,98</a:t>
                      </a:r>
                    </a:p>
                  </a:txBody>
                  <a:tcPr marL="3161" marR="3161" marT="3161" marB="0" anchor="ctr"/>
                </a:tc>
                <a:tc>
                  <a:txBody>
                    <a:bodyPr/>
                    <a:lstStyle/>
                    <a:p>
                      <a:pPr algn="ctr" fontAlgn="ctr"/>
                      <a:r>
                        <a:rPr lang="ru-RU" sz="120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extLst>
                  <a:ext uri="{0D108BD9-81ED-4DB2-BD59-A6C34878D82A}">
                    <a16:rowId xmlns:a16="http://schemas.microsoft.com/office/drawing/2014/main" val="4093480559"/>
                  </a:ext>
                </a:extLst>
              </a:tr>
              <a:tr h="503131">
                <a:tc>
                  <a:txBody>
                    <a:bodyPr/>
                    <a:lstStyle/>
                    <a:p>
                      <a:pPr algn="ctr" fontAlgn="ctr"/>
                      <a:r>
                        <a:rPr lang="ru-RU" sz="1100" u="none" strike="noStrike" dirty="0">
                          <a:effectLst/>
                        </a:rPr>
                        <a:t>2 02 35 118 00 0000 150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l" fontAlgn="ctr"/>
                      <a:r>
                        <a:rPr lang="ru-RU" sz="1100" u="none" strike="noStrike" dirty="0">
                          <a:effectLst/>
                        </a:rPr>
                        <a:t>Субвенции бюджетам на осуществление первичного воинского учета органами местного самоуправления поселений, муниципальных и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3 809,76</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3 802,40</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u="sng" strike="noStrike" dirty="0" smtClean="0">
                          <a:effectLst/>
                          <a:latin typeface="+mn-lt"/>
                        </a:rPr>
                        <a:t>99,81</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extLst>
                  <a:ext uri="{0D108BD9-81ED-4DB2-BD59-A6C34878D82A}">
                    <a16:rowId xmlns:a16="http://schemas.microsoft.com/office/drawing/2014/main" val="1665392102"/>
                  </a:ext>
                </a:extLst>
              </a:tr>
              <a:tr h="443303">
                <a:tc>
                  <a:txBody>
                    <a:bodyPr/>
                    <a:lstStyle/>
                    <a:p>
                      <a:pPr algn="ctr" fontAlgn="ctr"/>
                      <a:r>
                        <a:rPr lang="ru-RU" sz="1100" u="none" strike="noStrike" dirty="0">
                          <a:effectLst/>
                        </a:rPr>
                        <a:t>2 02 35 118 04 0000 150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l" fontAlgn="ctr"/>
                      <a:r>
                        <a:rPr lang="ru-RU" sz="1100" u="none" strike="noStrike" dirty="0">
                          <a:effectLst/>
                        </a:rPr>
                        <a:t>Субвенции бюджетам городских округов на осуществление первичного воинского учета органами местного самоуправления поселений, муниципальных и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3 809,76</a:t>
                      </a: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3 802,40</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u="sng" strike="noStrike" dirty="0" smtClean="0">
                          <a:effectLst/>
                          <a:latin typeface="+mn-lt"/>
                        </a:rPr>
                        <a:t>99,81 </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extLst>
                  <a:ext uri="{0D108BD9-81ED-4DB2-BD59-A6C34878D82A}">
                    <a16:rowId xmlns:a16="http://schemas.microsoft.com/office/drawing/2014/main" val="1000699829"/>
                  </a:ext>
                </a:extLst>
              </a:tr>
              <a:tr h="443303">
                <a:tc>
                  <a:txBody>
                    <a:bodyPr/>
                    <a:lstStyle/>
                    <a:p>
                      <a:pPr algn="ctr" fontAlgn="ctr"/>
                      <a:r>
                        <a:rPr lang="ru-RU" sz="1100" u="none" strike="noStrike" dirty="0">
                          <a:effectLst/>
                        </a:rPr>
                        <a:t>2 02 35 120 00 0000 150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l" fontAlgn="ctr"/>
                      <a:r>
                        <a:rPr lang="ru-RU" sz="1100" u="none" strike="noStrike" dirty="0">
                          <a:effectLst/>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1 610,00</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extLst>
                  <a:ext uri="{0D108BD9-81ED-4DB2-BD59-A6C34878D82A}">
                    <a16:rowId xmlns:a16="http://schemas.microsoft.com/office/drawing/2014/main" val="3001833683"/>
                  </a:ext>
                </a:extLst>
              </a:tr>
              <a:tr h="443303">
                <a:tc>
                  <a:txBody>
                    <a:bodyPr/>
                    <a:lstStyle/>
                    <a:p>
                      <a:pPr algn="ctr" fontAlgn="ctr"/>
                      <a:r>
                        <a:rPr lang="ru-RU" sz="1100" u="none" strike="noStrike" dirty="0">
                          <a:effectLst/>
                        </a:rPr>
                        <a:t>2 02 35 120 04 0000 150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l" fontAlgn="ctr"/>
                      <a:r>
                        <a:rPr lang="ru-RU" sz="1100" u="none" strike="noStrike" dirty="0">
                          <a:effectLst/>
                        </a:rPr>
                        <a:t>Субвенции бюджетам городских округов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1 610,00</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3161" marR="3161" marT="3161" marB="0" anchor="ctr"/>
                </a:tc>
                <a:extLst>
                  <a:ext uri="{0D108BD9-81ED-4DB2-BD59-A6C34878D82A}">
                    <a16:rowId xmlns:a16="http://schemas.microsoft.com/office/drawing/2014/main" val="1316973352"/>
                  </a:ext>
                </a:extLst>
              </a:tr>
              <a:tr h="418435">
                <a:tc>
                  <a:txBody>
                    <a:bodyPr/>
                    <a:lstStyle/>
                    <a:p>
                      <a:pPr algn="ctr" fontAlgn="ctr"/>
                      <a:r>
                        <a:rPr lang="ru-RU" sz="1100" u="none" strike="noStrike" dirty="0">
                          <a:effectLst/>
                        </a:rPr>
                        <a:t>2 02 40 000 00 0000 150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b="1" u="none" strike="noStrike" dirty="0">
                          <a:effectLst/>
                        </a:rPr>
                        <a:t>Иные межбюджетные трансферты</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123 561,47</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123 504,29 </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u="none" strike="noStrike" dirty="0" smtClean="0">
                          <a:effectLst/>
                          <a:latin typeface="+mn-lt"/>
                        </a:rPr>
                        <a:t>99,95</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911203097"/>
                  </a:ext>
                </a:extLst>
              </a:tr>
              <a:tr h="1100194">
                <a:tc>
                  <a:txBody>
                    <a:bodyPr/>
                    <a:lstStyle/>
                    <a:p>
                      <a:pPr algn="ctr" fontAlgn="ctr"/>
                      <a:r>
                        <a:rPr lang="ru-RU" sz="1100" u="none" strike="noStrike" dirty="0">
                          <a:effectLst/>
                        </a:rPr>
                        <a:t>2 02 45 050 00 0000 150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Межбюджетные трансферты, передаваемые бюджетам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профессиональных образовательных организаций субъектов Российской Федерации, г. Байконура и федеральной территории "Сириус", муниципальных общеобразовательных организаций и профессиональных образовательных организаций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937,44</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937,44</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3898218504"/>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663187783"/>
              </p:ext>
            </p:extLst>
          </p:nvPr>
        </p:nvGraphicFramePr>
        <p:xfrm>
          <a:off x="0" y="5513388"/>
          <a:ext cx="12191999" cy="1344612"/>
        </p:xfrm>
        <a:graphic>
          <a:graphicData uri="http://schemas.openxmlformats.org/drawingml/2006/table">
            <a:tbl>
              <a:tblPr>
                <a:tableStyleId>{8A107856-5554-42FB-B03E-39F5DBC370BA}</a:tableStyleId>
              </a:tblPr>
              <a:tblGrid>
                <a:gridCol w="1567543">
                  <a:extLst>
                    <a:ext uri="{9D8B030D-6E8A-4147-A177-3AD203B41FA5}">
                      <a16:colId xmlns:a16="http://schemas.microsoft.com/office/drawing/2014/main" val="3306969026"/>
                    </a:ext>
                  </a:extLst>
                </a:gridCol>
                <a:gridCol w="7480663">
                  <a:extLst>
                    <a:ext uri="{9D8B030D-6E8A-4147-A177-3AD203B41FA5}">
                      <a16:colId xmlns:a16="http://schemas.microsoft.com/office/drawing/2014/main" val="1882514189"/>
                    </a:ext>
                  </a:extLst>
                </a:gridCol>
                <a:gridCol w="1332411">
                  <a:extLst>
                    <a:ext uri="{9D8B030D-6E8A-4147-A177-3AD203B41FA5}">
                      <a16:colId xmlns:a16="http://schemas.microsoft.com/office/drawing/2014/main" val="2022210303"/>
                    </a:ext>
                  </a:extLst>
                </a:gridCol>
                <a:gridCol w="952979">
                  <a:extLst>
                    <a:ext uri="{9D8B030D-6E8A-4147-A177-3AD203B41FA5}">
                      <a16:colId xmlns:a16="http://schemas.microsoft.com/office/drawing/2014/main" val="2368467812"/>
                    </a:ext>
                  </a:extLst>
                </a:gridCol>
                <a:gridCol w="858403">
                  <a:extLst>
                    <a:ext uri="{9D8B030D-6E8A-4147-A177-3AD203B41FA5}">
                      <a16:colId xmlns:a16="http://schemas.microsoft.com/office/drawing/2014/main" val="2074663616"/>
                    </a:ext>
                  </a:extLst>
                </a:gridCol>
              </a:tblGrid>
              <a:tr h="400413">
                <a:tc>
                  <a:txBody>
                    <a:bodyPr/>
                    <a:lstStyle/>
                    <a:p>
                      <a:pPr algn="ctr" fontAlgn="ctr"/>
                      <a:r>
                        <a:rPr lang="ru-RU" sz="1100" b="0" u="none" strike="noStrike" dirty="0">
                          <a:effectLst/>
                        </a:rPr>
                        <a:t>2 02 45 050 04 0000 150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b="0" u="none" strike="noStrike" dirty="0">
                          <a:effectLst/>
                        </a:rPr>
                        <a:t>Межбюджетные трансферты, передаваемые бюджетам городских округов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профессиональных образовательных организаций субъектов Российской Федерации, г. Байконура и федеральной территории "Сириус", муниципальных общеобразовательных организаций и профессиональных образовательных организаций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937,44</a:t>
                      </a: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937,44</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1556160743"/>
                  </a:ext>
                </a:extLst>
              </a:tr>
              <a:tr h="479043">
                <a:tc>
                  <a:txBody>
                    <a:bodyPr/>
                    <a:lstStyle/>
                    <a:p>
                      <a:r>
                        <a:rPr lang="ru-RU" sz="1100" b="0" dirty="0" smtClean="0"/>
                        <a:t> 2 02 45 179 04 0000 150</a:t>
                      </a:r>
                      <a:endParaRPr lang="ru-RU" sz="1100" b="0" dirty="0"/>
                    </a:p>
                  </a:txBody>
                  <a:tcPr marL="1746" marR="1746" marT="1746" marB="0" anchor="ctr"/>
                </a:tc>
                <a:tc>
                  <a:txBody>
                    <a:bodyPr/>
                    <a:lstStyle/>
                    <a:p>
                      <a:r>
                        <a:rPr lang="ru-RU" sz="1100" b="0" dirty="0" smtClean="0"/>
                        <a:t>Межбюджетные трансферты, передаваемые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endParaRPr lang="ru-RU" sz="1100" b="0" dirty="0"/>
                    </a:p>
                  </a:txBody>
                  <a:tcPr marL="1746" marR="1746" marT="1746" marB="0" anchor="ctr"/>
                </a:tc>
                <a:tc>
                  <a:txBody>
                    <a:bodyPr/>
                    <a:lstStyle/>
                    <a:p>
                      <a:pPr algn="ctr"/>
                      <a:r>
                        <a:rPr lang="ru-RU" sz="1200" b="1" u="sng" dirty="0" smtClean="0"/>
                        <a:t>1 680,55</a:t>
                      </a:r>
                      <a:endParaRPr lang="ru-RU" sz="1200" b="1" u="sng" dirty="0"/>
                    </a:p>
                  </a:txBody>
                  <a:tcPr marL="1746" marR="1746" marT="1746" marB="0" anchor="ctr"/>
                </a:tc>
                <a:tc>
                  <a:txBody>
                    <a:bodyPr/>
                    <a:lstStyle/>
                    <a:p>
                      <a:pPr algn="ctr"/>
                      <a:r>
                        <a:rPr lang="ru-RU" sz="1200" b="1" u="sng" dirty="0" smtClean="0"/>
                        <a:t>1 680,55</a:t>
                      </a:r>
                      <a:endParaRPr lang="ru-RU" sz="1200" b="1" u="sng" dirty="0"/>
                    </a:p>
                  </a:txBody>
                  <a:tcPr marL="1746" marR="1746" marT="1746" marB="0" anchor="ctr"/>
                </a:tc>
                <a:tc>
                  <a:txBody>
                    <a:bodyPr/>
                    <a:lstStyle/>
                    <a:p>
                      <a:pPr algn="ctr"/>
                      <a:r>
                        <a:rPr lang="ru-RU" sz="1200" b="1" u="sng" dirty="0" smtClean="0"/>
                        <a:t>100,00</a:t>
                      </a:r>
                      <a:endParaRPr lang="ru-RU" sz="1200" b="1" u="sng" dirty="0"/>
                    </a:p>
                  </a:txBody>
                  <a:tcPr marL="1746" marR="1746" marT="1746" marB="0" anchor="ctr"/>
                </a:tc>
                <a:extLst>
                  <a:ext uri="{0D108BD9-81ED-4DB2-BD59-A6C34878D82A}">
                    <a16:rowId xmlns:a16="http://schemas.microsoft.com/office/drawing/2014/main" val="2789842984"/>
                  </a:ext>
                </a:extLst>
              </a:tr>
            </a:tbl>
          </a:graphicData>
        </a:graphic>
      </p:graphicFrame>
    </p:spTree>
    <p:extLst>
      <p:ext uri="{BB962C8B-B14F-4D97-AF65-F5344CB8AC3E}">
        <p14:creationId xmlns:p14="http://schemas.microsoft.com/office/powerpoint/2010/main" val="3948003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58</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3884308705"/>
              </p:ext>
            </p:extLst>
          </p:nvPr>
        </p:nvGraphicFramePr>
        <p:xfrm>
          <a:off x="0" y="918344"/>
          <a:ext cx="12191998" cy="430101"/>
        </p:xfrm>
        <a:graphic>
          <a:graphicData uri="http://schemas.openxmlformats.org/drawingml/2006/table">
            <a:tbl>
              <a:tblPr>
                <a:tableStyleId>{8A107856-5554-42FB-B03E-39F5DBC370BA}</a:tableStyleId>
              </a:tblPr>
              <a:tblGrid>
                <a:gridCol w="1690922">
                  <a:extLst>
                    <a:ext uri="{9D8B030D-6E8A-4147-A177-3AD203B41FA5}">
                      <a16:colId xmlns:a16="http://schemas.microsoft.com/office/drawing/2014/main" val="3778382166"/>
                    </a:ext>
                  </a:extLst>
                </a:gridCol>
                <a:gridCol w="7101386">
                  <a:extLst>
                    <a:ext uri="{9D8B030D-6E8A-4147-A177-3AD203B41FA5}">
                      <a16:colId xmlns:a16="http://schemas.microsoft.com/office/drawing/2014/main" val="1138427486"/>
                    </a:ext>
                  </a:extLst>
                </a:gridCol>
                <a:gridCol w="1181656">
                  <a:extLst>
                    <a:ext uri="{9D8B030D-6E8A-4147-A177-3AD203B41FA5}">
                      <a16:colId xmlns:a16="http://schemas.microsoft.com/office/drawing/2014/main" val="1183313454"/>
                    </a:ext>
                  </a:extLst>
                </a:gridCol>
                <a:gridCol w="1258587">
                  <a:extLst>
                    <a:ext uri="{9D8B030D-6E8A-4147-A177-3AD203B41FA5}">
                      <a16:colId xmlns:a16="http://schemas.microsoft.com/office/drawing/2014/main" val="3660762751"/>
                    </a:ext>
                  </a:extLst>
                </a:gridCol>
                <a:gridCol w="959447">
                  <a:extLst>
                    <a:ext uri="{9D8B030D-6E8A-4147-A177-3AD203B41FA5}">
                      <a16:colId xmlns:a16="http://schemas.microsoft.com/office/drawing/2014/main" val="2068039418"/>
                    </a:ext>
                  </a:extLst>
                </a:gridCol>
              </a:tblGrid>
              <a:tr h="237127">
                <a:tc>
                  <a:txBody>
                    <a:bodyPr/>
                    <a:lstStyle/>
                    <a:p>
                      <a:pPr algn="ctr" fontAlgn="ctr"/>
                      <a:r>
                        <a:rPr lang="ru-RU" sz="1100" u="none" strike="noStrike" dirty="0">
                          <a:effectLst/>
                        </a:rPr>
                        <a:t>Код дохода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Наименование показателя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100" dirty="0"/>
                        <a:t>Уточненный план</a:t>
                      </a:r>
                      <a:endParaRPr lang="ru-RU" sz="11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Исполнено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  исполнения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92974">
                <a:tc>
                  <a:txBody>
                    <a:bodyPr/>
                    <a:lstStyle/>
                    <a:p>
                      <a:pPr algn="ctr" fontAlgn="ctr"/>
                      <a:r>
                        <a:rPr lang="ru-RU" sz="1100" u="none" strike="noStrike" dirty="0">
                          <a:effectLst/>
                        </a:rPr>
                        <a:t>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5" name="Таблица 4">
            <a:extLst>
              <a:ext uri="{FF2B5EF4-FFF2-40B4-BE49-F238E27FC236}">
                <a16:creationId xmlns:a16="http://schemas.microsoft.com/office/drawing/2014/main" id="{1BBB07BD-9428-4393-9944-4EEF9B0C20EE}"/>
              </a:ext>
            </a:extLst>
          </p:cNvPr>
          <p:cNvGraphicFramePr>
            <a:graphicFrameLocks noGrp="1"/>
          </p:cNvGraphicFramePr>
          <p:nvPr>
            <p:extLst>
              <p:ext uri="{D42A27DB-BD31-4B8C-83A1-F6EECF244321}">
                <p14:modId xmlns:p14="http://schemas.microsoft.com/office/powerpoint/2010/main" val="4073069907"/>
              </p:ext>
            </p:extLst>
          </p:nvPr>
        </p:nvGraphicFramePr>
        <p:xfrm>
          <a:off x="0" y="1355464"/>
          <a:ext cx="12192000" cy="5502534"/>
        </p:xfrm>
        <a:graphic>
          <a:graphicData uri="http://schemas.openxmlformats.org/drawingml/2006/table">
            <a:tbl>
              <a:tblPr>
                <a:tableStyleId>{8A107856-5554-42FB-B03E-39F5DBC370BA}</a:tableStyleId>
              </a:tblPr>
              <a:tblGrid>
                <a:gridCol w="1715910">
                  <a:extLst>
                    <a:ext uri="{9D8B030D-6E8A-4147-A177-3AD203B41FA5}">
                      <a16:colId xmlns:a16="http://schemas.microsoft.com/office/drawing/2014/main" val="1907881378"/>
                    </a:ext>
                  </a:extLst>
                </a:gridCol>
                <a:gridCol w="7064676">
                  <a:extLst>
                    <a:ext uri="{9D8B030D-6E8A-4147-A177-3AD203B41FA5}">
                      <a16:colId xmlns:a16="http://schemas.microsoft.com/office/drawing/2014/main" val="306405800"/>
                    </a:ext>
                  </a:extLst>
                </a:gridCol>
                <a:gridCol w="1185443">
                  <a:extLst>
                    <a:ext uri="{9D8B030D-6E8A-4147-A177-3AD203B41FA5}">
                      <a16:colId xmlns:a16="http://schemas.microsoft.com/office/drawing/2014/main" val="2336808475"/>
                    </a:ext>
                  </a:extLst>
                </a:gridCol>
                <a:gridCol w="1277704">
                  <a:extLst>
                    <a:ext uri="{9D8B030D-6E8A-4147-A177-3AD203B41FA5}">
                      <a16:colId xmlns:a16="http://schemas.microsoft.com/office/drawing/2014/main" val="3330896554"/>
                    </a:ext>
                  </a:extLst>
                </a:gridCol>
                <a:gridCol w="948267">
                  <a:extLst>
                    <a:ext uri="{9D8B030D-6E8A-4147-A177-3AD203B41FA5}">
                      <a16:colId xmlns:a16="http://schemas.microsoft.com/office/drawing/2014/main" val="3681150003"/>
                    </a:ext>
                  </a:extLst>
                </a:gridCol>
              </a:tblGrid>
              <a:tr h="1076563">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2 02 45 179 04 0000 150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Межбюджетные трансферты,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a:r>
                        <a:rPr lang="ru-RU" sz="1200" b="0" u="sng" dirty="0" smtClean="0">
                          <a:latin typeface="+mn-lt"/>
                        </a:rPr>
                        <a:t>1 680,55</a:t>
                      </a:r>
                      <a:endParaRPr lang="ru-RU" sz="1200" b="0" u="sng" dirty="0">
                        <a:latin typeface="+mn-lt"/>
                      </a:endParaRPr>
                    </a:p>
                  </a:txBody>
                  <a:tcPr marL="1746" marR="1746" marT="1746" marB="0" anchor="ctr"/>
                </a:tc>
                <a:tc>
                  <a:txBody>
                    <a:bodyPr/>
                    <a:lstStyle/>
                    <a:p>
                      <a:pPr algn="ctr"/>
                      <a:r>
                        <a:rPr lang="ru-RU" sz="1200" b="0" u="sng" dirty="0" smtClean="0">
                          <a:latin typeface="+mn-lt"/>
                        </a:rPr>
                        <a:t>1680,55</a:t>
                      </a:r>
                      <a:endParaRPr lang="ru-RU" sz="1200" b="0" u="sng" dirty="0">
                        <a:latin typeface="+mn-lt"/>
                      </a:endParaRPr>
                    </a:p>
                  </a:txBody>
                  <a:tcPr marL="1746" marR="1746" marT="1746" marB="0" anchor="ctr"/>
                </a:tc>
                <a:tc>
                  <a:txBody>
                    <a:bodyPr/>
                    <a:lstStyle/>
                    <a:p>
                      <a:pPr algn="ctr"/>
                      <a:r>
                        <a:rPr lang="ru-RU" sz="1200" b="0" u="sng" dirty="0" smtClean="0">
                          <a:latin typeface="+mn-lt"/>
                        </a:rPr>
                        <a:t>100,00</a:t>
                      </a:r>
                      <a:endParaRPr lang="ru-RU" sz="1200" b="0" u="sng" dirty="0">
                        <a:latin typeface="+mn-lt"/>
                      </a:endParaRPr>
                    </a:p>
                  </a:txBody>
                  <a:tcPr marL="1746" marR="1746" marT="1746" marB="0" anchor="ctr"/>
                </a:tc>
                <a:extLst>
                  <a:ext uri="{0D108BD9-81ED-4DB2-BD59-A6C34878D82A}">
                    <a16:rowId xmlns:a16="http://schemas.microsoft.com/office/drawing/2014/main" val="1766040836"/>
                  </a:ext>
                </a:extLst>
              </a:tr>
              <a:tr h="1155392">
                <a:tc>
                  <a:txBody>
                    <a:bodyPr/>
                    <a:lstStyle/>
                    <a:p>
                      <a:pPr algn="ctr"/>
                      <a:r>
                        <a:rPr lang="ru-RU" sz="1100" dirty="0" smtClean="0"/>
                        <a:t>2 02 45 303 00 0000 150</a:t>
                      </a:r>
                      <a:endParaRPr lang="ru-RU" sz="1100" dirty="0"/>
                    </a:p>
                  </a:txBody>
                  <a:tcPr marL="1746" marR="1746" marT="1746" marB="0" anchor="ctr"/>
                </a:tc>
                <a:tc>
                  <a:txBody>
                    <a:bodyPr/>
                    <a:lstStyle/>
                    <a:p>
                      <a:pPr algn="l"/>
                      <a:r>
                        <a:rPr lang="ru-RU" sz="1100" dirty="0" smtClean="0"/>
                        <a:t>Межбюджетные трансферты, передаваемые бюджетам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 реализующих образовательные программы начального общего образования, образовательные программы основного общего образования, образовательные программы среднего общего образования</a:t>
                      </a:r>
                      <a:endParaRPr lang="ru-RU" sz="1100" dirty="0"/>
                    </a:p>
                  </a:txBody>
                  <a:tcPr marL="1746" marR="1746" marT="1746" marB="0" anchor="ctr"/>
                </a:tc>
                <a:tc>
                  <a:txBody>
                    <a:bodyPr/>
                    <a:lstStyle/>
                    <a:p>
                      <a:pPr algn="ctr"/>
                      <a:r>
                        <a:rPr lang="ru-RU" sz="1200" b="0" u="sng" dirty="0" smtClean="0"/>
                        <a:t>36,55</a:t>
                      </a:r>
                      <a:endParaRPr lang="ru-RU" sz="1200" b="0" u="sng" dirty="0"/>
                    </a:p>
                  </a:txBody>
                  <a:tcPr marL="1746" marR="1746" marT="1746" marB="0" anchor="ctr"/>
                </a:tc>
                <a:tc>
                  <a:txBody>
                    <a:bodyPr/>
                    <a:lstStyle/>
                    <a:p>
                      <a:pPr algn="ctr"/>
                      <a:r>
                        <a:rPr lang="ru-RU" sz="1200" b="0" u="sng" dirty="0" smtClean="0"/>
                        <a:t>36,55</a:t>
                      </a:r>
                      <a:endParaRPr lang="ru-RU" sz="1200" b="0" u="sng" dirty="0"/>
                    </a:p>
                  </a:txBody>
                  <a:tcPr marL="1746" marR="1746" marT="1746" marB="0" anchor="ctr"/>
                </a:tc>
                <a:tc>
                  <a:txBody>
                    <a:bodyPr/>
                    <a:lstStyle/>
                    <a:p>
                      <a:pPr algn="ctr"/>
                      <a:r>
                        <a:rPr lang="ru-RU" sz="1200" b="0" u="sng" dirty="0" smtClean="0"/>
                        <a:t>100,00</a:t>
                      </a:r>
                      <a:endParaRPr lang="ru-RU" sz="1200" b="0" u="sng" dirty="0"/>
                    </a:p>
                  </a:txBody>
                  <a:tcPr marL="1746" marR="1746" marT="1746" marB="0" anchor="ctr"/>
                </a:tc>
                <a:extLst>
                  <a:ext uri="{0D108BD9-81ED-4DB2-BD59-A6C34878D82A}">
                    <a16:rowId xmlns:a16="http://schemas.microsoft.com/office/drawing/2014/main" val="2925169407"/>
                  </a:ext>
                </a:extLst>
              </a:tr>
              <a:tr h="1155392">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2 02 45 303 04 0000 150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Межбюджетные трансферты,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 реализующих образовательные программы начального общего образования, образовательные программы основного общего образования, образовательные программы среднего общего образования</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a:r>
                        <a:rPr lang="ru-RU" sz="1200" b="0" u="sng" dirty="0" smtClean="0"/>
                        <a:t>36,55</a:t>
                      </a:r>
                      <a:endParaRPr lang="ru-RU" sz="1200" b="0" u="sng" dirty="0"/>
                    </a:p>
                  </a:txBody>
                  <a:tcPr marL="1746" marR="1746" marT="1746" marB="0" anchor="ctr"/>
                </a:tc>
                <a:tc>
                  <a:txBody>
                    <a:bodyPr/>
                    <a:lstStyle/>
                    <a:p>
                      <a:pPr algn="ctr"/>
                      <a:r>
                        <a:rPr lang="ru-RU" sz="1200" b="0" u="sng" dirty="0" smtClean="0"/>
                        <a:t>36,55</a:t>
                      </a:r>
                      <a:endParaRPr lang="ru-RU" sz="1200" b="0" u="sng" dirty="0"/>
                    </a:p>
                  </a:txBody>
                  <a:tcPr marL="1746" marR="1746" marT="1746" marB="0" anchor="ctr"/>
                </a:tc>
                <a:tc>
                  <a:txBody>
                    <a:bodyPr/>
                    <a:lstStyle/>
                    <a:p>
                      <a:pPr algn="ctr"/>
                      <a:r>
                        <a:rPr lang="ru-RU" sz="1200" b="0" u="sng" dirty="0" smtClean="0"/>
                        <a:t>100,00</a:t>
                      </a:r>
                      <a:endParaRPr lang="ru-RU" sz="1200" b="0" u="sng" dirty="0"/>
                    </a:p>
                  </a:txBody>
                  <a:tcPr marL="1746" marR="1746" marT="1746" marB="0" anchor="ctr"/>
                </a:tc>
                <a:extLst>
                  <a:ext uri="{0D108BD9-81ED-4DB2-BD59-A6C34878D82A}">
                    <a16:rowId xmlns:a16="http://schemas.microsoft.com/office/drawing/2014/main" val="4074168002"/>
                  </a:ext>
                </a:extLst>
              </a:tr>
              <a:tr h="308695">
                <a:tc>
                  <a:txBody>
                    <a:bodyPr/>
                    <a:lstStyle/>
                    <a:p>
                      <a:pPr algn="ctr" fontAlgn="ctr"/>
                      <a:r>
                        <a:rPr lang="ru-RU" sz="1100" u="none" strike="noStrike" dirty="0">
                          <a:effectLst/>
                        </a:rPr>
                        <a:t>2 02 45 519 00 0000 150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Межбюджетные трансферты, передаваемые бюджетам на поддержку отрасли культуры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636,36</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636,36</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1195573520"/>
                  </a:ext>
                </a:extLst>
              </a:tr>
              <a:tr h="594551">
                <a:tc>
                  <a:txBody>
                    <a:bodyPr/>
                    <a:lstStyle/>
                    <a:p>
                      <a:pPr algn="ctr" fontAlgn="ctr"/>
                      <a:r>
                        <a:rPr lang="ru-RU" sz="1100" u="none" strike="noStrike" dirty="0">
                          <a:effectLst/>
                        </a:rPr>
                        <a:t>2 02 45 519 04 0000 150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Межбюджетные трансферты, передаваемые бюджетам городских округов на поддержку отрасли культуры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636,36</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636,36</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2011328449"/>
                  </a:ext>
                </a:extLst>
              </a:tr>
              <a:tr h="308695">
                <a:tc>
                  <a:txBody>
                    <a:bodyPr/>
                    <a:lstStyle/>
                    <a:p>
                      <a:pPr algn="ctr" fontAlgn="ctr"/>
                      <a:r>
                        <a:rPr lang="ru-RU" sz="1100" u="none" strike="noStrike" dirty="0">
                          <a:effectLst/>
                        </a:rPr>
                        <a:t>2 02 49 999 00 0000 150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Прочие межбюджетные трансферты, передаваемые бюджетам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83 762,12</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83 704,94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u="sng" strike="noStrike" dirty="0">
                          <a:effectLst/>
                          <a:latin typeface="+mn-lt"/>
                        </a:rPr>
                        <a:t>98,62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1632748637"/>
                  </a:ext>
                </a:extLst>
              </a:tr>
              <a:tr h="308695">
                <a:tc>
                  <a:txBody>
                    <a:bodyPr/>
                    <a:lstStyle/>
                    <a:p>
                      <a:pPr algn="ctr" fontAlgn="ctr"/>
                      <a:r>
                        <a:rPr lang="ru-RU" sz="1100" u="none" strike="noStrike" dirty="0">
                          <a:effectLst/>
                        </a:rPr>
                        <a:t>2 02 49 999 04 0000 150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Прочие межбюджетные трансферты, передаваемые бюджетам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83 762,12</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83 704,94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u="sng" strike="noStrike" dirty="0">
                          <a:effectLst/>
                          <a:latin typeface="+mn-lt"/>
                        </a:rPr>
                        <a:t>98,62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1133708863"/>
                  </a:ext>
                </a:extLst>
              </a:tr>
              <a:tr h="594551">
                <a:tc>
                  <a:txBody>
                    <a:bodyPr/>
                    <a:lstStyle/>
                    <a:p>
                      <a:pPr algn="ctr" fontAlgn="ctr"/>
                      <a:r>
                        <a:rPr lang="ru-RU" sz="1100" u="none" strike="noStrike" dirty="0">
                          <a:effectLst/>
                        </a:rPr>
                        <a:t>2 02 49 999 04 6037 150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Прочие иные межбюджетные трансферты бюджетам городских округов на сохранение достигнутого уровня заработной платы работников муниципальных учреждений культуры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19 872,00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19 872,00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u="sng" strike="noStrike" dirty="0">
                          <a:effectLst/>
                          <a:latin typeface="+mn-lt"/>
                        </a:rPr>
                        <a:t>100,00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3859601490"/>
                  </a:ext>
                </a:extLst>
              </a:tr>
            </a:tbl>
          </a:graphicData>
        </a:graphic>
      </p:graphicFrame>
    </p:spTree>
    <p:extLst>
      <p:ext uri="{BB962C8B-B14F-4D97-AF65-F5344CB8AC3E}">
        <p14:creationId xmlns:p14="http://schemas.microsoft.com/office/powerpoint/2010/main" val="1516073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59</a:t>
            </a:fld>
            <a:endParaRPr lang="en-US" dirty="0"/>
          </a:p>
        </p:txBody>
      </p:sp>
      <p:graphicFrame>
        <p:nvGraphicFramePr>
          <p:cNvPr id="3" name="Таблица 2"/>
          <p:cNvGraphicFramePr>
            <a:graphicFrameLocks noGrp="1"/>
          </p:cNvGraphicFramePr>
          <p:nvPr>
            <p:extLst>
              <p:ext uri="{D42A27DB-BD31-4B8C-83A1-F6EECF244321}">
                <p14:modId xmlns:p14="http://schemas.microsoft.com/office/powerpoint/2010/main" val="4143809149"/>
              </p:ext>
            </p:extLst>
          </p:nvPr>
        </p:nvGraphicFramePr>
        <p:xfrm>
          <a:off x="0" y="1467176"/>
          <a:ext cx="12192000" cy="5485349"/>
        </p:xfrm>
        <a:graphic>
          <a:graphicData uri="http://schemas.openxmlformats.org/drawingml/2006/table">
            <a:tbl>
              <a:tblPr>
                <a:tableStyleId>{8A107856-5554-42FB-B03E-39F5DBC370BA}</a:tableStyleId>
              </a:tblPr>
              <a:tblGrid>
                <a:gridCol w="1673352">
                  <a:extLst>
                    <a:ext uri="{9D8B030D-6E8A-4147-A177-3AD203B41FA5}">
                      <a16:colId xmlns:a16="http://schemas.microsoft.com/office/drawing/2014/main" val="1781379517"/>
                    </a:ext>
                  </a:extLst>
                </a:gridCol>
                <a:gridCol w="7107234">
                  <a:extLst>
                    <a:ext uri="{9D8B030D-6E8A-4147-A177-3AD203B41FA5}">
                      <a16:colId xmlns:a16="http://schemas.microsoft.com/office/drawing/2014/main" val="3400030720"/>
                    </a:ext>
                  </a:extLst>
                </a:gridCol>
                <a:gridCol w="1185443">
                  <a:extLst>
                    <a:ext uri="{9D8B030D-6E8A-4147-A177-3AD203B41FA5}">
                      <a16:colId xmlns:a16="http://schemas.microsoft.com/office/drawing/2014/main" val="4250698110"/>
                    </a:ext>
                  </a:extLst>
                </a:gridCol>
                <a:gridCol w="1277704">
                  <a:extLst>
                    <a:ext uri="{9D8B030D-6E8A-4147-A177-3AD203B41FA5}">
                      <a16:colId xmlns:a16="http://schemas.microsoft.com/office/drawing/2014/main" val="4208775525"/>
                    </a:ext>
                  </a:extLst>
                </a:gridCol>
                <a:gridCol w="948267">
                  <a:extLst>
                    <a:ext uri="{9D8B030D-6E8A-4147-A177-3AD203B41FA5}">
                      <a16:colId xmlns:a16="http://schemas.microsoft.com/office/drawing/2014/main" val="3516316927"/>
                    </a:ext>
                  </a:extLst>
                </a:gridCol>
              </a:tblGrid>
              <a:tr h="1055695">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2 02 49 999 04 6038 150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Прочие иные межбюджетные трансферты бюджетам городских округов на обеспечение выплат работникам муниципальных общеобразовательных организаций – образовательных комплексов, реализующих основные общеобразовательные программы</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a:r>
                        <a:rPr lang="ru-RU" sz="1200" u="sng" dirty="0" smtClean="0">
                          <a:latin typeface="+mn-lt"/>
                        </a:rPr>
                        <a:t>9 990,00</a:t>
                      </a:r>
                      <a:endParaRPr lang="ru-RU" sz="1200" u="sng" dirty="0">
                        <a:latin typeface="+mn-lt"/>
                      </a:endParaRPr>
                    </a:p>
                  </a:txBody>
                  <a:tcPr marL="1746" marR="1746" marT="1746" marB="0" anchor="ctr"/>
                </a:tc>
                <a:tc>
                  <a:txBody>
                    <a:bodyPr/>
                    <a:lstStyle/>
                    <a:p>
                      <a:pPr algn="ctr"/>
                      <a:r>
                        <a:rPr lang="ru-RU" sz="1200" u="sng" dirty="0" smtClean="0">
                          <a:latin typeface="+mn-lt"/>
                        </a:rPr>
                        <a:t>9 990,00</a:t>
                      </a:r>
                      <a:endParaRPr lang="ru-RU" sz="1200" u="sng" dirty="0">
                        <a:latin typeface="+mn-lt"/>
                      </a:endParaRPr>
                    </a:p>
                  </a:txBody>
                  <a:tcPr marL="1746" marR="1746" marT="1746" marB="0" anchor="ctr"/>
                </a:tc>
                <a:tc>
                  <a:txBody>
                    <a:bodyPr/>
                    <a:lstStyle/>
                    <a:p>
                      <a:pPr algn="ctr"/>
                      <a:r>
                        <a:rPr lang="ru-RU" sz="1200" b="0" u="sng" dirty="0" smtClean="0">
                          <a:latin typeface="+mn-lt"/>
                        </a:rPr>
                        <a:t>100,00</a:t>
                      </a:r>
                      <a:endParaRPr lang="ru-RU" sz="1200" b="0" u="sng" dirty="0">
                        <a:latin typeface="+mn-lt"/>
                      </a:endParaRPr>
                    </a:p>
                  </a:txBody>
                  <a:tcPr marL="1746" marR="1746" marT="1746" marB="0" anchor="ctr"/>
                </a:tc>
                <a:extLst>
                  <a:ext uri="{0D108BD9-81ED-4DB2-BD59-A6C34878D82A}">
                    <a16:rowId xmlns:a16="http://schemas.microsoft.com/office/drawing/2014/main" val="2705438024"/>
                  </a:ext>
                </a:extLst>
              </a:tr>
              <a:tr h="807820">
                <a:tc>
                  <a:txBody>
                    <a:bodyPr/>
                    <a:lstStyle/>
                    <a:p>
                      <a:pPr algn="ctr"/>
                      <a:r>
                        <a:rPr lang="ru-RU" sz="1100" dirty="0" smtClean="0">
                          <a:latin typeface="+mn-lt"/>
                        </a:rPr>
                        <a:t>2 02 49 999 04 6045 150</a:t>
                      </a:r>
                      <a:endParaRPr lang="ru-RU" sz="1100" dirty="0">
                        <a:latin typeface="+mn-lt"/>
                      </a:endParaRPr>
                    </a:p>
                  </a:txBody>
                  <a:tcPr marL="1746" marR="1746" marT="1746" marB="0" anchor="ctr"/>
                </a:tc>
                <a:tc>
                  <a:txBody>
                    <a:bodyPr/>
                    <a:lstStyle/>
                    <a:p>
                      <a:pPr algn="l"/>
                      <a:r>
                        <a:rPr lang="ru-RU" sz="1100" dirty="0" smtClean="0">
                          <a:latin typeface="+mn-lt"/>
                        </a:rPr>
                        <a:t>Прочие иные межбюджетные трансферты бюджетам городских округов на стимулирующие выплаты руководителям муниципальных общеобразовательных организаций по итогам оценки эффективности механизмов управления качеством образовательных результатов и эффективности механизмов управления качеством образовательной деятельности в общеобразовательных организациях</a:t>
                      </a:r>
                      <a:endParaRPr lang="ru-RU" sz="1100" dirty="0">
                        <a:latin typeface="+mn-lt"/>
                      </a:endParaRPr>
                    </a:p>
                  </a:txBody>
                  <a:tcPr marL="1746" marR="1746" marT="1746" marB="0" anchor="ctr"/>
                </a:tc>
                <a:tc>
                  <a:txBody>
                    <a:bodyPr/>
                    <a:lstStyle/>
                    <a:p>
                      <a:pPr algn="ctr"/>
                      <a:r>
                        <a:rPr lang="ru-RU" sz="1200" u="sng" dirty="0" smtClean="0">
                          <a:latin typeface="+mn-lt"/>
                        </a:rPr>
                        <a:t>6 876,00</a:t>
                      </a:r>
                      <a:endParaRPr lang="ru-RU" sz="1200" u="sng" dirty="0">
                        <a:latin typeface="+mn-lt"/>
                      </a:endParaRPr>
                    </a:p>
                  </a:txBody>
                  <a:tcPr marL="1746" marR="1746" marT="1746" marB="0" anchor="ctr"/>
                </a:tc>
                <a:tc>
                  <a:txBody>
                    <a:bodyPr/>
                    <a:lstStyle/>
                    <a:p>
                      <a:pPr algn="ctr"/>
                      <a:r>
                        <a:rPr lang="ru-RU" sz="1200" u="sng" dirty="0" smtClean="0">
                          <a:latin typeface="+mn-lt"/>
                        </a:rPr>
                        <a:t>6 876,00</a:t>
                      </a:r>
                      <a:endParaRPr lang="ru-RU" sz="1200" u="sng" dirty="0">
                        <a:latin typeface="+mn-lt"/>
                      </a:endParaRPr>
                    </a:p>
                  </a:txBody>
                  <a:tcPr marL="1746" marR="1746" marT="1746" marB="0" anchor="ctr"/>
                </a:tc>
                <a:tc>
                  <a:txBody>
                    <a:bodyPr/>
                    <a:lstStyle/>
                    <a:p>
                      <a:pPr algn="ctr"/>
                      <a:r>
                        <a:rPr lang="ru-RU" sz="1200" b="0" u="sng" dirty="0" smtClean="0">
                          <a:latin typeface="+mn-lt"/>
                        </a:rPr>
                        <a:t>100,00</a:t>
                      </a:r>
                      <a:endParaRPr lang="ru-RU" sz="1200" b="0" u="sng" dirty="0">
                        <a:latin typeface="+mn-lt"/>
                      </a:endParaRPr>
                    </a:p>
                  </a:txBody>
                  <a:tcPr marL="1746" marR="1746" marT="1746" marB="0" anchor="ctr"/>
                </a:tc>
                <a:extLst>
                  <a:ext uri="{0D108BD9-81ED-4DB2-BD59-A6C34878D82A}">
                    <a16:rowId xmlns:a16="http://schemas.microsoft.com/office/drawing/2014/main" val="2163114968"/>
                  </a:ext>
                </a:extLst>
              </a:tr>
              <a:tr h="659658">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2 02 49 999 04 6046 150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Прочие иные межбюджетные трансферты бюджетам городских округов на выплату ежемесячных доплат за напряженный труд работникам муниципальных дошкольных и общеобразовательных организаций</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a:r>
                        <a:rPr lang="ru-RU" sz="1200" u="sng" dirty="0" smtClean="0">
                          <a:latin typeface="+mn-lt"/>
                        </a:rPr>
                        <a:t>30 074,00</a:t>
                      </a:r>
                      <a:endParaRPr lang="ru-RU" sz="1200" u="sng" dirty="0">
                        <a:latin typeface="+mn-lt"/>
                      </a:endParaRPr>
                    </a:p>
                  </a:txBody>
                  <a:tcPr marL="1746" marR="1746" marT="1746" marB="0" anchor="ctr"/>
                </a:tc>
                <a:tc>
                  <a:txBody>
                    <a:bodyPr/>
                    <a:lstStyle/>
                    <a:p>
                      <a:pPr algn="ctr"/>
                      <a:r>
                        <a:rPr lang="ru-RU" sz="1200" u="sng" dirty="0" smtClean="0">
                          <a:latin typeface="+mn-lt"/>
                        </a:rPr>
                        <a:t>30 073,18</a:t>
                      </a:r>
                      <a:endParaRPr lang="ru-RU" sz="1200" u="sng" dirty="0">
                        <a:latin typeface="+mn-lt"/>
                      </a:endParaRPr>
                    </a:p>
                  </a:txBody>
                  <a:tcPr marL="1746" marR="1746" marT="1746" marB="0" anchor="ctr"/>
                </a:tc>
                <a:tc>
                  <a:txBody>
                    <a:bodyPr/>
                    <a:lstStyle/>
                    <a:p>
                      <a:pPr algn="ctr"/>
                      <a:r>
                        <a:rPr lang="ru-RU" sz="1200" b="0" u="sng" dirty="0" smtClean="0">
                          <a:latin typeface="+mn-lt"/>
                        </a:rPr>
                        <a:t>100,00</a:t>
                      </a:r>
                      <a:endParaRPr lang="ru-RU" sz="1200" b="0" u="sng" dirty="0">
                        <a:latin typeface="+mn-lt"/>
                      </a:endParaRPr>
                    </a:p>
                  </a:txBody>
                  <a:tcPr marL="1746" marR="1746" marT="1746" marB="0" anchor="ctr"/>
                </a:tc>
                <a:extLst>
                  <a:ext uri="{0D108BD9-81ED-4DB2-BD59-A6C34878D82A}">
                    <a16:rowId xmlns:a16="http://schemas.microsoft.com/office/drawing/2014/main" val="1924220532"/>
                  </a:ext>
                </a:extLst>
              </a:tr>
              <a:tr h="410140">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2 02 49 999 04 6109 150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Прочие иные межбюджетные трансферты бюджетам городских округов на  достижение уровня заработной платы педагогических работников муниципальных общеобразовательных организаций в Московской области в соответствии с новой системой оплаты труда</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a:r>
                        <a:rPr lang="ru-RU" sz="1200" u="sng" dirty="0" smtClean="0">
                          <a:latin typeface="+mn-lt"/>
                        </a:rPr>
                        <a:t>7 802,00</a:t>
                      </a:r>
                      <a:endParaRPr lang="ru-RU" sz="1200" u="sng" dirty="0">
                        <a:latin typeface="+mn-lt"/>
                      </a:endParaRPr>
                    </a:p>
                  </a:txBody>
                  <a:tcPr marL="1746" marR="1746" marT="1746" marB="0" anchor="ctr"/>
                </a:tc>
                <a:tc>
                  <a:txBody>
                    <a:bodyPr/>
                    <a:lstStyle/>
                    <a:p>
                      <a:pPr algn="ctr"/>
                      <a:r>
                        <a:rPr lang="ru-RU" sz="1200" u="sng" dirty="0" smtClean="0">
                          <a:latin typeface="+mn-lt"/>
                        </a:rPr>
                        <a:t>7 802,00</a:t>
                      </a:r>
                      <a:endParaRPr lang="ru-RU" sz="1200" u="sng" dirty="0">
                        <a:latin typeface="+mn-lt"/>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3671131199"/>
                  </a:ext>
                </a:extLst>
              </a:tr>
              <a:tr h="789938">
                <a:tc>
                  <a:txBody>
                    <a:bodyPr/>
                    <a:lstStyle/>
                    <a:p>
                      <a:r>
                        <a:rPr lang="ru-RU" sz="1100" dirty="0" smtClean="0">
                          <a:latin typeface="+mn-lt"/>
                        </a:rPr>
                        <a:t>2 02 49 999 04 6118 150</a:t>
                      </a:r>
                      <a:endParaRPr lang="ru-RU" sz="1100" dirty="0">
                        <a:latin typeface="+mn-lt"/>
                      </a:endParaRPr>
                    </a:p>
                  </a:txBody>
                  <a:tcPr marL="1746" marR="1746" marT="1746" marB="0" anchor="ctr"/>
                </a:tc>
                <a:tc>
                  <a:txBody>
                    <a:bodyPr/>
                    <a:lstStyle/>
                    <a:p>
                      <a:r>
                        <a:rPr lang="ru-RU" sz="1100" dirty="0" smtClean="0">
                          <a:latin typeface="+mn-lt"/>
                        </a:rPr>
                        <a:t>Прочие иные межбюджетные трансферты бюджетам городских округов на финансовое обеспечение выплат преподавателям в области музыкального искусства организаций дополнительного образования сферы культуры</a:t>
                      </a:r>
                      <a:endParaRPr lang="ru-RU" sz="1100" dirty="0">
                        <a:latin typeface="+mn-lt"/>
                      </a:endParaRPr>
                    </a:p>
                  </a:txBody>
                  <a:tcPr marL="1746" marR="1746" marT="1746" marB="0" anchor="ctr"/>
                </a:tc>
                <a:tc>
                  <a:txBody>
                    <a:bodyPr/>
                    <a:lstStyle/>
                    <a:p>
                      <a:pPr algn="ctr"/>
                      <a:r>
                        <a:rPr lang="ru-RU" sz="1200" u="sng" dirty="0" smtClean="0">
                          <a:latin typeface="+mn-lt"/>
                        </a:rPr>
                        <a:t>2 264,72</a:t>
                      </a:r>
                      <a:endParaRPr lang="ru-RU" sz="1200" u="sng" dirty="0">
                        <a:latin typeface="+mn-lt"/>
                      </a:endParaRPr>
                    </a:p>
                  </a:txBody>
                  <a:tcPr marL="1746" marR="1746" marT="1746" marB="0" anchor="ctr"/>
                </a:tc>
                <a:tc>
                  <a:txBody>
                    <a:bodyPr/>
                    <a:lstStyle/>
                    <a:p>
                      <a:pPr algn="ctr"/>
                      <a:r>
                        <a:rPr lang="ru-RU" sz="1200" u="sng" dirty="0" smtClean="0">
                          <a:latin typeface="+mn-lt"/>
                        </a:rPr>
                        <a:t>2 264,72</a:t>
                      </a:r>
                      <a:endParaRPr lang="ru-RU" sz="1200" u="sng" dirty="0">
                        <a:latin typeface="+mn-lt"/>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3063129102"/>
                  </a:ext>
                </a:extLst>
              </a:tr>
              <a:tr h="833786">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2 02 49 999 04 6297 150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Прочие иные межбюджетные трансферты бюджетам городских округов на  финансовое обеспечение расходов в связи с освобождением семей отдельных категорий граждан от платы, взимаемой за присмотр и уход за ребенком в муниципальных образовательных организациях в Московской области, реализующих программы дошкольного образования</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a:r>
                        <a:rPr lang="ru-RU" sz="1200" u="sng" dirty="0" smtClean="0">
                          <a:latin typeface="+mn-lt"/>
                        </a:rPr>
                        <a:t>1 755,00</a:t>
                      </a:r>
                      <a:endParaRPr lang="ru-RU" sz="1200" u="sng" dirty="0">
                        <a:latin typeface="+mn-lt"/>
                      </a:endParaRPr>
                    </a:p>
                  </a:txBody>
                  <a:tcPr marL="1746" marR="1746" marT="1746" marB="0" anchor="ctr"/>
                </a:tc>
                <a:tc>
                  <a:txBody>
                    <a:bodyPr/>
                    <a:lstStyle/>
                    <a:p>
                      <a:pPr algn="ctr"/>
                      <a:r>
                        <a:rPr lang="ru-RU" sz="1200" u="sng" dirty="0" smtClean="0">
                          <a:latin typeface="+mn-lt"/>
                        </a:rPr>
                        <a:t>1 698,64</a:t>
                      </a:r>
                      <a:endParaRPr lang="ru-RU" sz="1200" u="sng" dirty="0">
                        <a:latin typeface="+mn-lt"/>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96,79</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1568274942"/>
                  </a:ext>
                </a:extLst>
              </a:tr>
              <a:tr h="833786">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2 02 49 999 04 6298 150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Прочие межбюджетные трансферты, передаваемые бюджетам городских округов на предоставление детям отдельных категорий граждан права бесплатного посещения занятий по дополнительным образовательным программам, реализуемым на платной основе в муниципальных образовательных организациях</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a:r>
                        <a:rPr lang="ru-RU" sz="1200" u="sng" dirty="0" smtClean="0">
                          <a:latin typeface="+mn-lt"/>
                        </a:rPr>
                        <a:t>381,00</a:t>
                      </a:r>
                      <a:endParaRPr lang="ru-RU" sz="1200" u="sng" dirty="0">
                        <a:latin typeface="+mn-lt"/>
                      </a:endParaRPr>
                    </a:p>
                  </a:txBody>
                  <a:tcPr marL="1746" marR="1746" marT="1746" marB="0" anchor="ctr"/>
                </a:tc>
                <a:tc>
                  <a:txBody>
                    <a:bodyPr/>
                    <a:lstStyle/>
                    <a:p>
                      <a:pPr algn="ctr"/>
                      <a:r>
                        <a:rPr lang="ru-RU" sz="1200" u="sng" dirty="0" smtClean="0">
                          <a:latin typeface="+mn-lt"/>
                        </a:rPr>
                        <a:t>381,00</a:t>
                      </a:r>
                      <a:endParaRPr lang="ru-RU" sz="1200" u="sng" dirty="0">
                        <a:latin typeface="+mn-lt"/>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100,00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1785358219"/>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694957457"/>
              </p:ext>
            </p:extLst>
          </p:nvPr>
        </p:nvGraphicFramePr>
        <p:xfrm>
          <a:off x="2" y="1026369"/>
          <a:ext cx="12191998" cy="430101"/>
        </p:xfrm>
        <a:graphic>
          <a:graphicData uri="http://schemas.openxmlformats.org/drawingml/2006/table">
            <a:tbl>
              <a:tblPr>
                <a:tableStyleId>{8A107856-5554-42FB-B03E-39F5DBC370BA}</a:tableStyleId>
              </a:tblPr>
              <a:tblGrid>
                <a:gridCol w="1690922">
                  <a:extLst>
                    <a:ext uri="{9D8B030D-6E8A-4147-A177-3AD203B41FA5}">
                      <a16:colId xmlns:a16="http://schemas.microsoft.com/office/drawing/2014/main" val="2078797414"/>
                    </a:ext>
                  </a:extLst>
                </a:gridCol>
                <a:gridCol w="7101386">
                  <a:extLst>
                    <a:ext uri="{9D8B030D-6E8A-4147-A177-3AD203B41FA5}">
                      <a16:colId xmlns:a16="http://schemas.microsoft.com/office/drawing/2014/main" val="2264449378"/>
                    </a:ext>
                  </a:extLst>
                </a:gridCol>
                <a:gridCol w="1181656">
                  <a:extLst>
                    <a:ext uri="{9D8B030D-6E8A-4147-A177-3AD203B41FA5}">
                      <a16:colId xmlns:a16="http://schemas.microsoft.com/office/drawing/2014/main" val="3477118273"/>
                    </a:ext>
                  </a:extLst>
                </a:gridCol>
                <a:gridCol w="1258587">
                  <a:extLst>
                    <a:ext uri="{9D8B030D-6E8A-4147-A177-3AD203B41FA5}">
                      <a16:colId xmlns:a16="http://schemas.microsoft.com/office/drawing/2014/main" val="1187166391"/>
                    </a:ext>
                  </a:extLst>
                </a:gridCol>
                <a:gridCol w="959447">
                  <a:extLst>
                    <a:ext uri="{9D8B030D-6E8A-4147-A177-3AD203B41FA5}">
                      <a16:colId xmlns:a16="http://schemas.microsoft.com/office/drawing/2014/main" val="1031449770"/>
                    </a:ext>
                  </a:extLst>
                </a:gridCol>
              </a:tblGrid>
              <a:tr h="237127">
                <a:tc>
                  <a:txBody>
                    <a:bodyPr/>
                    <a:lstStyle/>
                    <a:p>
                      <a:pPr algn="ctr" fontAlgn="ctr"/>
                      <a:r>
                        <a:rPr lang="ru-RU" sz="1100" u="none" strike="noStrike" dirty="0">
                          <a:effectLst/>
                        </a:rPr>
                        <a:t>Код дохода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Наименование показателя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100" dirty="0"/>
                        <a:t>Уточненный план</a:t>
                      </a:r>
                      <a:endParaRPr lang="ru-RU" sz="11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Исполнено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  исполнения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1986234487"/>
                  </a:ext>
                </a:extLst>
              </a:tr>
              <a:tr h="192974">
                <a:tc>
                  <a:txBody>
                    <a:bodyPr/>
                    <a:lstStyle/>
                    <a:p>
                      <a:pPr algn="ctr" fontAlgn="ctr"/>
                      <a:r>
                        <a:rPr lang="ru-RU" sz="1100" u="none" strike="noStrike" dirty="0">
                          <a:effectLst/>
                        </a:rPr>
                        <a:t>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362141718"/>
                  </a:ext>
                </a:extLst>
              </a:tr>
            </a:tbl>
          </a:graphicData>
        </a:graphic>
      </p:graphicFrame>
      <p:sp>
        <p:nvSpPr>
          <p:cNvPr id="5" name="Прямоугольник 4"/>
          <p:cNvSpPr/>
          <p:nvPr/>
        </p:nvSpPr>
        <p:spPr>
          <a:xfrm>
            <a:off x="0" y="0"/>
            <a:ext cx="12191998"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ru-RU" sz="2000" b="1" dirty="0">
                <a:ln>
                  <a:solidFill>
                    <a:srgbClr val="2E83C3">
                      <a:lumMod val="50000"/>
                    </a:srgbClr>
                  </a:solidFill>
                </a:ln>
                <a:solidFill>
                  <a:srgbClr val="2E83C3">
                    <a:lumMod val="50000"/>
                  </a:srgbClr>
                </a:solidFill>
                <a:effectLst>
                  <a:glow rad="127000">
                    <a:prstClr val="white"/>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lvl="0" algn="ctr"/>
            <a:r>
              <a:rPr lang="ru-RU" sz="2000" b="1" dirty="0">
                <a:ln>
                  <a:solidFill>
                    <a:srgbClr val="2E83C3">
                      <a:lumMod val="50000"/>
                    </a:srgbClr>
                  </a:solidFill>
                </a:ln>
                <a:solidFill>
                  <a:srgbClr val="2E83C3">
                    <a:lumMod val="50000"/>
                  </a:srgbClr>
                </a:solidFill>
                <a:effectLst>
                  <a:glow rad="127000">
                    <a:prstClr val="white"/>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lvl="0" algn="r"/>
            <a:r>
              <a:rPr lang="ru-RU" sz="2000" b="1" dirty="0">
                <a:ln>
                  <a:solidFill>
                    <a:srgbClr val="2E83C3">
                      <a:lumMod val="50000"/>
                    </a:srgbClr>
                  </a:solidFill>
                </a:ln>
                <a:solidFill>
                  <a:srgbClr val="2E83C3">
                    <a:lumMod val="50000"/>
                  </a:srgbClr>
                </a:solidFill>
                <a:effectLst>
                  <a:glow rad="127000">
                    <a:prstClr val="white"/>
                  </a:glow>
                </a:effectLst>
                <a:latin typeface="Times New Roman" panose="02020603050405020304" pitchFamily="18" charset="0"/>
                <a:cs typeface="Times New Roman" panose="02020603050405020304" pitchFamily="18" charset="0"/>
              </a:rPr>
              <a:t>                                   за 2025 год  в сравнении с плановыми назначениями                     </a:t>
            </a:r>
            <a:r>
              <a:rPr lang="ru-RU" sz="1000" dirty="0">
                <a:solidFill>
                  <a:prstClr val="black"/>
                </a:solidFill>
                <a:latin typeface="Times New Roman" panose="02020603050405020304" pitchFamily="18" charset="0"/>
                <a:cs typeface="Times New Roman" panose="02020603050405020304" pitchFamily="18" charset="0"/>
              </a:rPr>
              <a:t>(тыс. руб.)</a:t>
            </a:r>
            <a:endParaRPr lang="ru-RU" sz="1000" dirty="0">
              <a:solidFill>
                <a:prstClr val="black"/>
              </a:solidFill>
            </a:endParaRPr>
          </a:p>
        </p:txBody>
      </p:sp>
    </p:spTree>
    <p:extLst>
      <p:ext uri="{BB962C8B-B14F-4D97-AF65-F5344CB8AC3E}">
        <p14:creationId xmlns:p14="http://schemas.microsoft.com/office/powerpoint/2010/main" val="92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3FBFE"/>
            </a:gs>
            <a:gs pos="100000">
              <a:schemeClr val="accent1">
                <a:lumMod val="20000"/>
                <a:lumOff val="80000"/>
              </a:schemeClr>
            </a:gs>
            <a:gs pos="4000">
              <a:srgbClr val="FDFFE7"/>
            </a:gs>
            <a:gs pos="77000">
              <a:schemeClr val="bg1"/>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6</a:t>
            </a:fld>
            <a:endParaRPr lang="en-US" dirty="0"/>
          </a:p>
        </p:txBody>
      </p:sp>
      <p:sp>
        <p:nvSpPr>
          <p:cNvPr id="3" name="Прямоугольник 2"/>
          <p:cNvSpPr/>
          <p:nvPr/>
        </p:nvSpPr>
        <p:spPr>
          <a:xfrm>
            <a:off x="0" y="292100"/>
            <a:ext cx="12192000" cy="65659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500" b="1" dirty="0">
                <a:solidFill>
                  <a:srgbClr val="000000"/>
                </a:solidFill>
                <a:latin typeface="Times New Roman" panose="02020603050405020304" pitchFamily="18" charset="0"/>
              </a:rPr>
              <a:t>   </a:t>
            </a:r>
            <a:r>
              <a:rPr lang="ru-RU" sz="1600" b="1" dirty="0">
                <a:solidFill>
                  <a:srgbClr val="000000"/>
                </a:solidFill>
                <a:latin typeface="Times New Roman" panose="02020603050405020304" pitchFamily="18" charset="0"/>
              </a:rPr>
              <a:t>    </a:t>
            </a:r>
          </a:p>
          <a:p>
            <a:pPr lvl="2"/>
            <a:r>
              <a:rPr lang="ru-RU" sz="1600" b="1" dirty="0">
                <a:solidFill>
                  <a:schemeClr val="accent2">
                    <a:lumMod val="40000"/>
                    <a:lumOff val="60000"/>
                  </a:schemeClr>
                </a:solidFill>
                <a:latin typeface="Times New Roman" panose="02020603050405020304" pitchFamily="18" charset="0"/>
              </a:rPr>
              <a:t>       </a:t>
            </a:r>
          </a:p>
          <a:p>
            <a:pPr lvl="2"/>
            <a:r>
              <a:rPr lang="ru-RU" sz="1600" b="1" dirty="0">
                <a:solidFill>
                  <a:schemeClr val="accent2">
                    <a:lumMod val="40000"/>
                    <a:lumOff val="60000"/>
                  </a:schemeClr>
                </a:solidFill>
                <a:latin typeface="Times New Roman" panose="02020603050405020304" pitchFamily="18" charset="0"/>
              </a:rPr>
              <a:t>       </a:t>
            </a:r>
            <a:r>
              <a:rPr lang="ru-RU" b="1" i="1" dirty="0">
                <a:ln>
                  <a:solidFill>
                    <a:schemeClr val="accent1">
                      <a:lumMod val="50000"/>
                    </a:schemeClr>
                  </a:solidFill>
                </a:ln>
                <a:solidFill>
                  <a:schemeClr val="accent2">
                    <a:lumMod val="40000"/>
                    <a:lumOff val="60000"/>
                  </a:schemeClr>
                </a:solidFill>
                <a:latin typeface="Times New Roman" panose="02020603050405020304" pitchFamily="18" charset="0"/>
              </a:rPr>
              <a:t>Бюджет</a:t>
            </a:r>
            <a:r>
              <a:rPr lang="ru-RU" b="1" i="1" dirty="0">
                <a:solidFill>
                  <a:schemeClr val="accent2">
                    <a:lumMod val="40000"/>
                    <a:lumOff val="60000"/>
                  </a:schemeClr>
                </a:solidFill>
                <a:latin typeface="Times New Roman" panose="02020603050405020304" pitchFamily="18" charset="0"/>
              </a:rPr>
              <a:t> </a:t>
            </a:r>
            <a:r>
              <a:rPr lang="ru-RU" i="1" dirty="0">
                <a:latin typeface="Times New Roman" panose="02020603050405020304" pitchFamily="18" charset="0"/>
              </a:rPr>
              <a:t>– форма образования и расходования денежных средств, предназначенных для финансового обеспечения  задач и функций органов местного самоуправления</a:t>
            </a:r>
          </a:p>
          <a:p>
            <a:pPr lvl="2"/>
            <a:r>
              <a:rPr lang="ru-RU" i="1" dirty="0">
                <a:latin typeface="Times New Roman" panose="02020603050405020304" pitchFamily="18" charset="0"/>
              </a:rPr>
              <a:t>      </a:t>
            </a:r>
          </a:p>
          <a:p>
            <a:pPr lvl="2"/>
            <a:r>
              <a:rPr lang="ru-RU" i="1" dirty="0">
                <a:latin typeface="Times New Roman" panose="02020603050405020304" pitchFamily="18" charset="0"/>
              </a:rPr>
              <a:t>      </a:t>
            </a:r>
            <a:r>
              <a:rPr lang="ru-RU" b="1" i="1" dirty="0">
                <a:ln>
                  <a:solidFill>
                    <a:schemeClr val="accent1">
                      <a:lumMod val="50000"/>
                    </a:schemeClr>
                  </a:solidFill>
                </a:ln>
                <a:solidFill>
                  <a:schemeClr val="accent2">
                    <a:lumMod val="40000"/>
                    <a:lumOff val="60000"/>
                  </a:schemeClr>
                </a:solidFill>
                <a:latin typeface="Times New Roman" panose="02020603050405020304" pitchFamily="18" charset="0"/>
              </a:rPr>
              <a:t>Бюджетный процесс </a:t>
            </a:r>
            <a:r>
              <a:rPr lang="ru-RU" i="1" dirty="0">
                <a:latin typeface="Times New Roman" panose="02020603050405020304" pitchFamily="18" charset="0"/>
              </a:rPr>
              <a:t>– деятельность органов местного самоуправления по составлению и рассмотрению проекта бюджета, утверждению и исполнению бюджета, контролю за его исполнением, осуществлением бюджетного учета, рассмотрению и утверждению бюджетной отчетности и внешних проверок   </a:t>
            </a:r>
          </a:p>
          <a:p>
            <a:pPr lvl="2"/>
            <a:r>
              <a:rPr lang="ru-RU" i="1" dirty="0">
                <a:latin typeface="Times New Roman" panose="02020603050405020304" pitchFamily="18" charset="0"/>
              </a:rPr>
              <a:t>   </a:t>
            </a:r>
            <a:r>
              <a:rPr lang="ru-RU" b="1" i="1" dirty="0">
                <a:latin typeface="Times New Roman" panose="02020603050405020304" pitchFamily="18" charset="0"/>
              </a:rPr>
              <a:t>   </a:t>
            </a:r>
          </a:p>
          <a:p>
            <a:pPr lvl="2"/>
            <a:r>
              <a:rPr lang="ru-RU" b="1" i="1" dirty="0">
                <a:latin typeface="Times New Roman" panose="02020603050405020304" pitchFamily="18" charset="0"/>
              </a:rPr>
              <a:t>     </a:t>
            </a:r>
            <a:r>
              <a:rPr lang="ru" b="1" i="1" dirty="0">
                <a:ln>
                  <a:solidFill>
                    <a:schemeClr val="accent1">
                      <a:lumMod val="50000"/>
                    </a:schemeClr>
                  </a:solidFill>
                </a:ln>
                <a:solidFill>
                  <a:schemeClr val="accent2">
                    <a:lumMod val="40000"/>
                    <a:lumOff val="60000"/>
                  </a:schemeClr>
                </a:solidFill>
                <a:latin typeface="Times New Roman"/>
              </a:rPr>
              <a:t>Доходы бюджета</a:t>
            </a:r>
            <a:r>
              <a:rPr lang="ru-RU" b="1" i="1" dirty="0">
                <a:ln>
                  <a:solidFill>
                    <a:schemeClr val="accent1">
                      <a:lumMod val="50000"/>
                    </a:schemeClr>
                  </a:solidFill>
                </a:ln>
                <a:solidFill>
                  <a:schemeClr val="accent2">
                    <a:lumMod val="40000"/>
                    <a:lumOff val="60000"/>
                  </a:schemeClr>
                </a:solidFill>
                <a:latin typeface="Times New Roman"/>
              </a:rPr>
              <a:t> </a:t>
            </a:r>
            <a:r>
              <a:rPr lang="ru-RU" i="1" dirty="0">
                <a:latin typeface="Times New Roman"/>
              </a:rPr>
              <a:t>– </a:t>
            </a:r>
            <a:r>
              <a:rPr lang="ru" i="1" dirty="0">
                <a:latin typeface="Times New Roman"/>
              </a:rPr>
              <a:t>поступающие в бюджет денежные средства, за исключением средств,</a:t>
            </a:r>
          </a:p>
          <a:p>
            <a:pPr lvl="2"/>
            <a:r>
              <a:rPr lang="ru" i="1" dirty="0">
                <a:latin typeface="Times New Roman"/>
              </a:rPr>
              <a:t> являющихся  источниками финансирования дефицита бюджета</a:t>
            </a:r>
          </a:p>
          <a:p>
            <a:pPr marL="1028700" lvl="2">
              <a:lnSpc>
                <a:spcPts val="1656"/>
              </a:lnSpc>
            </a:pPr>
            <a:r>
              <a:rPr lang="ru" b="1" i="1" dirty="0">
                <a:latin typeface="Times New Roman"/>
              </a:rPr>
              <a:t>   </a:t>
            </a:r>
          </a:p>
          <a:p>
            <a:pPr marL="1028700" lvl="2">
              <a:lnSpc>
                <a:spcPts val="1656"/>
              </a:lnSpc>
            </a:pPr>
            <a:r>
              <a:rPr lang="ru" b="1" i="1" dirty="0">
                <a:latin typeface="Times New Roman"/>
              </a:rPr>
              <a:t>   </a:t>
            </a:r>
            <a:r>
              <a:rPr lang="ru" b="1" i="1" dirty="0">
                <a:ln>
                  <a:solidFill>
                    <a:schemeClr val="accent1">
                      <a:lumMod val="50000"/>
                    </a:schemeClr>
                  </a:solidFill>
                </a:ln>
                <a:solidFill>
                  <a:schemeClr val="accent2">
                    <a:lumMod val="40000"/>
                    <a:lumOff val="60000"/>
                  </a:schemeClr>
                </a:solidFill>
                <a:latin typeface="Times New Roman"/>
              </a:rPr>
              <a:t>Расходы бюджета </a:t>
            </a:r>
            <a:r>
              <a:rPr lang="ru-RU" dirty="0">
                <a:latin typeface="Times New Roman"/>
              </a:rPr>
              <a:t>– </a:t>
            </a:r>
            <a:r>
              <a:rPr lang="ru" i="1" dirty="0">
                <a:latin typeface="Times New Roman"/>
              </a:rPr>
              <a:t>выплачиваемые из бюджета денежные средства, за исключением средств, являющихся источниками финансирования дефицита бюджет</a:t>
            </a:r>
            <a:r>
              <a:rPr lang="ru-RU" i="1" dirty="0">
                <a:latin typeface="Times New Roman"/>
              </a:rPr>
              <a:t>а</a:t>
            </a:r>
            <a:endParaRPr lang="ru" i="1" dirty="0">
              <a:latin typeface="Times New Roman"/>
            </a:endParaRPr>
          </a:p>
          <a:p>
            <a:pPr marL="1028700" lvl="2">
              <a:lnSpc>
                <a:spcPts val="1656"/>
              </a:lnSpc>
            </a:pPr>
            <a:r>
              <a:rPr lang="ru" b="1" i="1" dirty="0">
                <a:ln>
                  <a:solidFill>
                    <a:schemeClr val="accent1">
                      <a:lumMod val="50000"/>
                    </a:schemeClr>
                  </a:solidFill>
                </a:ln>
                <a:solidFill>
                  <a:schemeClr val="accent2">
                    <a:lumMod val="40000"/>
                    <a:lumOff val="60000"/>
                  </a:schemeClr>
                </a:solidFill>
                <a:latin typeface="Times New Roman"/>
              </a:rPr>
              <a:t> </a:t>
            </a:r>
          </a:p>
          <a:p>
            <a:pPr marL="1028700" lvl="2">
              <a:lnSpc>
                <a:spcPts val="1656"/>
              </a:lnSpc>
            </a:pPr>
            <a:r>
              <a:rPr lang="ru" b="1" i="1" dirty="0">
                <a:ln>
                  <a:solidFill>
                    <a:schemeClr val="accent1">
                      <a:lumMod val="50000"/>
                    </a:schemeClr>
                  </a:solidFill>
                </a:ln>
                <a:solidFill>
                  <a:schemeClr val="accent2">
                    <a:lumMod val="40000"/>
                    <a:lumOff val="60000"/>
                  </a:schemeClr>
                </a:solidFill>
                <a:latin typeface="Times New Roman"/>
              </a:rPr>
              <a:t>   Дефицит бюджета</a:t>
            </a:r>
            <a:r>
              <a:rPr lang="ru-RU" b="1" i="1" dirty="0">
                <a:ln>
                  <a:solidFill>
                    <a:schemeClr val="accent1">
                      <a:lumMod val="50000"/>
                    </a:schemeClr>
                  </a:solidFill>
                </a:ln>
                <a:solidFill>
                  <a:schemeClr val="accent2">
                    <a:lumMod val="40000"/>
                    <a:lumOff val="60000"/>
                  </a:schemeClr>
                </a:solidFill>
                <a:latin typeface="Times New Roman"/>
              </a:rPr>
              <a:t> </a:t>
            </a:r>
            <a:r>
              <a:rPr lang="ru-RU" i="1" dirty="0">
                <a:latin typeface="Times New Roman"/>
              </a:rPr>
              <a:t>– </a:t>
            </a:r>
            <a:r>
              <a:rPr lang="ru" i="1" dirty="0">
                <a:latin typeface="Times New Roman"/>
              </a:rPr>
              <a:t>превышение расходов бюджета над его доходами</a:t>
            </a:r>
          </a:p>
          <a:p>
            <a:pPr marL="1028700" lvl="2">
              <a:lnSpc>
                <a:spcPts val="1656"/>
              </a:lnSpc>
            </a:pPr>
            <a:r>
              <a:rPr lang="ru" b="1" i="1" dirty="0">
                <a:latin typeface="Times New Roman"/>
              </a:rPr>
              <a:t>   </a:t>
            </a:r>
          </a:p>
          <a:p>
            <a:pPr marL="1028700" lvl="2">
              <a:lnSpc>
                <a:spcPts val="1656"/>
              </a:lnSpc>
            </a:pPr>
            <a:r>
              <a:rPr lang="ru" b="1" i="1" dirty="0">
                <a:ln>
                  <a:solidFill>
                    <a:schemeClr val="accent1">
                      <a:lumMod val="50000"/>
                    </a:schemeClr>
                  </a:solidFill>
                </a:ln>
                <a:solidFill>
                  <a:schemeClr val="accent2">
                    <a:lumMod val="40000"/>
                    <a:lumOff val="60000"/>
                  </a:schemeClr>
                </a:solidFill>
                <a:latin typeface="Times New Roman"/>
              </a:rPr>
              <a:t>  Профицит бюджета </a:t>
            </a:r>
            <a:r>
              <a:rPr lang="ru-RU" dirty="0">
                <a:latin typeface="Times New Roman"/>
              </a:rPr>
              <a:t>– </a:t>
            </a:r>
            <a:r>
              <a:rPr lang="ru" i="1" dirty="0">
                <a:latin typeface="Times New Roman"/>
              </a:rPr>
              <a:t>превышение доходов бюджета над его расходами</a:t>
            </a:r>
          </a:p>
          <a:p>
            <a:pPr marL="1028700" lvl="2">
              <a:lnSpc>
                <a:spcPts val="1656"/>
              </a:lnSpc>
            </a:pPr>
            <a:r>
              <a:rPr lang="ru" b="1" i="1" dirty="0">
                <a:latin typeface="Times New Roman"/>
              </a:rPr>
              <a:t>   </a:t>
            </a:r>
          </a:p>
          <a:p>
            <a:pPr marL="1028700" lvl="2">
              <a:lnSpc>
                <a:spcPts val="1656"/>
              </a:lnSpc>
            </a:pPr>
            <a:r>
              <a:rPr lang="ru" b="1" i="1" dirty="0">
                <a:ln>
                  <a:solidFill>
                    <a:schemeClr val="accent1">
                      <a:lumMod val="50000"/>
                    </a:schemeClr>
                  </a:solidFill>
                </a:ln>
                <a:solidFill>
                  <a:schemeClr val="accent2">
                    <a:lumMod val="40000"/>
                    <a:lumOff val="60000"/>
                  </a:schemeClr>
                </a:solidFill>
                <a:latin typeface="Times New Roman"/>
              </a:rPr>
              <a:t>  Межбюджетные трансферты </a:t>
            </a:r>
            <a:r>
              <a:rPr lang="ru" i="1" dirty="0">
                <a:latin typeface="Times New Roman"/>
              </a:rPr>
              <a:t>(безвозмездные поступления)</a:t>
            </a:r>
            <a:r>
              <a:rPr lang="ru-RU" dirty="0">
                <a:latin typeface="Times New Roman"/>
              </a:rPr>
              <a:t> – </a:t>
            </a:r>
            <a:r>
              <a:rPr lang="ru-RU" i="1" dirty="0">
                <a:latin typeface="Times New Roman"/>
              </a:rPr>
              <a:t>это средства одного бюджета бюджетной системы Российской Федерации, перечисленные другому бюджету бюджетной системы Российской Федерации.</a:t>
            </a:r>
            <a:endParaRPr lang="ru" i="1" dirty="0">
              <a:latin typeface="Times New Roman"/>
            </a:endParaRPr>
          </a:p>
          <a:p>
            <a:pPr marL="1028700" lvl="2">
              <a:lnSpc>
                <a:spcPts val="1656"/>
              </a:lnSpc>
            </a:pPr>
            <a:r>
              <a:rPr lang="ru-RU" b="1" i="1" dirty="0">
                <a:latin typeface="Times New Roman"/>
              </a:rPr>
              <a:t>   </a:t>
            </a:r>
          </a:p>
          <a:p>
            <a:pPr marL="1028700" lvl="2">
              <a:lnSpc>
                <a:spcPts val="1656"/>
              </a:lnSpc>
            </a:pPr>
            <a:r>
              <a:rPr lang="ru-RU" b="1" i="1" dirty="0">
                <a:latin typeface="Times New Roman"/>
              </a:rPr>
              <a:t>  </a:t>
            </a:r>
            <a:r>
              <a:rPr lang="ru-RU" b="1" i="1" dirty="0">
                <a:ln>
                  <a:solidFill>
                    <a:schemeClr val="accent1">
                      <a:lumMod val="50000"/>
                    </a:schemeClr>
                  </a:solidFill>
                </a:ln>
                <a:solidFill>
                  <a:schemeClr val="accent2">
                    <a:lumMod val="40000"/>
                    <a:lumOff val="60000"/>
                  </a:schemeClr>
                </a:solidFill>
                <a:latin typeface="Times New Roman"/>
              </a:rPr>
              <a:t>Государственный (муниципальный) долг </a:t>
            </a:r>
            <a:r>
              <a:rPr lang="ru-RU" dirty="0">
                <a:latin typeface="Times New Roman"/>
              </a:rPr>
              <a:t>– </a:t>
            </a:r>
            <a:r>
              <a:rPr lang="ru-RU" i="1" dirty="0">
                <a:latin typeface="Times New Roman"/>
              </a:rPr>
              <a:t>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субъектом Российской Федерации или муниципальным образованием.</a:t>
            </a:r>
            <a:endParaRPr lang="ru-RU" i="1" dirty="0"/>
          </a:p>
        </p:txBody>
      </p:sp>
      <p:sp>
        <p:nvSpPr>
          <p:cNvPr id="5" name="Прямоугольник 4"/>
          <p:cNvSpPr/>
          <p:nvPr/>
        </p:nvSpPr>
        <p:spPr>
          <a:xfrm rot="10800000" flipV="1">
            <a:off x="0" y="0"/>
            <a:ext cx="121920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4800" b="1" i="1" dirty="0">
                <a:ln w="19050">
                  <a:solidFill>
                    <a:schemeClr val="accent2">
                      <a:lumMod val="75000"/>
                    </a:schemeClr>
                  </a:solidFill>
                </a:ln>
                <a:solidFill>
                  <a:schemeClr val="accent1">
                    <a:lumMod val="60000"/>
                    <a:lumOff val="40000"/>
                  </a:schemeClr>
                </a:solidFill>
                <a:effectLst>
                  <a:glow rad="127000">
                    <a:schemeClr val="bg1"/>
                  </a:glow>
                </a:effectLst>
                <a:latin typeface="Times New Roman" panose="02020603050405020304" pitchFamily="18" charset="0"/>
                <a:cs typeface="Times New Roman" panose="02020603050405020304" pitchFamily="18" charset="0"/>
              </a:rPr>
              <a:t>ГЛОССАРИЙ</a:t>
            </a:r>
          </a:p>
        </p:txBody>
      </p:sp>
      <p:pic>
        <p:nvPicPr>
          <p:cNvPr id="1026" name="Picture 2">
            <a:extLst>
              <a:ext uri="{FF2B5EF4-FFF2-40B4-BE49-F238E27FC236}">
                <a16:creationId xmlns:a16="http://schemas.microsoft.com/office/drawing/2014/main" id="{50522384-BA9E-4972-A550-80DB7D442E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25600"/>
            <a:ext cx="993422" cy="790223"/>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16487CED-A564-4761-8918-6921070BAEE1}"/>
              </a:ext>
            </a:extLst>
          </p:cNvPr>
          <p:cNvPicPr>
            <a:picLocks noChangeAspect="1"/>
          </p:cNvPicPr>
          <p:nvPr/>
        </p:nvPicPr>
        <p:blipFill>
          <a:blip r:embed="rId4"/>
          <a:stretch>
            <a:fillRect/>
          </a:stretch>
        </p:blipFill>
        <p:spPr>
          <a:xfrm>
            <a:off x="146755" y="2540000"/>
            <a:ext cx="824089" cy="812801"/>
          </a:xfrm>
          <a:prstGeom prst="rect">
            <a:avLst/>
          </a:prstGeom>
        </p:spPr>
      </p:pic>
      <p:pic>
        <p:nvPicPr>
          <p:cNvPr id="4" name="Рисунок 3">
            <a:extLst>
              <a:ext uri="{FF2B5EF4-FFF2-40B4-BE49-F238E27FC236}">
                <a16:creationId xmlns:a16="http://schemas.microsoft.com/office/drawing/2014/main" id="{211C8026-05C3-47CB-975D-637659FF34B8}"/>
              </a:ext>
            </a:extLst>
          </p:cNvPr>
          <p:cNvPicPr>
            <a:picLocks noChangeAspect="1"/>
          </p:cNvPicPr>
          <p:nvPr/>
        </p:nvPicPr>
        <p:blipFill>
          <a:blip r:embed="rId5"/>
          <a:stretch>
            <a:fillRect/>
          </a:stretch>
        </p:blipFill>
        <p:spPr>
          <a:xfrm>
            <a:off x="90311" y="3420533"/>
            <a:ext cx="993422" cy="722490"/>
          </a:xfrm>
          <a:prstGeom prst="rect">
            <a:avLst/>
          </a:prstGeom>
        </p:spPr>
      </p:pic>
      <p:pic>
        <p:nvPicPr>
          <p:cNvPr id="13" name="Рисунок 12">
            <a:extLst>
              <a:ext uri="{FF2B5EF4-FFF2-40B4-BE49-F238E27FC236}">
                <a16:creationId xmlns:a16="http://schemas.microsoft.com/office/drawing/2014/main" id="{574D281D-5B73-4624-9BA2-287580F17F9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Lst>
          </a:blip>
          <a:stretch>
            <a:fillRect/>
          </a:stretch>
        </p:blipFill>
        <p:spPr>
          <a:xfrm>
            <a:off x="0" y="5858932"/>
            <a:ext cx="1117600" cy="999067"/>
          </a:xfrm>
          <a:prstGeom prst="rect">
            <a:avLst/>
          </a:prstGeom>
        </p:spPr>
      </p:pic>
      <p:pic>
        <p:nvPicPr>
          <p:cNvPr id="16" name="Рисунок 15">
            <a:extLst>
              <a:ext uri="{FF2B5EF4-FFF2-40B4-BE49-F238E27FC236}">
                <a16:creationId xmlns:a16="http://schemas.microsoft.com/office/drawing/2014/main" id="{1233A0FA-882B-420F-8730-9D30704A780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300000"/>
                    </a14:imgEffect>
                    <a14:imgEffect>
                      <a14:brightnessContrast contrast="20000"/>
                    </a14:imgEffect>
                  </a14:imgLayer>
                </a14:imgProps>
              </a:ext>
            </a:extLst>
          </a:blip>
          <a:stretch>
            <a:fillRect/>
          </a:stretch>
        </p:blipFill>
        <p:spPr>
          <a:xfrm>
            <a:off x="0" y="4910665"/>
            <a:ext cx="1038578" cy="891823"/>
          </a:xfrm>
          <a:prstGeom prst="rect">
            <a:avLst/>
          </a:prstGeom>
        </p:spPr>
      </p:pic>
      <p:pic>
        <p:nvPicPr>
          <p:cNvPr id="17" name="Рисунок 16">
            <a:extLst>
              <a:ext uri="{FF2B5EF4-FFF2-40B4-BE49-F238E27FC236}">
                <a16:creationId xmlns:a16="http://schemas.microsoft.com/office/drawing/2014/main" id="{F21F94D8-5C76-4AE2-A08A-016D9A31C93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400000"/>
                    </a14:imgEffect>
                  </a14:imgLayer>
                </a14:imgProps>
              </a:ext>
            </a:extLst>
          </a:blip>
          <a:stretch>
            <a:fillRect/>
          </a:stretch>
        </p:blipFill>
        <p:spPr>
          <a:xfrm>
            <a:off x="0" y="4222045"/>
            <a:ext cx="1004711" cy="688622"/>
          </a:xfrm>
          <a:prstGeom prst="rect">
            <a:avLst/>
          </a:prstGeom>
        </p:spPr>
      </p:pic>
      <p:pic>
        <p:nvPicPr>
          <p:cNvPr id="19" name="Рисунок 18">
            <a:extLst>
              <a:ext uri="{FF2B5EF4-FFF2-40B4-BE49-F238E27FC236}">
                <a16:creationId xmlns:a16="http://schemas.microsoft.com/office/drawing/2014/main" id="{F47FEA8A-7A26-4C07-96BA-6473A9F1C9FD}"/>
              </a:ext>
            </a:extLst>
          </p:cNvPr>
          <p:cNvPicPr>
            <a:picLocks noChangeAspect="1"/>
          </p:cNvPicPr>
          <p:nvPr/>
        </p:nvPicPr>
        <p:blipFill>
          <a:blip r:embed="rId12"/>
          <a:stretch>
            <a:fillRect/>
          </a:stretch>
        </p:blipFill>
        <p:spPr>
          <a:xfrm>
            <a:off x="0" y="760765"/>
            <a:ext cx="982133" cy="684213"/>
          </a:xfrm>
          <a:prstGeom prst="rect">
            <a:avLst/>
          </a:prstGeom>
        </p:spPr>
      </p:pic>
    </p:spTree>
    <p:extLst>
      <p:ext uri="{BB962C8B-B14F-4D97-AF65-F5344CB8AC3E}">
        <p14:creationId xmlns:p14="http://schemas.microsoft.com/office/powerpoint/2010/main" val="3561190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60</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1832014979"/>
              </p:ext>
            </p:extLst>
          </p:nvPr>
        </p:nvGraphicFramePr>
        <p:xfrm>
          <a:off x="0" y="891822"/>
          <a:ext cx="12192002" cy="395111"/>
        </p:xfrm>
        <a:graphic>
          <a:graphicData uri="http://schemas.openxmlformats.org/drawingml/2006/table">
            <a:tbl>
              <a:tblPr>
                <a:tableStyleId>{8A107856-5554-42FB-B03E-39F5DBC370BA}</a:tableStyleId>
              </a:tblPr>
              <a:tblGrid>
                <a:gridCol w="1619794">
                  <a:extLst>
                    <a:ext uri="{9D8B030D-6E8A-4147-A177-3AD203B41FA5}">
                      <a16:colId xmlns:a16="http://schemas.microsoft.com/office/drawing/2014/main" val="3778382166"/>
                    </a:ext>
                  </a:extLst>
                </a:gridCol>
                <a:gridCol w="7131967">
                  <a:extLst>
                    <a:ext uri="{9D8B030D-6E8A-4147-A177-3AD203B41FA5}">
                      <a16:colId xmlns:a16="http://schemas.microsoft.com/office/drawing/2014/main" val="1138427486"/>
                    </a:ext>
                  </a:extLst>
                </a:gridCol>
                <a:gridCol w="1236301">
                  <a:extLst>
                    <a:ext uri="{9D8B030D-6E8A-4147-A177-3AD203B41FA5}">
                      <a16:colId xmlns:a16="http://schemas.microsoft.com/office/drawing/2014/main" val="1183313454"/>
                    </a:ext>
                  </a:extLst>
                </a:gridCol>
                <a:gridCol w="1217425">
                  <a:extLst>
                    <a:ext uri="{9D8B030D-6E8A-4147-A177-3AD203B41FA5}">
                      <a16:colId xmlns:a16="http://schemas.microsoft.com/office/drawing/2014/main" val="3660762751"/>
                    </a:ext>
                  </a:extLst>
                </a:gridCol>
                <a:gridCol w="986515">
                  <a:extLst>
                    <a:ext uri="{9D8B030D-6E8A-4147-A177-3AD203B41FA5}">
                      <a16:colId xmlns:a16="http://schemas.microsoft.com/office/drawing/2014/main" val="2068039418"/>
                    </a:ext>
                  </a:extLst>
                </a:gridCol>
              </a:tblGrid>
              <a:tr h="217978">
                <a:tc>
                  <a:txBody>
                    <a:bodyPr/>
                    <a:lstStyle/>
                    <a:p>
                      <a:pPr algn="ctr" fontAlgn="ctr"/>
                      <a:r>
                        <a:rPr lang="ru-RU" sz="1100" u="none" strike="noStrike" dirty="0">
                          <a:effectLst/>
                        </a:rPr>
                        <a:t>Код дохода</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Наименование показателя</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100" dirty="0"/>
                        <a:t>Уточненный план</a:t>
                      </a:r>
                      <a:endParaRPr lang="ru-RU" sz="11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Исполнено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  исполнения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77133">
                <a:tc>
                  <a:txBody>
                    <a:bodyPr/>
                    <a:lstStyle/>
                    <a:p>
                      <a:pPr algn="ctr" fontAlgn="ctr"/>
                      <a:r>
                        <a:rPr lang="ru-RU" sz="1100" u="none" strike="noStrike" dirty="0">
                          <a:effectLst/>
                        </a:rPr>
                        <a:t>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100" u="none" strike="noStrike" dirty="0">
                          <a:effectLst/>
                        </a:rPr>
                        <a:t>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5" name="Таблица 4">
            <a:extLst>
              <a:ext uri="{FF2B5EF4-FFF2-40B4-BE49-F238E27FC236}">
                <a16:creationId xmlns:a16="http://schemas.microsoft.com/office/drawing/2014/main" id="{4CED8A99-AC9E-4B8D-B39B-7C7D17608E5D}"/>
              </a:ext>
            </a:extLst>
          </p:cNvPr>
          <p:cNvGraphicFramePr>
            <a:graphicFrameLocks noGrp="1"/>
          </p:cNvGraphicFramePr>
          <p:nvPr>
            <p:extLst>
              <p:ext uri="{D42A27DB-BD31-4B8C-83A1-F6EECF244321}">
                <p14:modId xmlns:p14="http://schemas.microsoft.com/office/powerpoint/2010/main" val="2219585114"/>
              </p:ext>
            </p:extLst>
          </p:nvPr>
        </p:nvGraphicFramePr>
        <p:xfrm>
          <a:off x="0" y="1286935"/>
          <a:ext cx="12192001" cy="5571064"/>
        </p:xfrm>
        <a:graphic>
          <a:graphicData uri="http://schemas.openxmlformats.org/drawingml/2006/table">
            <a:tbl>
              <a:tblPr>
                <a:tableStyleId>{8A107856-5554-42FB-B03E-39F5DBC370BA}</a:tableStyleId>
              </a:tblPr>
              <a:tblGrid>
                <a:gridCol w="1619794">
                  <a:extLst>
                    <a:ext uri="{9D8B030D-6E8A-4147-A177-3AD203B41FA5}">
                      <a16:colId xmlns:a16="http://schemas.microsoft.com/office/drawing/2014/main" val="494523260"/>
                    </a:ext>
                  </a:extLst>
                </a:gridCol>
                <a:gridCol w="7113901">
                  <a:extLst>
                    <a:ext uri="{9D8B030D-6E8A-4147-A177-3AD203B41FA5}">
                      <a16:colId xmlns:a16="http://schemas.microsoft.com/office/drawing/2014/main" val="1379773667"/>
                    </a:ext>
                  </a:extLst>
                </a:gridCol>
                <a:gridCol w="1289125">
                  <a:extLst>
                    <a:ext uri="{9D8B030D-6E8A-4147-A177-3AD203B41FA5}">
                      <a16:colId xmlns:a16="http://schemas.microsoft.com/office/drawing/2014/main" val="1059549577"/>
                    </a:ext>
                  </a:extLst>
                </a:gridCol>
                <a:gridCol w="1190659">
                  <a:extLst>
                    <a:ext uri="{9D8B030D-6E8A-4147-A177-3AD203B41FA5}">
                      <a16:colId xmlns:a16="http://schemas.microsoft.com/office/drawing/2014/main" val="2822271929"/>
                    </a:ext>
                  </a:extLst>
                </a:gridCol>
                <a:gridCol w="978522">
                  <a:extLst>
                    <a:ext uri="{9D8B030D-6E8A-4147-A177-3AD203B41FA5}">
                      <a16:colId xmlns:a16="http://schemas.microsoft.com/office/drawing/2014/main" val="2690985612"/>
                    </a:ext>
                  </a:extLst>
                </a:gridCol>
              </a:tblGrid>
              <a:tr h="883177">
                <a:tc>
                  <a:txBody>
                    <a:bodyPr/>
                    <a:lstStyle/>
                    <a:p>
                      <a:pPr algn="ctr" fontAlgn="ctr"/>
                      <a:r>
                        <a:rPr lang="ru-RU" sz="1100" u="none" strike="noStrike" dirty="0">
                          <a:effectLst/>
                        </a:rPr>
                        <a:t>2 18 00 000 00 0000 000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b="1" u="none" strike="noStrike" dirty="0">
                          <a:effectLst/>
                        </a:rPr>
                        <a:t>ДОХОДЫ БЮДЖЕТОВ БЮДЖЕТНОЙ СИСТЕМЫ РОССИЙСКОЙ ФЕДЕРАЦИИ ОТ ВОЗВРАТА ОСТАТКОВ СУБСИДИЙ, СУБВЕНЦИЙ И ИНЫХ МЕЖБЮДЖЕТНЫХ ТРАНСФЕРТОВ, ИМЕЮЩИХ ЦЕЛЕВОЕ НАЗНАЧЕНИЕ, ПРОШЛЫХ ЛЕТ</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1" u="sng" strike="noStrike" dirty="0">
                          <a:effectLst/>
                          <a:latin typeface="+mn-lt"/>
                        </a:rPr>
                        <a:t>0,00</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353,01</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u="sng" strike="noStrike" dirty="0">
                          <a:effectLst/>
                          <a:latin typeface="+mn-lt"/>
                        </a:rPr>
                        <a:t>0,00 </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2835506699"/>
                  </a:ext>
                </a:extLst>
              </a:tr>
              <a:tr h="1176451">
                <a:tc>
                  <a:txBody>
                    <a:bodyPr/>
                    <a:lstStyle/>
                    <a:p>
                      <a:pPr algn="ctr" fontAlgn="ctr"/>
                      <a:r>
                        <a:rPr lang="ru-RU" sz="1100" u="none" strike="noStrike" dirty="0">
                          <a:effectLst/>
                        </a:rPr>
                        <a:t>2 18 00 000 00 0000 150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Доходы бюджетов бюджетной системы Российской Федерации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353,01</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 </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2116663013"/>
                  </a:ext>
                </a:extLst>
              </a:tr>
              <a:tr h="1160043">
                <a:tc>
                  <a:txBody>
                    <a:bodyPr/>
                    <a:lstStyle/>
                    <a:p>
                      <a:pPr algn="ctr" fontAlgn="ctr"/>
                      <a:r>
                        <a:rPr lang="ru-RU" sz="1100" u="none" strike="noStrike" dirty="0">
                          <a:effectLst/>
                        </a:rPr>
                        <a:t>2 18 00 000 04 0000 150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Доходы бюджетов городских округов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353,01</a:t>
                      </a:r>
                    </a:p>
                  </a:txBody>
                  <a:tcPr marL="1746" marR="1746" marT="174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4012564"/>
                  </a:ext>
                </a:extLst>
              </a:tr>
              <a:tr h="581678">
                <a:tc>
                  <a:txBody>
                    <a:bodyPr/>
                    <a:lstStyle/>
                    <a:p>
                      <a:pPr algn="ctr" fontAlgn="ctr"/>
                      <a:r>
                        <a:rPr lang="ru-RU" sz="1100" u="none" strike="noStrike">
                          <a:effectLst/>
                        </a:rPr>
                        <a:t>2 18 04 000 04 0000 150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Доходы бюджетов городских округов от возврата организациями остатков субсидий прошлых лет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353,01</a:t>
                      </a:r>
                    </a:p>
                  </a:txBody>
                  <a:tcPr marL="1746" marR="1746" marT="174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593319901"/>
                  </a:ext>
                </a:extLst>
              </a:tr>
              <a:tr h="589905">
                <a:tc>
                  <a:txBody>
                    <a:bodyPr/>
                    <a:lstStyle/>
                    <a:p>
                      <a:pPr algn="ctr" fontAlgn="ctr"/>
                      <a:r>
                        <a:rPr lang="ru-RU" sz="1100" u="none" strike="noStrike">
                          <a:effectLst/>
                        </a:rPr>
                        <a:t>2 18 04 010 04 0000 150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Доходы бюджетов городских округов от возврата бюджетными учреждениями остатков субсидий прошлых лет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353,01</a:t>
                      </a:r>
                    </a:p>
                  </a:txBody>
                  <a:tcPr marL="1746" marR="1746" marT="174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587184138"/>
                  </a:ext>
                </a:extLst>
              </a:tr>
              <a:tr h="589905">
                <a:tc>
                  <a:txBody>
                    <a:bodyPr/>
                    <a:lstStyle/>
                    <a:p>
                      <a:pPr algn="ctr" fontAlgn="ctr"/>
                      <a:r>
                        <a:rPr lang="ru-RU" sz="1100" u="none" strike="noStrike">
                          <a:effectLst/>
                        </a:rPr>
                        <a:t>2 19 00 000 00 0000 000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b="1" i="0" u="none" strike="noStrike" dirty="0">
                          <a:effectLst/>
                        </a:rPr>
                        <a:t>ВОЗВРАТ ОСТАТКОВ СУБСИДИЙ, СУБВЕНЦИЙ И ИНЫХ МЕЖБЮДЖЕТНЫХ ТРАНСФЕРТОВ, ИМЕЮЩИХ ЦЕЛЕВОЕ НАЗНАЧЕНИЕ, ПРОШЛЫХ ЛЕТ</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6 628,24</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-11810,24</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none" strike="noStrike" dirty="0">
                          <a:effectLst/>
                          <a:latin typeface="+mn-lt"/>
                        </a:rPr>
                        <a:t>0,00 </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3878343231"/>
                  </a:ext>
                </a:extLst>
              </a:tr>
              <a:tr h="589905">
                <a:tc>
                  <a:txBody>
                    <a:bodyPr/>
                    <a:lstStyle/>
                    <a:p>
                      <a:pPr algn="ctr" fontAlgn="ctr"/>
                      <a:r>
                        <a:rPr lang="ru-RU" sz="1100" u="none" strike="noStrike">
                          <a:effectLst/>
                        </a:rPr>
                        <a:t>2 19 00 000 04 0000 150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b="1" u="none" strike="noStrike" dirty="0">
                          <a:effectLst/>
                        </a:rPr>
                        <a:t>Возврат остатков субсидий, субвенций и иных межбюджетных трансфертов, имеющих целевое назначение, прошлых лет из бюджетов городских округов</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6</a:t>
                      </a:r>
                      <a:r>
                        <a:rPr lang="ru-RU" sz="1200" b="1" i="0" u="none" strike="noStrike" baseline="0" dirty="0" smtClean="0">
                          <a:solidFill>
                            <a:srgbClr val="000000"/>
                          </a:solidFill>
                          <a:effectLst/>
                          <a:latin typeface="+mn-lt"/>
                          <a:cs typeface="Times New Roman" panose="02020603050405020304" pitchFamily="18" charset="0"/>
                        </a:rPr>
                        <a:t> 628,24</a:t>
                      </a:r>
                      <a:endParaRPr lang="ru-RU" sz="1200" b="1" i="0" u="none" strike="noStrike" dirty="0" smtClean="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none" strike="noStrike" dirty="0" smtClean="0">
                          <a:solidFill>
                            <a:srgbClr val="000000"/>
                          </a:solidFill>
                          <a:effectLst/>
                          <a:latin typeface="+mn-lt"/>
                          <a:cs typeface="Times New Roman" panose="02020603050405020304" pitchFamily="18" charset="0"/>
                        </a:rPr>
                        <a:t>-11810.24</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u="none" strike="noStrike" dirty="0">
                          <a:effectLst/>
                          <a:latin typeface="+mn-lt"/>
                        </a:rPr>
                        <a:t>0,00 </a:t>
                      </a:r>
                      <a:endParaRPr lang="ru-RU" sz="1200" b="1" i="0" u="none"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2511961370"/>
                  </a:ext>
                </a:extLst>
              </a:tr>
            </a:tbl>
          </a:graphicData>
        </a:graphic>
      </p:graphicFrame>
    </p:spTree>
    <p:extLst>
      <p:ext uri="{BB962C8B-B14F-4D97-AF65-F5344CB8AC3E}">
        <p14:creationId xmlns:p14="http://schemas.microsoft.com/office/powerpoint/2010/main" val="405864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177284" y="6325144"/>
            <a:ext cx="2708806" cy="365125"/>
          </a:xfrm>
        </p:spPr>
        <p:txBody>
          <a:bodyPr/>
          <a:lstStyle/>
          <a:p>
            <a:fld id="{D57F1E4F-1CFF-5643-939E-217C01CDF565}" type="slidenum">
              <a:rPr lang="en-US" smtClean="0">
                <a:solidFill>
                  <a:schemeClr val="tx1"/>
                </a:solidFill>
                <a:latin typeface="Times New Roman" panose="02020603050405020304" pitchFamily="18" charset="0"/>
                <a:cs typeface="Times New Roman" panose="02020603050405020304" pitchFamily="18" charset="0"/>
              </a:rPr>
              <a:pPr/>
              <a:t>61</a:t>
            </a:fld>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82296"/>
            <a:ext cx="1219200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Информация об объеме и структуре налоговых и неналоговых доходов, </a:t>
            </a:r>
          </a:p>
          <a:p>
            <a:pPr algn="ct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а также межбюджетных трансфертов, поступивших в бюджет Талдомского городского округа </a:t>
            </a:r>
          </a:p>
          <a:p>
            <a:pPr algn="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                                   за </a:t>
            </a:r>
            <a:r>
              <a:rPr lang="ru-RU" sz="2000" b="1" dirty="0" smtClean="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000" b="1" dirty="0">
                <a:ln>
                  <a:solidFill>
                    <a:schemeClr val="accent2">
                      <a:lumMod val="50000"/>
                    </a:schemeClr>
                  </a:solidFill>
                </a:ln>
                <a:solidFill>
                  <a:schemeClr val="accent2">
                    <a:lumMod val="50000"/>
                  </a:schemeClr>
                </a:solidFill>
                <a:effectLst>
                  <a:glow rad="127000">
                    <a:schemeClr val="bg1"/>
                  </a:glow>
                </a:effectLst>
                <a:latin typeface="Times New Roman" panose="02020603050405020304" pitchFamily="18" charset="0"/>
                <a:cs typeface="Times New Roman" panose="02020603050405020304" pitchFamily="18" charset="0"/>
              </a:rPr>
              <a:t>год  в сравнении с плановыми назначениями                     </a:t>
            </a:r>
            <a:r>
              <a:rPr lang="ru-RU" sz="1000" dirty="0">
                <a:latin typeface="Times New Roman" panose="02020603050405020304" pitchFamily="18" charset="0"/>
                <a:cs typeface="Times New Roman" panose="02020603050405020304" pitchFamily="18" charset="0"/>
              </a:rPr>
              <a:t>(тыс. руб.)</a:t>
            </a:r>
            <a:endParaRPr lang="ru-RU" sz="1000" dirty="0"/>
          </a:p>
        </p:txBody>
      </p:sp>
      <p:graphicFrame>
        <p:nvGraphicFramePr>
          <p:cNvPr id="4" name="Таблица 3"/>
          <p:cNvGraphicFramePr>
            <a:graphicFrameLocks noGrp="1"/>
          </p:cNvGraphicFramePr>
          <p:nvPr>
            <p:extLst>
              <p:ext uri="{D42A27DB-BD31-4B8C-83A1-F6EECF244321}">
                <p14:modId xmlns:p14="http://schemas.microsoft.com/office/powerpoint/2010/main" val="666907794"/>
              </p:ext>
            </p:extLst>
          </p:nvPr>
        </p:nvGraphicFramePr>
        <p:xfrm>
          <a:off x="0" y="948267"/>
          <a:ext cx="12192000" cy="368699"/>
        </p:xfrm>
        <a:graphic>
          <a:graphicData uri="http://schemas.openxmlformats.org/drawingml/2006/table">
            <a:tbl>
              <a:tblPr>
                <a:tableStyleId>{8A107856-5554-42FB-B03E-39F5DBC370BA}</a:tableStyleId>
              </a:tblPr>
              <a:tblGrid>
                <a:gridCol w="1697554">
                  <a:extLst>
                    <a:ext uri="{9D8B030D-6E8A-4147-A177-3AD203B41FA5}">
                      <a16:colId xmlns:a16="http://schemas.microsoft.com/office/drawing/2014/main" val="3778382166"/>
                    </a:ext>
                  </a:extLst>
                </a:gridCol>
                <a:gridCol w="6533497">
                  <a:extLst>
                    <a:ext uri="{9D8B030D-6E8A-4147-A177-3AD203B41FA5}">
                      <a16:colId xmlns:a16="http://schemas.microsoft.com/office/drawing/2014/main" val="1138427486"/>
                    </a:ext>
                  </a:extLst>
                </a:gridCol>
                <a:gridCol w="1372251">
                  <a:extLst>
                    <a:ext uri="{9D8B030D-6E8A-4147-A177-3AD203B41FA5}">
                      <a16:colId xmlns:a16="http://schemas.microsoft.com/office/drawing/2014/main" val="1183313454"/>
                    </a:ext>
                  </a:extLst>
                </a:gridCol>
                <a:gridCol w="1200165">
                  <a:extLst>
                    <a:ext uri="{9D8B030D-6E8A-4147-A177-3AD203B41FA5}">
                      <a16:colId xmlns:a16="http://schemas.microsoft.com/office/drawing/2014/main" val="3660762751"/>
                    </a:ext>
                  </a:extLst>
                </a:gridCol>
                <a:gridCol w="1388533">
                  <a:extLst>
                    <a:ext uri="{9D8B030D-6E8A-4147-A177-3AD203B41FA5}">
                      <a16:colId xmlns:a16="http://schemas.microsoft.com/office/drawing/2014/main" val="2068039418"/>
                    </a:ext>
                  </a:extLst>
                </a:gridCol>
              </a:tblGrid>
              <a:tr h="172252">
                <a:tc>
                  <a:txBody>
                    <a:bodyPr/>
                    <a:lstStyle/>
                    <a:p>
                      <a:pPr algn="ctr" fontAlgn="ctr"/>
                      <a:r>
                        <a:rPr lang="ru-RU" sz="1200" u="none" strike="noStrike" dirty="0">
                          <a:effectLst/>
                        </a:rPr>
                        <a:t>Код дохода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Наименование показателя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a:r>
                        <a:rPr lang="ru-RU" sz="1200" dirty="0"/>
                        <a:t>Уточненный план</a:t>
                      </a:r>
                      <a:endParaRPr lang="ru-RU" sz="1200" dirty="0">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Исполнено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  исполнения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767114596"/>
                  </a:ext>
                </a:extLst>
              </a:tr>
              <a:tr h="184407">
                <a:tc>
                  <a:txBody>
                    <a:bodyPr/>
                    <a:lstStyle/>
                    <a:p>
                      <a:pPr algn="ctr" fontAlgn="ctr"/>
                      <a:r>
                        <a:rPr lang="ru-RU" sz="1200" u="none" strike="noStrike" dirty="0">
                          <a:effectLst/>
                        </a:rPr>
                        <a:t>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tc>
                  <a:txBody>
                    <a:bodyPr/>
                    <a:lstStyle/>
                    <a:p>
                      <a:pPr algn="ctr" fontAlgn="ctr"/>
                      <a:r>
                        <a:rPr lang="ru-RU" sz="1200" u="none" strike="noStrike" dirty="0">
                          <a:effectLst/>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412" marR="1412" marT="1412" marB="0" anchor="ctr"/>
                </a:tc>
                <a:extLst>
                  <a:ext uri="{0D108BD9-81ED-4DB2-BD59-A6C34878D82A}">
                    <a16:rowId xmlns:a16="http://schemas.microsoft.com/office/drawing/2014/main" val="3969578116"/>
                  </a:ext>
                </a:extLst>
              </a:tr>
            </a:tbl>
          </a:graphicData>
        </a:graphic>
      </p:graphicFrame>
      <p:sp>
        <p:nvSpPr>
          <p:cNvPr id="6" name="Прямоугольник 5"/>
          <p:cNvSpPr/>
          <p:nvPr/>
        </p:nvSpPr>
        <p:spPr>
          <a:xfrm>
            <a:off x="5441814" y="3244334"/>
            <a:ext cx="242374" cy="369332"/>
          </a:xfrm>
          <a:prstGeom prst="rect">
            <a:avLst/>
          </a:prstGeom>
        </p:spPr>
        <p:txBody>
          <a:bodyPr wrap="none">
            <a:spAutoFit/>
          </a:bodyPr>
          <a:lstStyle/>
          <a:p>
            <a:r>
              <a:rPr lang="ru-RU" i="1" dirty="0">
                <a:latin typeface="Times New Roman" panose="02020603050405020304" pitchFamily="18" charset="0"/>
                <a:cs typeface="Times New Roman" panose="02020603050405020304" pitchFamily="18" charset="0"/>
              </a:rPr>
              <a:t> </a:t>
            </a:r>
            <a:endParaRPr lang="ru-RU" dirty="0"/>
          </a:p>
        </p:txBody>
      </p:sp>
      <p:graphicFrame>
        <p:nvGraphicFramePr>
          <p:cNvPr id="5" name="Таблица 4">
            <a:extLst>
              <a:ext uri="{FF2B5EF4-FFF2-40B4-BE49-F238E27FC236}">
                <a16:creationId xmlns:a16="http://schemas.microsoft.com/office/drawing/2014/main" id="{FBF82985-512B-4AA2-801B-6DDEA84598B2}"/>
              </a:ext>
            </a:extLst>
          </p:cNvPr>
          <p:cNvGraphicFramePr>
            <a:graphicFrameLocks noGrp="1"/>
          </p:cNvGraphicFramePr>
          <p:nvPr>
            <p:extLst>
              <p:ext uri="{D42A27DB-BD31-4B8C-83A1-F6EECF244321}">
                <p14:modId xmlns:p14="http://schemas.microsoft.com/office/powerpoint/2010/main" val="601997149"/>
              </p:ext>
            </p:extLst>
          </p:nvPr>
        </p:nvGraphicFramePr>
        <p:xfrm>
          <a:off x="0" y="1298222"/>
          <a:ext cx="12192000" cy="3451209"/>
        </p:xfrm>
        <a:graphic>
          <a:graphicData uri="http://schemas.openxmlformats.org/drawingml/2006/table">
            <a:tbl>
              <a:tblPr>
                <a:tableStyleId>{8A107856-5554-42FB-B03E-39F5DBC370BA}</a:tableStyleId>
              </a:tblPr>
              <a:tblGrid>
                <a:gridCol w="1681345">
                  <a:extLst>
                    <a:ext uri="{9D8B030D-6E8A-4147-A177-3AD203B41FA5}">
                      <a16:colId xmlns:a16="http://schemas.microsoft.com/office/drawing/2014/main" val="871709129"/>
                    </a:ext>
                  </a:extLst>
                </a:gridCol>
                <a:gridCol w="6540806">
                  <a:extLst>
                    <a:ext uri="{9D8B030D-6E8A-4147-A177-3AD203B41FA5}">
                      <a16:colId xmlns:a16="http://schemas.microsoft.com/office/drawing/2014/main" val="2070773813"/>
                    </a:ext>
                  </a:extLst>
                </a:gridCol>
                <a:gridCol w="1376979">
                  <a:extLst>
                    <a:ext uri="{9D8B030D-6E8A-4147-A177-3AD203B41FA5}">
                      <a16:colId xmlns:a16="http://schemas.microsoft.com/office/drawing/2014/main" val="3003746198"/>
                    </a:ext>
                  </a:extLst>
                </a:gridCol>
                <a:gridCol w="1191616">
                  <a:extLst>
                    <a:ext uri="{9D8B030D-6E8A-4147-A177-3AD203B41FA5}">
                      <a16:colId xmlns:a16="http://schemas.microsoft.com/office/drawing/2014/main" val="33364589"/>
                    </a:ext>
                  </a:extLst>
                </a:gridCol>
                <a:gridCol w="1401254">
                  <a:extLst>
                    <a:ext uri="{9D8B030D-6E8A-4147-A177-3AD203B41FA5}">
                      <a16:colId xmlns:a16="http://schemas.microsoft.com/office/drawing/2014/main" val="2564362080"/>
                    </a:ext>
                  </a:extLst>
                </a:gridCol>
              </a:tblGrid>
              <a:tr h="1647551">
                <a:tc>
                  <a:txBody>
                    <a:bodyPr/>
                    <a:lstStyle/>
                    <a:p>
                      <a:pPr algn="ctr" fontAlgn="ctr"/>
                      <a:r>
                        <a:rPr lang="ru-RU" sz="1100" u="none" strike="noStrike" dirty="0">
                          <a:effectLst/>
                        </a:rPr>
                        <a:t>2 19 35 303 04 0000 150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 реализующих образовательные программы начального общего образования, образовательные программы основного общего образования, образовательные программы среднего общего образования, из бюджетов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-353,01</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4100005695"/>
                  </a:ext>
                </a:extLst>
              </a:tr>
              <a:tr h="1004327">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2 19 45 050 04 0000 150</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l" fontAlgn="ctr"/>
                      <a:r>
                        <a:rPr lang="ru-RU" sz="1100" b="0" i="0" u="none" strike="noStrike" dirty="0" smtClean="0">
                          <a:solidFill>
                            <a:srgbClr val="000000"/>
                          </a:solidFill>
                          <a:effectLst/>
                          <a:latin typeface="+mn-lt"/>
                          <a:cs typeface="Times New Roman" panose="02020603050405020304" pitchFamily="18" charset="0"/>
                        </a:rPr>
                        <a:t>Возврат остатков иных межбюджетных трансфертов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профессиональных образовательных организаций субъектов Российской Федерации, г. Байконура и федеральной территории "Сириус", муниципальных общеобразовательных организаций и профессиональных образовательных организаций из бюджетов городских округов</a:t>
                      </a:r>
                      <a:endParaRPr lang="ru-RU" sz="1100" b="0" i="0" u="none"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-8,13</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389639623"/>
                  </a:ext>
                </a:extLst>
              </a:tr>
              <a:tr h="502999">
                <a:tc>
                  <a:txBody>
                    <a:bodyPr/>
                    <a:lstStyle/>
                    <a:p>
                      <a:pPr algn="ctr" fontAlgn="ctr"/>
                      <a:r>
                        <a:rPr lang="ru-RU" sz="1100" u="none" strike="noStrike" dirty="0">
                          <a:effectLst/>
                        </a:rPr>
                        <a:t>2 19 60 010 04 0000 150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l" fontAlgn="ctr"/>
                      <a:r>
                        <a:rPr lang="ru-RU" sz="1100" u="none" strike="noStrike" dirty="0">
                          <a:effectLst/>
                        </a:rPr>
                        <a:t>Возврат прочих остатков субсидий, субвенций и иных межбюджетных </a:t>
                      </a:r>
                      <a:r>
                        <a:rPr lang="ru-RU" sz="1100" u="none" strike="noStrike" dirty="0" smtClean="0">
                          <a:effectLst/>
                        </a:rPr>
                        <a:t>трансфертов, имеющих </a:t>
                      </a:r>
                      <a:r>
                        <a:rPr lang="ru-RU" sz="1100" u="none" strike="noStrike" dirty="0">
                          <a:effectLst/>
                        </a:rPr>
                        <a:t>целевое назначение, прошлых лет из бюджетов городских округов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0" i="0" u="sng" strike="noStrike" dirty="0" smtClean="0">
                          <a:solidFill>
                            <a:srgbClr val="000000"/>
                          </a:solidFill>
                          <a:effectLst/>
                          <a:latin typeface="+mn-lt"/>
                          <a:cs typeface="Times New Roman" panose="02020603050405020304" pitchFamily="18" charset="0"/>
                        </a:rPr>
                        <a:t>-11 449,10</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u="sng" strike="noStrike" dirty="0">
                          <a:effectLst/>
                          <a:latin typeface="+mn-lt"/>
                        </a:rPr>
                        <a:t>0,00 </a:t>
                      </a:r>
                      <a:endParaRPr lang="ru-RU" sz="1200" b="0"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2149574975"/>
                  </a:ext>
                </a:extLst>
              </a:tr>
              <a:tr h="293073">
                <a:tc gridSpan="2">
                  <a:txBody>
                    <a:bodyPr/>
                    <a:lstStyle/>
                    <a:p>
                      <a:pPr lvl="1" algn="l" fontAlgn="ctr"/>
                      <a:r>
                        <a:rPr lang="ru-RU" sz="1200" u="none" strike="noStrike" dirty="0">
                          <a:effectLst/>
                        </a:rPr>
                        <a:t>ИТОГО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746" marR="1746" marT="1746" marB="0" anchor="ctr"/>
                </a:tc>
                <a:tc hMerge="1">
                  <a:txBody>
                    <a:bodyPr/>
                    <a:lstStyle/>
                    <a:p>
                      <a:endParaRPr lang="ru-RU"/>
                    </a:p>
                  </a:txBody>
                  <a:tcP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5 398 689,61</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5 375 822,25</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tc>
                  <a:txBody>
                    <a:bodyPr/>
                    <a:lstStyle/>
                    <a:p>
                      <a:pPr algn="ctr" fontAlgn="ctr"/>
                      <a:r>
                        <a:rPr lang="ru-RU" sz="1200" b="1" i="0" u="sng" strike="noStrike" dirty="0" smtClean="0">
                          <a:solidFill>
                            <a:srgbClr val="000000"/>
                          </a:solidFill>
                          <a:effectLst/>
                          <a:latin typeface="+mn-lt"/>
                          <a:cs typeface="Times New Roman" panose="02020603050405020304" pitchFamily="18" charset="0"/>
                        </a:rPr>
                        <a:t>99,58</a:t>
                      </a:r>
                      <a:endParaRPr lang="ru-RU" sz="1200" b="1" i="0" u="sng" strike="noStrike" dirty="0">
                        <a:solidFill>
                          <a:srgbClr val="000000"/>
                        </a:solidFill>
                        <a:effectLst/>
                        <a:latin typeface="+mn-lt"/>
                        <a:cs typeface="Times New Roman" panose="02020603050405020304" pitchFamily="18" charset="0"/>
                      </a:endParaRPr>
                    </a:p>
                  </a:txBody>
                  <a:tcPr marL="1746" marR="1746" marT="1746" marB="0" anchor="ctr"/>
                </a:tc>
                <a:extLst>
                  <a:ext uri="{0D108BD9-81ED-4DB2-BD59-A6C34878D82A}">
                    <a16:rowId xmlns:a16="http://schemas.microsoft.com/office/drawing/2014/main" val="711926235"/>
                  </a:ext>
                </a:extLst>
              </a:tr>
            </a:tbl>
          </a:graphicData>
        </a:graphic>
      </p:graphicFrame>
      <p:pic>
        <p:nvPicPr>
          <p:cNvPr id="7" name="Рисунок 6"/>
          <p:cNvPicPr>
            <a:picLocks noChangeAspect="1"/>
          </p:cNvPicPr>
          <p:nvPr/>
        </p:nvPicPr>
        <p:blipFill>
          <a:blip r:embed="rId3"/>
          <a:stretch>
            <a:fillRect/>
          </a:stretch>
        </p:blipFill>
        <p:spPr>
          <a:xfrm>
            <a:off x="0" y="4749431"/>
            <a:ext cx="12192000" cy="2108569"/>
          </a:xfrm>
          <a:prstGeom prst="rect">
            <a:avLst/>
          </a:prstGeom>
        </p:spPr>
      </p:pic>
    </p:spTree>
    <p:extLst>
      <p:ext uri="{BB962C8B-B14F-4D97-AF65-F5344CB8AC3E}">
        <p14:creationId xmlns:p14="http://schemas.microsoft.com/office/powerpoint/2010/main" val="8500716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62</a:t>
            </a:fld>
            <a:endParaRPr lang="en-US" dirty="0"/>
          </a:p>
        </p:txBody>
      </p:sp>
      <p:sp>
        <p:nvSpPr>
          <p:cNvPr id="4" name="Скругленный прямоугольник 3"/>
          <p:cNvSpPr/>
          <p:nvPr/>
        </p:nvSpPr>
        <p:spPr>
          <a:xfrm>
            <a:off x="417690" y="3904490"/>
            <a:ext cx="3194754" cy="287121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ru-RU" b="1" dirty="0">
                <a:solidFill>
                  <a:srgbClr val="000066"/>
                </a:solidFill>
                <a:latin typeface="Times New Roman" panose="02020603050405020304" pitchFamily="18" charset="0"/>
                <a:cs typeface="Times New Roman" panose="02020603050405020304" pitchFamily="18" charset="0"/>
              </a:rPr>
              <a:t>Поступления от уплаты налогов, установленных Налоговым кодексом Российской Федерации:</a:t>
            </a:r>
          </a:p>
          <a:p>
            <a:pPr algn="just"/>
            <a:r>
              <a:rPr lang="ru-RU" b="1" dirty="0">
                <a:solidFill>
                  <a:srgbClr val="000066"/>
                </a:solidFill>
                <a:latin typeface="Times New Roman" panose="02020603050405020304" pitchFamily="18" charset="0"/>
                <a:cs typeface="Times New Roman" panose="02020603050405020304" pitchFamily="18" charset="0"/>
              </a:rPr>
              <a:t>-налог на доходы   физических лиц</a:t>
            </a:r>
          </a:p>
          <a:p>
            <a:pPr algn="just"/>
            <a:r>
              <a:rPr lang="ru-RU" b="1" dirty="0">
                <a:solidFill>
                  <a:srgbClr val="000066"/>
                </a:solidFill>
                <a:latin typeface="Times New Roman" panose="02020603050405020304" pitchFamily="18" charset="0"/>
                <a:cs typeface="Times New Roman" panose="02020603050405020304" pitchFamily="18" charset="0"/>
              </a:rPr>
              <a:t>-акцизы</a:t>
            </a:r>
          </a:p>
          <a:p>
            <a:pPr algn="just"/>
            <a:r>
              <a:rPr lang="ru-RU" b="1" dirty="0">
                <a:solidFill>
                  <a:srgbClr val="000066"/>
                </a:solidFill>
                <a:latin typeface="Times New Roman" panose="02020603050405020304" pitchFamily="18" charset="0"/>
                <a:cs typeface="Times New Roman" panose="02020603050405020304" pitchFamily="18" charset="0"/>
              </a:rPr>
              <a:t>- земельный налог</a:t>
            </a:r>
          </a:p>
          <a:p>
            <a:pPr algn="just"/>
            <a:r>
              <a:rPr lang="ru-RU" b="1" dirty="0">
                <a:solidFill>
                  <a:srgbClr val="000066"/>
                </a:solidFill>
                <a:latin typeface="Times New Roman" panose="02020603050405020304" pitchFamily="18" charset="0"/>
                <a:cs typeface="Times New Roman" panose="02020603050405020304" pitchFamily="18" charset="0"/>
              </a:rPr>
              <a:t>-налог на имущество</a:t>
            </a:r>
          </a:p>
        </p:txBody>
      </p:sp>
      <p:sp>
        <p:nvSpPr>
          <p:cNvPr id="5" name="Скругленный прямоугольник 4"/>
          <p:cNvSpPr/>
          <p:nvPr/>
        </p:nvSpPr>
        <p:spPr>
          <a:xfrm>
            <a:off x="745067" y="2916937"/>
            <a:ext cx="3356286" cy="740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ru-RU" sz="2400" b="1" dirty="0">
                <a:solidFill>
                  <a:srgbClr val="000066"/>
                </a:solidFill>
                <a:latin typeface="Times New Roman" panose="02020603050405020304" pitchFamily="18" charset="0"/>
                <a:cs typeface="Times New Roman" panose="02020603050405020304" pitchFamily="18" charset="0"/>
              </a:rPr>
              <a:t>Налоговые доходы</a:t>
            </a:r>
          </a:p>
        </p:txBody>
      </p:sp>
      <p:sp>
        <p:nvSpPr>
          <p:cNvPr id="6" name="Скругленный прямоугольник 5"/>
          <p:cNvSpPr/>
          <p:nvPr/>
        </p:nvSpPr>
        <p:spPr>
          <a:xfrm>
            <a:off x="4199467" y="2926081"/>
            <a:ext cx="3318933" cy="7207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ru-RU" sz="2400" b="1" dirty="0">
                <a:solidFill>
                  <a:srgbClr val="000066"/>
                </a:solidFill>
                <a:latin typeface="Times New Roman" panose="02020603050405020304" pitchFamily="18" charset="0"/>
                <a:cs typeface="Times New Roman" panose="02020603050405020304" pitchFamily="18" charset="0"/>
              </a:rPr>
              <a:t>Неналоговые доходы</a:t>
            </a:r>
          </a:p>
        </p:txBody>
      </p:sp>
      <p:sp>
        <p:nvSpPr>
          <p:cNvPr id="9" name="Скругленный прямоугольник 8"/>
          <p:cNvSpPr/>
          <p:nvPr/>
        </p:nvSpPr>
        <p:spPr>
          <a:xfrm>
            <a:off x="8141050" y="2934661"/>
            <a:ext cx="3260728" cy="74658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b="1" dirty="0">
                <a:solidFill>
                  <a:srgbClr val="000066"/>
                </a:solidFill>
                <a:latin typeface="Times New Roman" panose="02020603050405020304" pitchFamily="18" charset="0"/>
                <a:cs typeface="Times New Roman" panose="02020603050405020304" pitchFamily="18" charset="0"/>
              </a:rPr>
              <a:t>Безвозмездные поступления</a:t>
            </a:r>
          </a:p>
        </p:txBody>
      </p:sp>
      <p:sp>
        <p:nvSpPr>
          <p:cNvPr id="11" name="Скругленный прямоугольник 10"/>
          <p:cNvSpPr/>
          <p:nvPr/>
        </p:nvSpPr>
        <p:spPr>
          <a:xfrm>
            <a:off x="4553174" y="1865377"/>
            <a:ext cx="2743739" cy="716459"/>
          </a:xfrm>
          <a:prstGeom prst="roundRect">
            <a:avLst/>
          </a:prstGeom>
          <a:gradFill>
            <a:gsLst>
              <a:gs pos="2920">
                <a:srgbClr val="FFFDDD"/>
              </a:gs>
              <a:gs pos="43064">
                <a:srgbClr val="FEFFF7"/>
              </a:gs>
              <a:gs pos="97000">
                <a:schemeClr val="accent6">
                  <a:lumMod val="20000"/>
                  <a:lumOff val="80000"/>
                </a:schemeClr>
              </a:gs>
            </a:gsLst>
            <a:lin ang="5400000" scaled="0"/>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0066"/>
                </a:solidFill>
                <a:latin typeface="Times New Roman" panose="02020603050405020304" pitchFamily="18" charset="0"/>
                <a:cs typeface="Times New Roman" panose="02020603050405020304" pitchFamily="18" charset="0"/>
              </a:rPr>
              <a:t>Доходы бюджета</a:t>
            </a:r>
          </a:p>
        </p:txBody>
      </p:sp>
      <p:sp>
        <p:nvSpPr>
          <p:cNvPr id="13" name="Скругленный прямоугольник 12"/>
          <p:cNvSpPr/>
          <p:nvPr/>
        </p:nvSpPr>
        <p:spPr>
          <a:xfrm>
            <a:off x="3894667" y="3904489"/>
            <a:ext cx="3804355" cy="28575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ru-RU" dirty="0"/>
              <a:t>  </a:t>
            </a:r>
            <a:r>
              <a:rPr lang="ru-RU" b="1" dirty="0">
                <a:solidFill>
                  <a:srgbClr val="000066"/>
                </a:solidFill>
                <a:latin typeface="Times New Roman" panose="02020603050405020304" pitchFamily="18" charset="0"/>
                <a:cs typeface="Times New Roman" panose="02020603050405020304" pitchFamily="18" charset="0"/>
              </a:rPr>
              <a:t>Поступления доходов</a:t>
            </a:r>
          </a:p>
          <a:p>
            <a:pPr algn="just"/>
            <a:r>
              <a:rPr lang="ru-RU" b="1" dirty="0">
                <a:solidFill>
                  <a:srgbClr val="000066"/>
                </a:solidFill>
                <a:latin typeface="Times New Roman" panose="02020603050405020304" pitchFamily="18" charset="0"/>
                <a:cs typeface="Times New Roman" panose="02020603050405020304" pitchFamily="18" charset="0"/>
              </a:rPr>
              <a:t> - от использования муниципального имущества</a:t>
            </a:r>
          </a:p>
          <a:p>
            <a:pPr algn="just"/>
            <a:r>
              <a:rPr lang="ru-RU" b="1" dirty="0">
                <a:solidFill>
                  <a:srgbClr val="000066"/>
                </a:solidFill>
                <a:latin typeface="Times New Roman" panose="02020603050405020304" pitchFamily="18" charset="0"/>
                <a:cs typeface="Times New Roman" panose="02020603050405020304" pitchFamily="18" charset="0"/>
              </a:rPr>
              <a:t>- от платных услуг, оказываемых казенными учреждениями</a:t>
            </a:r>
          </a:p>
          <a:p>
            <a:pPr marL="285750" indent="-285750" algn="just">
              <a:buFontTx/>
              <a:buChar char="-"/>
            </a:pPr>
            <a:r>
              <a:rPr lang="ru-RU" b="1" dirty="0">
                <a:solidFill>
                  <a:srgbClr val="000066"/>
                </a:solidFill>
                <a:latin typeface="Times New Roman" panose="02020603050405020304" pitchFamily="18" charset="0"/>
                <a:cs typeface="Times New Roman" panose="02020603050405020304" pitchFamily="18" charset="0"/>
              </a:rPr>
              <a:t>штрафных санкций</a:t>
            </a:r>
          </a:p>
          <a:p>
            <a:pPr marL="285750" indent="-285750" algn="just">
              <a:buFontTx/>
              <a:buChar char="-"/>
            </a:pPr>
            <a:r>
              <a:rPr lang="ru-RU" b="1" dirty="0">
                <a:solidFill>
                  <a:srgbClr val="000066"/>
                </a:solidFill>
                <a:latin typeface="Times New Roman" panose="02020603050405020304" pitchFamily="18" charset="0"/>
                <a:cs typeface="Times New Roman" panose="02020603050405020304" pitchFamily="18" charset="0"/>
              </a:rPr>
              <a:t> за нарушение законодательства</a:t>
            </a:r>
          </a:p>
          <a:p>
            <a:pPr algn="just"/>
            <a:r>
              <a:rPr lang="ru-RU" b="1" dirty="0">
                <a:solidFill>
                  <a:srgbClr val="000066"/>
                </a:solidFill>
                <a:latin typeface="Times New Roman" panose="02020603050405020304" pitchFamily="18" charset="0"/>
                <a:cs typeface="Times New Roman" panose="02020603050405020304" pitchFamily="18" charset="0"/>
              </a:rPr>
              <a:t>- иных неналоговых   платежей</a:t>
            </a:r>
          </a:p>
        </p:txBody>
      </p:sp>
      <p:sp>
        <p:nvSpPr>
          <p:cNvPr id="14" name="Скругленный прямоугольник 13"/>
          <p:cNvSpPr/>
          <p:nvPr/>
        </p:nvSpPr>
        <p:spPr>
          <a:xfrm>
            <a:off x="8003821" y="3858769"/>
            <a:ext cx="3510845" cy="2897034"/>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a:solidFill>
                  <a:srgbClr val="000066"/>
                </a:solidFill>
                <a:latin typeface="Times New Roman" panose="02020603050405020304" pitchFamily="18" charset="0"/>
                <a:cs typeface="Times New Roman" panose="02020603050405020304" pitchFamily="18" charset="0"/>
              </a:rPr>
              <a:t>Поступления доходов в виде финансовой помощи, </a:t>
            </a:r>
          </a:p>
          <a:p>
            <a:pPr algn="just"/>
            <a:r>
              <a:rPr lang="ru-RU" b="1" dirty="0">
                <a:solidFill>
                  <a:srgbClr val="000066"/>
                </a:solidFill>
                <a:latin typeface="Times New Roman" panose="02020603050405020304" pitchFamily="18" charset="0"/>
                <a:cs typeface="Times New Roman" panose="02020603050405020304" pitchFamily="18" charset="0"/>
              </a:rPr>
              <a:t>полученных от бюджетов других уровней</a:t>
            </a:r>
          </a:p>
          <a:p>
            <a:pPr algn="just"/>
            <a:r>
              <a:rPr lang="ru-RU" b="1" dirty="0">
                <a:solidFill>
                  <a:srgbClr val="000066"/>
                </a:solidFill>
                <a:latin typeface="Times New Roman" panose="02020603050405020304" pitchFamily="18" charset="0"/>
                <a:cs typeface="Times New Roman" panose="02020603050405020304" pitchFamily="18" charset="0"/>
              </a:rPr>
              <a:t>бюджетной системы Российской Федерации</a:t>
            </a:r>
          </a:p>
          <a:p>
            <a:pPr algn="just"/>
            <a:r>
              <a:rPr lang="ru-RU" b="1" dirty="0">
                <a:solidFill>
                  <a:srgbClr val="000066"/>
                </a:solidFill>
                <a:latin typeface="Times New Roman" panose="02020603050405020304" pitchFamily="18" charset="0"/>
                <a:cs typeface="Times New Roman" panose="02020603050405020304" pitchFamily="18" charset="0"/>
              </a:rPr>
              <a:t>(межбюджетные трансферты), безвозмездные поступления от организаций и граждан</a:t>
            </a:r>
          </a:p>
        </p:txBody>
      </p:sp>
      <p:sp>
        <p:nvSpPr>
          <p:cNvPr id="3" name="Скругленный прямоугольник 2"/>
          <p:cNvSpPr/>
          <p:nvPr/>
        </p:nvSpPr>
        <p:spPr>
          <a:xfrm>
            <a:off x="79022" y="0"/>
            <a:ext cx="12033956" cy="194067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ru-RU" sz="3200" b="1" dirty="0">
                <a:ln>
                  <a:solidFill>
                    <a:schemeClr val="accent5">
                      <a:lumMod val="75000"/>
                    </a:schemeClr>
                  </a:solidFill>
                </a:ln>
                <a:solidFill>
                  <a:srgbClr val="6600CC"/>
                </a:solidFill>
                <a:effectLst>
                  <a:glow rad="127000">
                    <a:schemeClr val="bg1"/>
                  </a:glow>
                </a:effectLst>
                <a:latin typeface="Times New Roman" panose="02020603050405020304" pitchFamily="18" charset="0"/>
                <a:cs typeface="Times New Roman" panose="02020603050405020304" pitchFamily="18" charset="0"/>
              </a:rPr>
              <a:t>                          </a:t>
            </a:r>
            <a:r>
              <a:rPr lang="ru-RU" sz="5400" b="1" dirty="0">
                <a:ln>
                  <a:solidFill>
                    <a:schemeClr val="accent5">
                      <a:lumMod val="75000"/>
                    </a:schemeClr>
                  </a:solidFill>
                </a:ln>
                <a:solidFill>
                  <a:srgbClr val="002060"/>
                </a:solidFill>
                <a:effectLst>
                  <a:glow rad="127000">
                    <a:schemeClr val="bg1"/>
                  </a:glow>
                </a:effectLst>
                <a:latin typeface="Times New Roman" panose="02020603050405020304" pitchFamily="18" charset="0"/>
                <a:cs typeface="Times New Roman" panose="02020603050405020304" pitchFamily="18" charset="0"/>
              </a:rPr>
              <a:t>ДОХОДЫ БЮДЖЕТА</a:t>
            </a:r>
          </a:p>
          <a:p>
            <a:endParaRPr lang="ru-RU" b="1" dirty="0">
              <a:ln w="28575">
                <a:solidFill>
                  <a:schemeClr val="accent5">
                    <a:lumMod val="75000"/>
                  </a:schemeClr>
                </a:solidFill>
              </a:ln>
              <a:solidFill>
                <a:srgbClr val="002060"/>
              </a:solidFill>
            </a:endParaRPr>
          </a:p>
          <a:p>
            <a:r>
              <a:rPr lang="ru-RU" sz="2000" b="1" dirty="0">
                <a:solidFill>
                  <a:srgbClr val="002060"/>
                </a:solidFill>
                <a:latin typeface="Times New Roman" panose="02020603050405020304" pitchFamily="18" charset="0"/>
                <a:cs typeface="Times New Roman" panose="02020603050405020304" pitchFamily="18" charset="0"/>
              </a:rPr>
              <a:t>Доходы  бюджета-поступающие в бюджет денежные средства, за исключением средств являющимися источником покрытия дефицита бюджета</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12" name="Скругленный прямоугольник 10">
            <a:extLst>
              <a:ext uri="{FF2B5EF4-FFF2-40B4-BE49-F238E27FC236}">
                <a16:creationId xmlns:a16="http://schemas.microsoft.com/office/drawing/2014/main" id="{3E454ACC-19BD-4EE3-B518-0178C06CD007}"/>
              </a:ext>
            </a:extLst>
          </p:cNvPr>
          <p:cNvSpPr/>
          <p:nvPr/>
        </p:nvSpPr>
        <p:spPr>
          <a:xfrm>
            <a:off x="4542417" y="1936376"/>
            <a:ext cx="2764715" cy="645459"/>
          </a:xfrm>
          <a:prstGeom prst="roundRect">
            <a:avLst>
              <a:gd name="adj" fmla="val 0"/>
            </a:avLst>
          </a:prstGeom>
          <a:gradFill>
            <a:gsLst>
              <a:gs pos="2920">
                <a:srgbClr val="FFFDDD"/>
              </a:gs>
              <a:gs pos="43064">
                <a:srgbClr val="FEFFF7"/>
              </a:gs>
              <a:gs pos="97000">
                <a:schemeClr val="accent6">
                  <a:lumMod val="20000"/>
                  <a:lumOff val="80000"/>
                </a:schemeClr>
              </a:gs>
            </a:gsLst>
            <a:lin ang="5400000" scaled="0"/>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0066"/>
                </a:solidFill>
                <a:latin typeface="Times New Roman" panose="02020603050405020304" pitchFamily="18" charset="0"/>
                <a:cs typeface="Times New Roman" panose="02020603050405020304" pitchFamily="18" charset="0"/>
              </a:rPr>
              <a:t>Доходы бюджета</a:t>
            </a:r>
          </a:p>
        </p:txBody>
      </p:sp>
      <p:sp>
        <p:nvSpPr>
          <p:cNvPr id="15" name="Скругленный прямоугольник 10">
            <a:extLst>
              <a:ext uri="{FF2B5EF4-FFF2-40B4-BE49-F238E27FC236}">
                <a16:creationId xmlns:a16="http://schemas.microsoft.com/office/drawing/2014/main" id="{291B871E-6A2C-4A39-AB67-19EA73B91CDA}"/>
              </a:ext>
            </a:extLst>
          </p:cNvPr>
          <p:cNvSpPr/>
          <p:nvPr/>
        </p:nvSpPr>
        <p:spPr>
          <a:xfrm>
            <a:off x="4188178" y="1964267"/>
            <a:ext cx="3307643" cy="619361"/>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b="1" dirty="0">
                <a:solidFill>
                  <a:srgbClr val="000066"/>
                </a:solidFill>
                <a:latin typeface="Times New Roman" panose="02020603050405020304" pitchFamily="18" charset="0"/>
                <a:cs typeface="Times New Roman" panose="02020603050405020304" pitchFamily="18" charset="0"/>
              </a:rPr>
              <a:t>Доходы бюджета</a:t>
            </a:r>
          </a:p>
        </p:txBody>
      </p:sp>
    </p:spTree>
    <p:extLst>
      <p:ext uri="{BB962C8B-B14F-4D97-AF65-F5344CB8AC3E}">
        <p14:creationId xmlns:p14="http://schemas.microsoft.com/office/powerpoint/2010/main" val="41651635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a:gsLst>
            <a:gs pos="4000">
              <a:srgbClr val="CCECFF"/>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404061264"/>
              </p:ext>
            </p:extLst>
          </p:nvPr>
        </p:nvGraphicFramePr>
        <p:xfrm>
          <a:off x="0" y="267676"/>
          <a:ext cx="12192000" cy="65903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0800000" flipV="1">
            <a:off x="-1" y="-95945"/>
            <a:ext cx="1219200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solidFill>
                    <a:srgbClr val="2E83C3">
                      <a:lumMod val="50000"/>
                    </a:srgbClr>
                  </a:solidFill>
                </a:ln>
                <a:solidFill>
                  <a:srgbClr val="2E83C3">
                    <a:lumMod val="75000"/>
                  </a:srgbClr>
                </a:solidFill>
                <a:effectLst>
                  <a:glow rad="127000">
                    <a:prstClr val="white"/>
                  </a:glow>
                </a:effectLst>
                <a:uLnTx/>
                <a:uFillTx/>
                <a:latin typeface="Times New Roman" panose="02020603050405020304" pitchFamily="18" charset="0"/>
                <a:ea typeface="+mn-ea"/>
                <a:cs typeface="Times New Roman" panose="02020603050405020304" pitchFamily="18" charset="0"/>
              </a:rPr>
              <a:t>Информация о структуре доходов бюджета Талдомского городского округа за </a:t>
            </a:r>
            <a:r>
              <a:rPr kumimoji="0" lang="ru-RU" sz="2400" b="1" i="0" u="none" strike="noStrike" kern="1200" cap="none" spc="0" normalizeH="0" baseline="0" noProof="0" dirty="0" smtClean="0">
                <a:ln>
                  <a:solidFill>
                    <a:srgbClr val="2E83C3">
                      <a:lumMod val="50000"/>
                    </a:srgbClr>
                  </a:solidFill>
                </a:ln>
                <a:solidFill>
                  <a:srgbClr val="2E83C3">
                    <a:lumMod val="75000"/>
                  </a:srgbClr>
                </a:solidFill>
                <a:effectLst>
                  <a:glow rad="127000">
                    <a:prstClr val="white"/>
                  </a:glow>
                </a:effectLst>
                <a:uLnTx/>
                <a:uFillTx/>
                <a:latin typeface="Times New Roman" panose="02020603050405020304" pitchFamily="18" charset="0"/>
                <a:ea typeface="+mn-ea"/>
                <a:cs typeface="Times New Roman" panose="02020603050405020304" pitchFamily="18" charset="0"/>
              </a:rPr>
              <a:t>2025 </a:t>
            </a:r>
            <a:r>
              <a:rPr kumimoji="0" lang="ru-RU" sz="2400" b="1" i="0" u="none" strike="noStrike" kern="1200" cap="none" spc="0" normalizeH="0" baseline="0" noProof="0" dirty="0">
                <a:ln>
                  <a:solidFill>
                    <a:srgbClr val="2E83C3">
                      <a:lumMod val="50000"/>
                    </a:srgbClr>
                  </a:solidFill>
                </a:ln>
                <a:solidFill>
                  <a:srgbClr val="2E83C3">
                    <a:lumMod val="75000"/>
                  </a:srgbClr>
                </a:solidFill>
                <a:effectLst>
                  <a:glow rad="127000">
                    <a:prstClr val="white"/>
                  </a:glow>
                </a:effectLst>
                <a:uLnTx/>
                <a:uFillTx/>
                <a:latin typeface="Times New Roman" panose="02020603050405020304" pitchFamily="18" charset="0"/>
                <a:ea typeface="+mn-ea"/>
                <a:cs typeface="Times New Roman" panose="02020603050405020304" pitchFamily="18" charset="0"/>
              </a:rPr>
              <a:t>год</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glow rad="127000">
                    <a:prstClr val="white"/>
                  </a:glow>
                </a:effectLst>
                <a:uLnTx/>
                <a:uFillTx/>
                <a:latin typeface="Times New Roman" panose="02020603050405020304" pitchFamily="18" charset="0"/>
                <a:ea typeface="+mn-ea"/>
                <a:cs typeface="Times New Roman" panose="02020603050405020304" pitchFamily="18" charset="0"/>
              </a:rPr>
              <a:t>                                                                                                                                                                                        (доля от общей суммы доходов, тыс. руб.)</a:t>
            </a:r>
          </a:p>
        </p:txBody>
      </p:sp>
      <p:sp>
        <p:nvSpPr>
          <p:cNvPr id="7" name="Номер слайда 6"/>
          <p:cNvSpPr>
            <a:spLocks noGrp="1"/>
          </p:cNvSpPr>
          <p:nvPr>
            <p:ph type="sldNum" sz="quarter" idx="12"/>
          </p:nvPr>
        </p:nvSpPr>
        <p:spPr>
          <a:xfrm>
            <a:off x="10704018" y="6784848"/>
            <a:ext cx="344982" cy="1371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6D141">
                    <a:lumMod val="20000"/>
                    <a:lumOff val="80000"/>
                  </a:srgb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dirty="0">
              <a:ln>
                <a:noFill/>
              </a:ln>
              <a:solidFill>
                <a:srgbClr val="96D141">
                  <a:lumMod val="20000"/>
                  <a:lumOff val="8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1750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0" y="0"/>
            <a:ext cx="12192000" cy="1727200"/>
          </a:xfrm>
          <a:prstGeom prst="rect">
            <a:avLst/>
          </a:prstGeom>
        </p:spPr>
        <p:style>
          <a:lnRef idx="2">
            <a:schemeClr val="accent2"/>
          </a:lnRef>
          <a:fillRef idx="1">
            <a:schemeClr val="lt1"/>
          </a:fillRef>
          <a:effectRef idx="0">
            <a:schemeClr val="accent2"/>
          </a:effectRef>
          <a:fontRef idx="minor">
            <a:schemeClr val="dk1"/>
          </a:fontRef>
        </p:style>
        <p:txBody>
          <a:bodyPr lIns="0" tIns="0" rIns="0" bIns="0">
            <a:noAutofit/>
          </a:bodyPr>
          <a:lstStyle/>
          <a:p>
            <a:pPr algn="ctr">
              <a:lnSpc>
                <a:spcPts val="2136"/>
              </a:lnSpc>
              <a:spcAft>
                <a:spcPts val="1470"/>
              </a:spcAft>
            </a:pPr>
            <a:endParaRPr lang="ru" sz="2000" b="1" dirty="0">
              <a:latin typeface="Times New Roman"/>
            </a:endParaRPr>
          </a:p>
          <a:p>
            <a:pPr algn="ctr">
              <a:lnSpc>
                <a:spcPts val="2136"/>
              </a:lnSpc>
              <a:spcAft>
                <a:spcPts val="1470"/>
              </a:spcAft>
            </a:pP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Безвозмездные поступления в бюджет Талдомского городского округа </a:t>
            </a:r>
          </a:p>
          <a:p>
            <a:pPr algn="ctr">
              <a:lnSpc>
                <a:spcPts val="2136"/>
              </a:lnSpc>
              <a:spcAft>
                <a:spcPts val="1470"/>
              </a:spcAft>
            </a:pP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из бюджетов других уровней в </a:t>
            </a:r>
            <a:r>
              <a:rPr lang="ru" sz="28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году     </a:t>
            </a:r>
          </a:p>
        </p:txBody>
      </p:sp>
      <p:sp>
        <p:nvSpPr>
          <p:cNvPr id="5" name="Прямоугольник 4"/>
          <p:cNvSpPr/>
          <p:nvPr/>
        </p:nvSpPr>
        <p:spPr>
          <a:xfrm flipH="1">
            <a:off x="11254458" y="1016000"/>
            <a:ext cx="45719" cy="291592"/>
          </a:xfrm>
          <a:prstGeom prst="rect">
            <a:avLst/>
          </a:prstGeom>
        </p:spPr>
        <p:txBody>
          <a:bodyPr wrap="none" lIns="0" tIns="0" rIns="0" bIns="0">
            <a:noAutofit/>
          </a:bodyPr>
          <a:lstStyle/>
          <a:p>
            <a:r>
              <a:rPr lang="ru" sz="1200" dirty="0">
                <a:latin typeface="Times New Roman"/>
              </a:rPr>
              <a:t>(тыс. руб.)</a:t>
            </a:r>
          </a:p>
        </p:txBody>
      </p:sp>
      <p:graphicFrame>
        <p:nvGraphicFramePr>
          <p:cNvPr id="6" name="Таблица 5"/>
          <p:cNvGraphicFramePr>
            <a:graphicFrameLocks noGrp="1"/>
          </p:cNvGraphicFramePr>
          <p:nvPr>
            <p:extLst>
              <p:ext uri="{D42A27DB-BD31-4B8C-83A1-F6EECF244321}">
                <p14:modId xmlns:p14="http://schemas.microsoft.com/office/powerpoint/2010/main" val="2415778421"/>
              </p:ext>
            </p:extLst>
          </p:nvPr>
        </p:nvGraphicFramePr>
        <p:xfrm>
          <a:off x="0" y="1219200"/>
          <a:ext cx="12192000" cy="5638801"/>
        </p:xfrm>
        <a:graphic>
          <a:graphicData uri="http://schemas.openxmlformats.org/drawingml/2006/table">
            <a:tbl>
              <a:tblPr>
                <a:tableStyleId>{5DA37D80-6434-44D0-A028-1B22A696006F}</a:tableStyleId>
              </a:tblPr>
              <a:tblGrid>
                <a:gridCol w="6312865">
                  <a:extLst>
                    <a:ext uri="{9D8B030D-6E8A-4147-A177-3AD203B41FA5}">
                      <a16:colId xmlns:a16="http://schemas.microsoft.com/office/drawing/2014/main" val="20000"/>
                    </a:ext>
                  </a:extLst>
                </a:gridCol>
                <a:gridCol w="1501950">
                  <a:extLst>
                    <a:ext uri="{9D8B030D-6E8A-4147-A177-3AD203B41FA5}">
                      <a16:colId xmlns:a16="http://schemas.microsoft.com/office/drawing/2014/main" val="20001"/>
                    </a:ext>
                  </a:extLst>
                </a:gridCol>
                <a:gridCol w="1697281">
                  <a:extLst>
                    <a:ext uri="{9D8B030D-6E8A-4147-A177-3AD203B41FA5}">
                      <a16:colId xmlns:a16="http://schemas.microsoft.com/office/drawing/2014/main" val="20002"/>
                    </a:ext>
                  </a:extLst>
                </a:gridCol>
                <a:gridCol w="1225691">
                  <a:extLst>
                    <a:ext uri="{9D8B030D-6E8A-4147-A177-3AD203B41FA5}">
                      <a16:colId xmlns:a16="http://schemas.microsoft.com/office/drawing/2014/main" val="20003"/>
                    </a:ext>
                  </a:extLst>
                </a:gridCol>
                <a:gridCol w="1454213">
                  <a:extLst>
                    <a:ext uri="{9D8B030D-6E8A-4147-A177-3AD203B41FA5}">
                      <a16:colId xmlns:a16="http://schemas.microsoft.com/office/drawing/2014/main" val="20004"/>
                    </a:ext>
                  </a:extLst>
                </a:gridCol>
              </a:tblGrid>
              <a:tr h="699493">
                <a:tc>
                  <a:txBody>
                    <a:bodyPr/>
                    <a:lstStyle/>
                    <a:p>
                      <a:pPr indent="0" algn="ctr"/>
                      <a:r>
                        <a:rPr lang="ru" sz="1400" dirty="0"/>
                        <a:t>Наименование</a:t>
                      </a:r>
                      <a:endParaRPr lang="ru" sz="1400" b="1" dirty="0">
                        <a:latin typeface="Times New Roman"/>
                      </a:endParaRPr>
                    </a:p>
                  </a:txBody>
                  <a:tcPr marL="0" marR="0" marT="0" marB="0" anchor="ctr"/>
                </a:tc>
                <a:tc>
                  <a:txBody>
                    <a:bodyPr/>
                    <a:lstStyle/>
                    <a:p>
                      <a:pPr indent="0" algn="ctr">
                        <a:lnSpc>
                          <a:spcPts val="1584"/>
                        </a:lnSpc>
                      </a:pPr>
                      <a:r>
                        <a:rPr lang="ru" sz="1400" dirty="0"/>
                        <a:t>Уточненный</a:t>
                      </a:r>
                    </a:p>
                    <a:p>
                      <a:pPr indent="0" algn="ctr">
                        <a:lnSpc>
                          <a:spcPts val="1584"/>
                        </a:lnSpc>
                      </a:pPr>
                      <a:r>
                        <a:rPr lang="ru" sz="1400" baseline="0" dirty="0"/>
                        <a:t> план</a:t>
                      </a:r>
                    </a:p>
                    <a:p>
                      <a:pPr indent="0" algn="ctr">
                        <a:lnSpc>
                          <a:spcPts val="1584"/>
                        </a:lnSpc>
                      </a:pPr>
                      <a:r>
                        <a:rPr lang="ru" sz="1400" baseline="0" dirty="0"/>
                        <a:t> на </a:t>
                      </a:r>
                      <a:r>
                        <a:rPr lang="ru" sz="1400" baseline="0" dirty="0" smtClean="0"/>
                        <a:t>2025 </a:t>
                      </a:r>
                      <a:r>
                        <a:rPr lang="ru" sz="1400" baseline="0" dirty="0"/>
                        <a:t>год</a:t>
                      </a:r>
                      <a:endParaRPr lang="ru" sz="1400" b="1" dirty="0">
                        <a:latin typeface="Times New Roman"/>
                      </a:endParaRPr>
                    </a:p>
                  </a:txBody>
                  <a:tcPr marL="0" marR="0" marT="0" marB="0" anchor="ctr"/>
                </a:tc>
                <a:tc>
                  <a:txBody>
                    <a:bodyPr/>
                    <a:lstStyle/>
                    <a:p>
                      <a:pPr indent="0" algn="ctr">
                        <a:lnSpc>
                          <a:spcPts val="1584"/>
                        </a:lnSpc>
                      </a:pPr>
                      <a:r>
                        <a:rPr lang="ru" sz="1400" dirty="0"/>
                        <a:t>Фактическое исполнение </a:t>
                      </a:r>
                    </a:p>
                    <a:p>
                      <a:pPr indent="0" algn="ctr">
                        <a:lnSpc>
                          <a:spcPts val="1584"/>
                        </a:lnSpc>
                      </a:pPr>
                      <a:r>
                        <a:rPr lang="ru" sz="1400" dirty="0"/>
                        <a:t>за </a:t>
                      </a:r>
                      <a:r>
                        <a:rPr lang="ru" sz="1400" dirty="0" smtClean="0"/>
                        <a:t>2025 </a:t>
                      </a:r>
                      <a:r>
                        <a:rPr lang="ru" sz="1400" dirty="0"/>
                        <a:t>год</a:t>
                      </a:r>
                      <a:endParaRPr lang="ru" sz="1400" b="1" dirty="0">
                        <a:latin typeface="Times New Roman"/>
                      </a:endParaRPr>
                    </a:p>
                  </a:txBody>
                  <a:tcPr marL="0" marR="0" marT="0" marB="0" anchor="ctr"/>
                </a:tc>
                <a:tc>
                  <a:txBody>
                    <a:bodyPr/>
                    <a:lstStyle/>
                    <a:p>
                      <a:pPr marL="0" marR="0" indent="0" algn="ctr" defTabSz="457200" rtl="0" eaLnBrk="1" fontAlgn="auto" latinLnBrk="0" hangingPunct="1">
                        <a:lnSpc>
                          <a:spcPts val="1536"/>
                        </a:lnSpc>
                        <a:spcBef>
                          <a:spcPts val="0"/>
                        </a:spcBef>
                        <a:spcAft>
                          <a:spcPts val="0"/>
                        </a:spcAft>
                        <a:buClrTx/>
                        <a:buSzTx/>
                        <a:buFontTx/>
                        <a:buNone/>
                        <a:tabLst/>
                        <a:defRPr/>
                      </a:pPr>
                      <a:r>
                        <a:rPr lang="ru" sz="1400" dirty="0"/>
                        <a:t>% исполнения </a:t>
                      </a:r>
                    </a:p>
                    <a:p>
                      <a:pPr marL="0" marR="0" indent="0" algn="ctr" defTabSz="457200" rtl="0" eaLnBrk="1" fontAlgn="auto" latinLnBrk="0" hangingPunct="1">
                        <a:lnSpc>
                          <a:spcPts val="1536"/>
                        </a:lnSpc>
                        <a:spcBef>
                          <a:spcPts val="0"/>
                        </a:spcBef>
                        <a:spcAft>
                          <a:spcPts val="0"/>
                        </a:spcAft>
                        <a:buClrTx/>
                        <a:buSzTx/>
                        <a:buFontTx/>
                        <a:buNone/>
                        <a:tabLst/>
                        <a:defRPr/>
                      </a:pPr>
                      <a:r>
                        <a:rPr lang="ru" sz="1400" dirty="0"/>
                        <a:t>от годового плана</a:t>
                      </a:r>
                      <a:endParaRPr lang="ru" sz="1400" b="1" dirty="0">
                        <a:latin typeface="Times New Roman"/>
                      </a:endParaRPr>
                    </a:p>
                  </a:txBody>
                  <a:tcPr marL="0" marR="0" marT="0" marB="0" anchor="ctr"/>
                </a:tc>
                <a:tc>
                  <a:txBody>
                    <a:bodyPr/>
                    <a:lstStyle/>
                    <a:p>
                      <a:pPr indent="0" algn="ctr">
                        <a:lnSpc>
                          <a:spcPts val="1536"/>
                        </a:lnSpc>
                      </a:pPr>
                      <a:r>
                        <a:rPr lang="ru" sz="1400" dirty="0"/>
                        <a:t>Фактическое исполнение </a:t>
                      </a:r>
                    </a:p>
                    <a:p>
                      <a:pPr indent="0" algn="ctr">
                        <a:lnSpc>
                          <a:spcPts val="1536"/>
                        </a:lnSpc>
                      </a:pPr>
                      <a:r>
                        <a:rPr lang="ru" sz="1400" dirty="0"/>
                        <a:t>за </a:t>
                      </a:r>
                      <a:r>
                        <a:rPr lang="ru" sz="1400" dirty="0" smtClean="0"/>
                        <a:t>2024 </a:t>
                      </a:r>
                      <a:r>
                        <a:rPr lang="ru" sz="1400" dirty="0"/>
                        <a:t>год</a:t>
                      </a:r>
                      <a:endParaRPr lang="ru" sz="1400" b="1" dirty="0">
                        <a:solidFill>
                          <a:schemeClr val="tx1"/>
                        </a:solidFill>
                        <a:latin typeface="Times New Roman"/>
                      </a:endParaRPr>
                    </a:p>
                  </a:txBody>
                  <a:tcPr marL="0" marR="0" marT="0" marB="0" anchor="ctr"/>
                </a:tc>
                <a:extLst>
                  <a:ext uri="{0D108BD9-81ED-4DB2-BD59-A6C34878D82A}">
                    <a16:rowId xmlns:a16="http://schemas.microsoft.com/office/drawing/2014/main" val="10000"/>
                  </a:ext>
                </a:extLst>
              </a:tr>
              <a:tr h="511515">
                <a:tc>
                  <a:txBody>
                    <a:bodyPr/>
                    <a:lstStyle/>
                    <a:p>
                      <a:pPr lvl="1" indent="0">
                        <a:lnSpc>
                          <a:spcPts val="1560"/>
                        </a:lnSpc>
                      </a:pPr>
                      <a:r>
                        <a:rPr lang="ru" sz="1400" dirty="0"/>
                        <a:t>БЕЗВОЗМЕЗДНЫЕ ПОСТУПЛЕНИЯ</a:t>
                      </a:r>
                    </a:p>
                    <a:p>
                      <a:pPr lvl="1" indent="0">
                        <a:lnSpc>
                          <a:spcPts val="1560"/>
                        </a:lnSpc>
                      </a:pPr>
                      <a:endParaRPr lang="ru" sz="1400" b="1" dirty="0">
                        <a:latin typeface="Times New Roman"/>
                      </a:endParaRPr>
                    </a:p>
                  </a:txBody>
                  <a:tcPr marL="0" marR="0" marT="0" marB="0" anchor="ctr"/>
                </a:tc>
                <a:tc>
                  <a:txBody>
                    <a:bodyPr/>
                    <a:lstStyle/>
                    <a:p>
                      <a:pPr algn="ctr"/>
                      <a:r>
                        <a:rPr lang="ru-RU" sz="1200" dirty="0" smtClean="0">
                          <a:latin typeface="+mn-lt"/>
                        </a:rPr>
                        <a:t>3 101</a:t>
                      </a:r>
                      <a:r>
                        <a:rPr lang="ru-RU" sz="1200" baseline="0" dirty="0" smtClean="0">
                          <a:latin typeface="+mn-lt"/>
                        </a:rPr>
                        <a:t> 404,61</a:t>
                      </a:r>
                      <a:endParaRPr lang="ru-RU" sz="1200" dirty="0">
                        <a:latin typeface="+mn-lt"/>
                      </a:endParaRPr>
                    </a:p>
                  </a:txBody>
                  <a:tcPr marL="4492" marR="4492" marT="4492" marB="0" anchor="ctr"/>
                </a:tc>
                <a:tc>
                  <a:txBody>
                    <a:bodyPr/>
                    <a:lstStyle/>
                    <a:p>
                      <a:pPr algn="ctr"/>
                      <a:r>
                        <a:rPr lang="ru-RU" sz="1200" dirty="0" smtClean="0">
                          <a:latin typeface="+mn-lt"/>
                        </a:rPr>
                        <a:t>2 879 942,09</a:t>
                      </a:r>
                      <a:endParaRPr lang="ru-RU" sz="1200" dirty="0">
                        <a:latin typeface="+mn-lt"/>
                      </a:endParaRPr>
                    </a:p>
                  </a:txBody>
                  <a:tcPr marL="4492" marR="4492" marT="4492" marB="0" anchor="ctr"/>
                </a:tc>
                <a:tc>
                  <a:txBody>
                    <a:bodyPr/>
                    <a:lstStyle/>
                    <a:p>
                      <a:pPr algn="ctr"/>
                      <a:r>
                        <a:rPr lang="ru-RU" sz="1200" dirty="0" smtClean="0">
                          <a:latin typeface="+mn-lt"/>
                        </a:rPr>
                        <a:t>92,86</a:t>
                      </a:r>
                      <a:endParaRPr lang="ru-RU" sz="1200" dirty="0">
                        <a:latin typeface="+mn-lt"/>
                      </a:endParaRPr>
                    </a:p>
                  </a:txBody>
                  <a:tcPr marL="4492" marR="4492" marT="4492" marB="0" anchor="ctr"/>
                </a:tc>
                <a:tc>
                  <a:txBody>
                    <a:bodyPr/>
                    <a:lstStyle/>
                    <a:p>
                      <a:pPr algn="ctr"/>
                      <a:r>
                        <a:rPr lang="ru-RU" sz="1200" dirty="0" smtClean="0">
                          <a:latin typeface="+mn-lt"/>
                        </a:rPr>
                        <a:t>2 937 646,80</a:t>
                      </a:r>
                      <a:endParaRPr lang="ru-RU" sz="1200" dirty="0">
                        <a:latin typeface="+mn-lt"/>
                      </a:endParaRPr>
                    </a:p>
                  </a:txBody>
                  <a:tcPr marL="0" marR="0" marT="0" marB="0" anchor="ctr"/>
                </a:tc>
                <a:extLst>
                  <a:ext uri="{0D108BD9-81ED-4DB2-BD59-A6C34878D82A}">
                    <a16:rowId xmlns:a16="http://schemas.microsoft.com/office/drawing/2014/main" val="10001"/>
                  </a:ext>
                </a:extLst>
              </a:tr>
              <a:tr h="654704">
                <a:tc>
                  <a:txBody>
                    <a:bodyPr/>
                    <a:lstStyle/>
                    <a:p>
                      <a:pPr lvl="1" indent="0"/>
                      <a:r>
                        <a:rPr lang="ru" sz="1400" dirty="0"/>
                        <a:t>БЕЗВОЗМЕЗДНЫЕ ПОСТУПЛЕНИЯ ОТ ДРУГИХ БЮДЖЕТОВ БЮДЖЕТНОЙ СИСТЕМЫ РОССИЙСКОЙ ФЕДЕРАЦИИ</a:t>
                      </a:r>
                      <a:endParaRPr lang="ru" sz="1400" b="1" dirty="0">
                        <a:latin typeface="Times New Roman"/>
                      </a:endParaRPr>
                    </a:p>
                  </a:txBody>
                  <a:tcPr marL="0" marR="0" marT="0" marB="0" anchor="ctr"/>
                </a:tc>
                <a:tc>
                  <a:txBody>
                    <a:bodyPr/>
                    <a:lstStyle/>
                    <a:p>
                      <a:pPr algn="ctr"/>
                      <a:r>
                        <a:rPr lang="ru-RU" sz="1200" dirty="0" smtClean="0">
                          <a:latin typeface="+mn-lt"/>
                        </a:rPr>
                        <a:t>3 094 776,37</a:t>
                      </a:r>
                      <a:endParaRPr lang="ru-RU" sz="1200" dirty="0">
                        <a:latin typeface="+mn-lt"/>
                      </a:endParaRPr>
                    </a:p>
                  </a:txBody>
                  <a:tcPr marL="4492" marR="4492" marT="4492" marB="0" anchor="ctr"/>
                </a:tc>
                <a:tc>
                  <a:txBody>
                    <a:bodyPr/>
                    <a:lstStyle/>
                    <a:p>
                      <a:pPr algn="ctr"/>
                      <a:r>
                        <a:rPr lang="ru-RU" sz="1200" dirty="0" smtClean="0">
                          <a:latin typeface="+mn-lt"/>
                        </a:rPr>
                        <a:t>2 891 399,32</a:t>
                      </a:r>
                      <a:endParaRPr lang="ru-RU" sz="1200" dirty="0">
                        <a:latin typeface="+mn-lt"/>
                      </a:endParaRPr>
                    </a:p>
                  </a:txBody>
                  <a:tcPr marL="4492" marR="4492" marT="4492" marB="0" anchor="ctr"/>
                </a:tc>
                <a:tc>
                  <a:txBody>
                    <a:bodyPr/>
                    <a:lstStyle/>
                    <a:p>
                      <a:pPr algn="ctr"/>
                      <a:r>
                        <a:rPr lang="ru-RU" sz="1200" dirty="0" smtClean="0">
                          <a:latin typeface="+mn-lt"/>
                        </a:rPr>
                        <a:t>93,43</a:t>
                      </a:r>
                      <a:endParaRPr lang="ru-RU" sz="1200" dirty="0">
                        <a:latin typeface="+mn-lt"/>
                      </a:endParaRPr>
                    </a:p>
                  </a:txBody>
                  <a:tcPr marL="4492" marR="4492" marT="4492" marB="0" anchor="ctr"/>
                </a:tc>
                <a:tc>
                  <a:txBody>
                    <a:bodyPr/>
                    <a:lstStyle/>
                    <a:p>
                      <a:pPr algn="ctr"/>
                      <a:r>
                        <a:rPr lang="ru-RU" sz="1200" dirty="0" smtClean="0">
                          <a:latin typeface="+mn-lt"/>
                        </a:rPr>
                        <a:t>2 949 996,22</a:t>
                      </a:r>
                      <a:endParaRPr lang="ru-RU" sz="1200" dirty="0">
                        <a:latin typeface="+mn-lt"/>
                      </a:endParaRPr>
                    </a:p>
                  </a:txBody>
                  <a:tcPr marL="0" marR="0" marT="0" marB="0" anchor="ctr"/>
                </a:tc>
                <a:extLst>
                  <a:ext uri="{0D108BD9-81ED-4DB2-BD59-A6C34878D82A}">
                    <a16:rowId xmlns:a16="http://schemas.microsoft.com/office/drawing/2014/main" val="10003"/>
                  </a:ext>
                </a:extLst>
              </a:tr>
              <a:tr h="509803">
                <a:tc>
                  <a:txBody>
                    <a:bodyPr/>
                    <a:lstStyle/>
                    <a:p>
                      <a:pPr lvl="1" indent="0"/>
                      <a:r>
                        <a:rPr lang="ru" sz="1400" dirty="0"/>
                        <a:t>Дотации бюджетам бюджетной системы Российской Федерации</a:t>
                      </a:r>
                      <a:endParaRPr lang="ru" sz="1400" dirty="0">
                        <a:latin typeface="Times New Roman"/>
                      </a:endParaRPr>
                    </a:p>
                  </a:txBody>
                  <a:tcPr marL="0" marR="0" marT="0" marB="0" anchor="ctr"/>
                </a:tc>
                <a:tc>
                  <a:txBody>
                    <a:bodyPr/>
                    <a:lstStyle/>
                    <a:p>
                      <a:pPr algn="ctr"/>
                      <a:r>
                        <a:rPr lang="ru-RU" sz="1200" dirty="0" smtClean="0">
                          <a:latin typeface="+mn-lt"/>
                        </a:rPr>
                        <a:t>1 039 533,00</a:t>
                      </a:r>
                      <a:endParaRPr lang="ru-RU" sz="1200" dirty="0">
                        <a:latin typeface="+mn-lt"/>
                      </a:endParaRPr>
                    </a:p>
                  </a:txBody>
                  <a:tcPr marL="4492" marR="4492" marT="4492" marB="0" anchor="ctr"/>
                </a:tc>
                <a:tc>
                  <a:txBody>
                    <a:bodyPr/>
                    <a:lstStyle/>
                    <a:p>
                      <a:pPr algn="ctr"/>
                      <a:r>
                        <a:rPr lang="ru-RU" sz="1200" dirty="0" smtClean="0">
                          <a:latin typeface="+mn-lt"/>
                        </a:rPr>
                        <a:t>1 039 533,00</a:t>
                      </a:r>
                      <a:endParaRPr lang="ru-RU" sz="1200" dirty="0">
                        <a:latin typeface="+mn-lt"/>
                      </a:endParaRPr>
                    </a:p>
                  </a:txBody>
                  <a:tcPr marL="4492" marR="4492" marT="4492" marB="0" anchor="ctr"/>
                </a:tc>
                <a:tc>
                  <a:txBody>
                    <a:bodyPr/>
                    <a:lstStyle/>
                    <a:p>
                      <a:pPr algn="ctr"/>
                      <a:r>
                        <a:rPr lang="ru-RU" sz="1200" dirty="0" smtClean="0">
                          <a:latin typeface="+mn-lt"/>
                        </a:rPr>
                        <a:t>100,00</a:t>
                      </a:r>
                      <a:endParaRPr lang="ru-RU" sz="1200" dirty="0">
                        <a:latin typeface="+mn-lt"/>
                      </a:endParaRPr>
                    </a:p>
                  </a:txBody>
                  <a:tcPr marL="4492" marR="4492" marT="4492" marB="0" anchor="ctr"/>
                </a:tc>
                <a:tc>
                  <a:txBody>
                    <a:bodyPr/>
                    <a:lstStyle/>
                    <a:p>
                      <a:pPr algn="ctr"/>
                      <a:r>
                        <a:rPr lang="ru-RU" sz="1200" dirty="0" smtClean="0">
                          <a:latin typeface="+mn-lt"/>
                        </a:rPr>
                        <a:t>666 963,00</a:t>
                      </a:r>
                      <a:endParaRPr lang="ru-RU" sz="1200" dirty="0">
                        <a:latin typeface="+mn-lt"/>
                      </a:endParaRPr>
                    </a:p>
                  </a:txBody>
                  <a:tcPr marL="0" marR="0" marT="0" marB="0" anchor="ctr"/>
                </a:tc>
                <a:extLst>
                  <a:ext uri="{0D108BD9-81ED-4DB2-BD59-A6C34878D82A}">
                    <a16:rowId xmlns:a16="http://schemas.microsoft.com/office/drawing/2014/main" val="5439380"/>
                  </a:ext>
                </a:extLst>
              </a:tr>
              <a:tr h="545581">
                <a:tc>
                  <a:txBody>
                    <a:bodyPr/>
                    <a:lstStyle/>
                    <a:p>
                      <a:pPr lvl="1" indent="0"/>
                      <a:r>
                        <a:rPr lang="ru" sz="1400" dirty="0"/>
                        <a:t>Субсидии бюджетам бюджетной системы Российской Федерации</a:t>
                      </a:r>
                      <a:endParaRPr lang="ru" sz="1400" dirty="0">
                        <a:latin typeface="Times New Roman"/>
                      </a:endParaRPr>
                    </a:p>
                  </a:txBody>
                  <a:tcPr marL="0" marR="0" marT="0" marB="0" anchor="ctr"/>
                </a:tc>
                <a:tc>
                  <a:txBody>
                    <a:bodyPr/>
                    <a:lstStyle/>
                    <a:p>
                      <a:pPr algn="ctr"/>
                      <a:r>
                        <a:rPr lang="ru-RU" sz="1200" dirty="0" smtClean="0">
                          <a:latin typeface="+mn-lt"/>
                        </a:rPr>
                        <a:t>1</a:t>
                      </a:r>
                      <a:r>
                        <a:rPr lang="ru-RU" sz="1200" baseline="0" dirty="0" smtClean="0">
                          <a:latin typeface="+mn-lt"/>
                        </a:rPr>
                        <a:t> 088 836,18</a:t>
                      </a:r>
                      <a:endParaRPr lang="ru-RU" sz="1200" dirty="0">
                        <a:latin typeface="+mn-lt"/>
                      </a:endParaRPr>
                    </a:p>
                  </a:txBody>
                  <a:tcPr marL="4492" marR="4492" marT="4492" marB="0" anchor="ctr"/>
                </a:tc>
                <a:tc>
                  <a:txBody>
                    <a:bodyPr/>
                    <a:lstStyle/>
                    <a:p>
                      <a:pPr algn="ctr"/>
                      <a:r>
                        <a:rPr lang="ru-RU" sz="1200" dirty="0" smtClean="0">
                          <a:latin typeface="+mn-lt"/>
                        </a:rPr>
                        <a:t>888 865,37</a:t>
                      </a:r>
                      <a:endParaRPr lang="ru-RU" sz="1200" dirty="0">
                        <a:latin typeface="+mn-lt"/>
                      </a:endParaRPr>
                    </a:p>
                  </a:txBody>
                  <a:tcPr marL="4492" marR="4492" marT="4492" marB="0" anchor="ctr"/>
                </a:tc>
                <a:tc>
                  <a:txBody>
                    <a:bodyPr/>
                    <a:lstStyle/>
                    <a:p>
                      <a:pPr algn="ctr"/>
                      <a:r>
                        <a:rPr lang="ru-RU" sz="1200" dirty="0" smtClean="0">
                          <a:latin typeface="+mn-lt"/>
                        </a:rPr>
                        <a:t>81,63</a:t>
                      </a:r>
                      <a:endParaRPr lang="ru-RU" sz="1200" dirty="0">
                        <a:latin typeface="+mn-lt"/>
                      </a:endParaRPr>
                    </a:p>
                  </a:txBody>
                  <a:tcPr marL="4492" marR="4492" marT="4492" marB="0" anchor="ctr"/>
                </a:tc>
                <a:tc>
                  <a:txBody>
                    <a:bodyPr/>
                    <a:lstStyle/>
                    <a:p>
                      <a:pPr algn="ctr"/>
                      <a:r>
                        <a:rPr lang="ru-RU" sz="1200" dirty="0" smtClean="0">
                          <a:latin typeface="+mn-lt"/>
                        </a:rPr>
                        <a:t>1 453 509,11</a:t>
                      </a:r>
                      <a:endParaRPr lang="ru-RU" sz="1200" dirty="0">
                        <a:latin typeface="+mn-lt"/>
                      </a:endParaRPr>
                    </a:p>
                  </a:txBody>
                  <a:tcPr marL="0" marR="0" marT="0" marB="0" anchor="ctr"/>
                </a:tc>
                <a:extLst>
                  <a:ext uri="{0D108BD9-81ED-4DB2-BD59-A6C34878D82A}">
                    <a16:rowId xmlns:a16="http://schemas.microsoft.com/office/drawing/2014/main" val="10004"/>
                  </a:ext>
                </a:extLst>
              </a:tr>
              <a:tr h="527690">
                <a:tc>
                  <a:txBody>
                    <a:bodyPr/>
                    <a:lstStyle/>
                    <a:p>
                      <a:pPr lvl="1" indent="0"/>
                      <a:r>
                        <a:rPr lang="ru" sz="1400" dirty="0"/>
                        <a:t>Субвенции</a:t>
                      </a:r>
                      <a:r>
                        <a:rPr lang="ru" sz="1400" baseline="0" dirty="0"/>
                        <a:t> бюджетам бюджетной системы Российской Федерации</a:t>
                      </a:r>
                      <a:endParaRPr lang="ru" sz="1400" dirty="0">
                        <a:latin typeface="Times New Roman"/>
                      </a:endParaRPr>
                    </a:p>
                  </a:txBody>
                  <a:tcPr marL="0" marR="0" marT="0" marB="0" anchor="ctr"/>
                </a:tc>
                <a:tc>
                  <a:txBody>
                    <a:bodyPr/>
                    <a:lstStyle/>
                    <a:p>
                      <a:pPr algn="ctr"/>
                      <a:r>
                        <a:rPr lang="ru-RU" sz="1200" dirty="0" smtClean="0">
                          <a:latin typeface="+mn-lt"/>
                        </a:rPr>
                        <a:t>842 845,72</a:t>
                      </a:r>
                      <a:endParaRPr lang="ru-RU" sz="1200" dirty="0">
                        <a:latin typeface="+mn-lt"/>
                      </a:endParaRPr>
                    </a:p>
                  </a:txBody>
                  <a:tcPr marL="4492" marR="4492" marT="4492" marB="0" anchor="ctr"/>
                </a:tc>
                <a:tc>
                  <a:txBody>
                    <a:bodyPr/>
                    <a:lstStyle/>
                    <a:p>
                      <a:pPr algn="ctr"/>
                      <a:r>
                        <a:rPr lang="ru-RU" sz="1200" dirty="0" smtClean="0">
                          <a:latin typeface="+mn-lt"/>
                        </a:rPr>
                        <a:t>839,496,65</a:t>
                      </a:r>
                      <a:endParaRPr lang="ru-RU" sz="1200" dirty="0">
                        <a:latin typeface="+mn-lt"/>
                      </a:endParaRPr>
                    </a:p>
                  </a:txBody>
                  <a:tcPr marL="4492" marR="4492" marT="4492" marB="0" anchor="ctr"/>
                </a:tc>
                <a:tc>
                  <a:txBody>
                    <a:bodyPr/>
                    <a:lstStyle/>
                    <a:p>
                      <a:pPr algn="ctr"/>
                      <a:r>
                        <a:rPr lang="ru-RU" sz="1200" dirty="0" smtClean="0">
                          <a:latin typeface="+mn-lt"/>
                        </a:rPr>
                        <a:t>99,60</a:t>
                      </a:r>
                      <a:endParaRPr lang="ru-RU" sz="1200" dirty="0">
                        <a:latin typeface="+mn-lt"/>
                      </a:endParaRPr>
                    </a:p>
                  </a:txBody>
                  <a:tcPr marL="4492" marR="4492" marT="4492" marB="0" anchor="ctr"/>
                </a:tc>
                <a:tc>
                  <a:txBody>
                    <a:bodyPr/>
                    <a:lstStyle/>
                    <a:p>
                      <a:pPr algn="ctr"/>
                      <a:r>
                        <a:rPr lang="ru-RU" sz="1200" dirty="0" smtClean="0">
                          <a:latin typeface="+mn-lt"/>
                        </a:rPr>
                        <a:t>808 245,55</a:t>
                      </a:r>
                      <a:endParaRPr lang="ru-RU" sz="1200" dirty="0">
                        <a:latin typeface="+mn-lt"/>
                      </a:endParaRPr>
                    </a:p>
                  </a:txBody>
                  <a:tcPr marL="0" marR="0" marT="0" marB="0" anchor="ctr"/>
                </a:tc>
                <a:extLst>
                  <a:ext uri="{0D108BD9-81ED-4DB2-BD59-A6C34878D82A}">
                    <a16:rowId xmlns:a16="http://schemas.microsoft.com/office/drawing/2014/main" val="10005"/>
                  </a:ext>
                </a:extLst>
              </a:tr>
              <a:tr h="572414">
                <a:tc>
                  <a:txBody>
                    <a:bodyPr/>
                    <a:lstStyle/>
                    <a:p>
                      <a:pPr lvl="1" indent="0"/>
                      <a:r>
                        <a:rPr lang="ru" sz="1400" dirty="0"/>
                        <a:t>Иные</a:t>
                      </a:r>
                      <a:r>
                        <a:rPr lang="ru" sz="1400" baseline="0" dirty="0"/>
                        <a:t> межбюджетные трансферты</a:t>
                      </a:r>
                      <a:endParaRPr lang="ru" sz="1400" dirty="0">
                        <a:latin typeface="Times New Roman"/>
                      </a:endParaRPr>
                    </a:p>
                  </a:txBody>
                  <a:tcPr marL="0" marR="0" marT="0" marB="0" anchor="ctr"/>
                </a:tc>
                <a:tc>
                  <a:txBody>
                    <a:bodyPr/>
                    <a:lstStyle/>
                    <a:p>
                      <a:pPr algn="ctr"/>
                      <a:r>
                        <a:rPr lang="ru-RU" sz="1200" dirty="0" smtClean="0">
                          <a:latin typeface="+mn-lt"/>
                        </a:rPr>
                        <a:t>123 561,47</a:t>
                      </a:r>
                      <a:endParaRPr lang="ru-RU" sz="1200" dirty="0">
                        <a:latin typeface="+mn-lt"/>
                      </a:endParaRPr>
                    </a:p>
                  </a:txBody>
                  <a:tcPr marL="4492" marR="4492" marT="4492" marB="0" anchor="ctr"/>
                </a:tc>
                <a:tc>
                  <a:txBody>
                    <a:bodyPr/>
                    <a:lstStyle/>
                    <a:p>
                      <a:pPr algn="ctr"/>
                      <a:r>
                        <a:rPr lang="ru-RU" sz="1200" dirty="0" smtClean="0">
                          <a:latin typeface="+mn-lt"/>
                        </a:rPr>
                        <a:t>123 504,29</a:t>
                      </a:r>
                      <a:endParaRPr lang="ru-RU" sz="1200" dirty="0">
                        <a:latin typeface="+mn-lt"/>
                      </a:endParaRPr>
                    </a:p>
                  </a:txBody>
                  <a:tcPr marL="4492" marR="4492" marT="4492" marB="0" anchor="ctr"/>
                </a:tc>
                <a:tc>
                  <a:txBody>
                    <a:bodyPr/>
                    <a:lstStyle/>
                    <a:p>
                      <a:pPr algn="ctr"/>
                      <a:r>
                        <a:rPr lang="ru-RU" sz="1200" dirty="0" smtClean="0">
                          <a:latin typeface="+mn-lt"/>
                        </a:rPr>
                        <a:t>99,95</a:t>
                      </a:r>
                      <a:endParaRPr lang="ru-RU" sz="1200" dirty="0">
                        <a:latin typeface="+mn-lt"/>
                      </a:endParaRPr>
                    </a:p>
                  </a:txBody>
                  <a:tcPr marL="4492" marR="4492" marT="4492" marB="0" anchor="ctr"/>
                </a:tc>
                <a:tc>
                  <a:txBody>
                    <a:bodyPr/>
                    <a:lstStyle/>
                    <a:p>
                      <a:pPr algn="ctr"/>
                      <a:r>
                        <a:rPr lang="ru-RU" sz="1200" dirty="0" smtClean="0">
                          <a:latin typeface="+mn-lt"/>
                        </a:rPr>
                        <a:t>21 278,56</a:t>
                      </a:r>
                      <a:endParaRPr lang="ru-RU" sz="1200" dirty="0">
                        <a:latin typeface="+mn-lt"/>
                      </a:endParaRPr>
                    </a:p>
                  </a:txBody>
                  <a:tcPr marL="0" marR="0" marT="0" marB="0" anchor="ctr"/>
                </a:tc>
                <a:extLst>
                  <a:ext uri="{0D108BD9-81ED-4DB2-BD59-A6C34878D82A}">
                    <a16:rowId xmlns:a16="http://schemas.microsoft.com/office/drawing/2014/main" val="2985242997"/>
                  </a:ext>
                </a:extLst>
              </a:tr>
              <a:tr h="776405">
                <a:tc>
                  <a:txBody>
                    <a:bodyPr/>
                    <a:lstStyle/>
                    <a:p>
                      <a:pPr lvl="1" algn="l" fontAlgn="ctr"/>
                      <a:r>
                        <a:rPr lang="ru-RU" sz="1400" u="none" strike="noStrike" dirty="0">
                          <a:effectLst/>
                        </a:rPr>
                        <a:t>Доходы бюджетов бюджетной системы</a:t>
                      </a:r>
                      <a:r>
                        <a:rPr lang="ru-RU" sz="1400" u="none" strike="noStrike" baseline="0" dirty="0">
                          <a:effectLst/>
                        </a:rPr>
                        <a:t> РФ от возврата остатков субсидий, субвенций и иных межбюджетных трансфертов, имеющих целевое назначение, прошлых лет</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ru-RU" sz="1200" dirty="0" smtClean="0">
                          <a:latin typeface="+mn-lt"/>
                        </a:rPr>
                        <a:t>0,00</a:t>
                      </a:r>
                    </a:p>
                  </a:txBody>
                  <a:tcPr marL="4492" marR="4492" marT="4492" marB="0" anchor="ctr"/>
                </a:tc>
                <a:tc>
                  <a:txBody>
                    <a:bodyPr/>
                    <a:lstStyle/>
                    <a:p>
                      <a:pPr algn="ctr"/>
                      <a:r>
                        <a:rPr lang="ru-RU" sz="1200" dirty="0" smtClean="0">
                          <a:latin typeface="+mn-lt"/>
                        </a:rPr>
                        <a:t>353,01</a:t>
                      </a:r>
                      <a:endParaRPr lang="ru-RU" sz="1200" dirty="0">
                        <a:latin typeface="+mn-lt"/>
                      </a:endParaRPr>
                    </a:p>
                  </a:txBody>
                  <a:tcPr marL="4492" marR="4492" marT="4492" marB="0" anchor="ctr"/>
                </a:tc>
                <a:tc>
                  <a:txBody>
                    <a:bodyPr/>
                    <a:lstStyle/>
                    <a:p>
                      <a:pPr algn="ctr"/>
                      <a:r>
                        <a:rPr lang="ru-RU" sz="1200" dirty="0" smtClean="0">
                          <a:latin typeface="+mn-lt"/>
                        </a:rPr>
                        <a:t>0,00</a:t>
                      </a:r>
                      <a:endParaRPr lang="ru-RU" sz="1200" dirty="0">
                        <a:latin typeface="+mn-lt"/>
                      </a:endParaRPr>
                    </a:p>
                  </a:txBody>
                  <a:tcPr marL="4492" marR="4492" marT="4492" marB="0" anchor="ctr"/>
                </a:tc>
                <a:tc>
                  <a:txBody>
                    <a:bodyPr/>
                    <a:lstStyle/>
                    <a:p>
                      <a:pPr algn="ctr"/>
                      <a:r>
                        <a:rPr lang="ru-RU" sz="1200" dirty="0" smtClean="0">
                          <a:latin typeface="+mn-lt"/>
                        </a:rPr>
                        <a:t>630,55</a:t>
                      </a:r>
                      <a:endParaRPr lang="ru-RU" sz="1200" dirty="0">
                        <a:latin typeface="+mn-lt"/>
                      </a:endParaRPr>
                    </a:p>
                  </a:txBody>
                  <a:tcPr marL="0" marR="0" marT="0" marB="0" anchor="ctr"/>
                </a:tc>
                <a:extLst>
                  <a:ext uri="{0D108BD9-81ED-4DB2-BD59-A6C34878D82A}">
                    <a16:rowId xmlns:a16="http://schemas.microsoft.com/office/drawing/2014/main" val="10006"/>
                  </a:ext>
                </a:extLst>
              </a:tr>
              <a:tr h="841196">
                <a:tc>
                  <a:txBody>
                    <a:bodyPr/>
                    <a:lstStyle/>
                    <a:p>
                      <a:pPr lvl="1" indent="0"/>
                      <a:r>
                        <a:rPr lang="ru" sz="1400" dirty="0"/>
                        <a:t>ВОЗВРАТ ОСТАТКОВ СУБСИДИЙ,</a:t>
                      </a:r>
                      <a:r>
                        <a:rPr lang="ru" sz="1400" baseline="0" dirty="0"/>
                        <a:t> СУБВЕНЦИЙ И ИНЫХ МЕЖБЮДЖЕТНЫХ ТРАНСФЕРТОВ, ИМЕЮЩИХ ЦЕЛЕВОЕ НАЗНАЧЕНИЕ, ПРОШЛЫХ ЛЕТ</a:t>
                      </a:r>
                      <a:endParaRPr lang="ru" sz="1400" b="1" dirty="0">
                        <a:latin typeface="Times New Roman"/>
                      </a:endParaRPr>
                    </a:p>
                  </a:txBody>
                  <a:tcPr marL="0" marR="0" marT="0" marB="0" anchor="ctr"/>
                </a:tc>
                <a:tc>
                  <a:txBody>
                    <a:bodyPr/>
                    <a:lstStyle/>
                    <a:p>
                      <a:pPr algn="ctr"/>
                      <a:r>
                        <a:rPr lang="ru-RU" sz="1200" dirty="0" smtClean="0">
                          <a:latin typeface="+mn-lt"/>
                        </a:rPr>
                        <a:t>6 628,24</a:t>
                      </a:r>
                      <a:endParaRPr lang="ru-RU" sz="1200" dirty="0">
                        <a:latin typeface="+mn-lt"/>
                      </a:endParaRPr>
                    </a:p>
                  </a:txBody>
                  <a:tcPr marL="4492" marR="4492" marT="4492" marB="0" anchor="ctr"/>
                </a:tc>
                <a:tc>
                  <a:txBody>
                    <a:bodyPr/>
                    <a:lstStyle/>
                    <a:p>
                      <a:pPr algn="ctr"/>
                      <a:r>
                        <a:rPr lang="ru-RU" sz="1200" dirty="0" smtClean="0">
                          <a:latin typeface="+mn-lt"/>
                        </a:rPr>
                        <a:t>-11 810,24</a:t>
                      </a:r>
                      <a:endParaRPr lang="ru-RU" sz="1200" dirty="0">
                        <a:latin typeface="+mn-lt"/>
                      </a:endParaRPr>
                    </a:p>
                  </a:txBody>
                  <a:tcPr marL="4492" marR="4492" marT="4492" marB="0" anchor="ctr"/>
                </a:tc>
                <a:tc>
                  <a:txBody>
                    <a:bodyPr/>
                    <a:lstStyle/>
                    <a:p>
                      <a:pPr algn="ctr"/>
                      <a:r>
                        <a:rPr lang="ru-RU" sz="1200" dirty="0" smtClean="0">
                          <a:latin typeface="+mn-lt"/>
                        </a:rPr>
                        <a:t>-178,18</a:t>
                      </a:r>
                      <a:endParaRPr lang="ru-RU" sz="1200" dirty="0">
                        <a:latin typeface="+mn-lt"/>
                      </a:endParaRPr>
                    </a:p>
                  </a:txBody>
                  <a:tcPr marL="4492" marR="4492" marT="4492" marB="0" anchor="ctr"/>
                </a:tc>
                <a:tc>
                  <a:txBody>
                    <a:bodyPr/>
                    <a:lstStyle/>
                    <a:p>
                      <a:pPr algn="ctr"/>
                      <a:r>
                        <a:rPr lang="ru-RU" sz="1200" dirty="0" smtClean="0">
                          <a:latin typeface="+mn-lt"/>
                        </a:rPr>
                        <a:t>-12 979,98</a:t>
                      </a:r>
                      <a:endParaRPr lang="ru-RU" sz="1200" dirty="0">
                        <a:latin typeface="+mn-lt"/>
                      </a:endParaRPr>
                    </a:p>
                  </a:txBody>
                  <a:tcPr marL="0" marR="0" marT="0" marB="0" anchor="ctr"/>
                </a:tc>
                <a:extLst>
                  <a:ext uri="{0D108BD9-81ED-4DB2-BD59-A6C34878D82A}">
                    <a16:rowId xmlns:a16="http://schemas.microsoft.com/office/drawing/2014/main" val="2479399627"/>
                  </a:ext>
                </a:extLst>
              </a:tr>
            </a:tbl>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a:gsLst>
            <a:gs pos="87000">
              <a:srgbClr val="FFFF00">
                <a:tint val="66000"/>
                <a:satMod val="160000"/>
              </a:srgbClr>
            </a:gs>
            <a:gs pos="100000">
              <a:srgbClr val="FFFF00">
                <a:tint val="44500"/>
                <a:satMod val="160000"/>
              </a:srgbClr>
            </a:gs>
            <a:gs pos="27000">
              <a:schemeClr val="bg1"/>
            </a:gs>
          </a:gsLst>
          <a:lin ang="5400000" scaled="1"/>
        </a:gradFill>
        <a:effectLst/>
      </p:bgPr>
    </p:bg>
    <p:spTree>
      <p:nvGrpSpPr>
        <p:cNvPr id="1" name=""/>
        <p:cNvGrpSpPr/>
        <p:nvPr/>
      </p:nvGrpSpPr>
      <p:grpSpPr>
        <a:xfrm>
          <a:off x="0" y="0"/>
          <a:ext cx="0" cy="0"/>
          <a:chOff x="0" y="0"/>
          <a:chExt cx="0" cy="0"/>
        </a:xfrm>
      </p:grpSpPr>
      <p:graphicFrame>
        <p:nvGraphicFramePr>
          <p:cNvPr id="5" name="Диаграмма 4"/>
          <p:cNvGraphicFramePr/>
          <p:nvPr>
            <p:extLst>
              <p:ext uri="{D42A27DB-BD31-4B8C-83A1-F6EECF244321}">
                <p14:modId xmlns:p14="http://schemas.microsoft.com/office/powerpoint/2010/main" val="3860330006"/>
              </p:ext>
            </p:extLst>
          </p:nvPr>
        </p:nvGraphicFramePr>
        <p:xfrm>
          <a:off x="0" y="-73153"/>
          <a:ext cx="12191999" cy="69311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28978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FFFB999-47CC-458B-AA04-0AA67F7EB376}"/>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graphicFrame>
        <p:nvGraphicFramePr>
          <p:cNvPr id="3" name="Таблица 2">
            <a:extLst>
              <a:ext uri="{FF2B5EF4-FFF2-40B4-BE49-F238E27FC236}">
                <a16:creationId xmlns:a16="http://schemas.microsoft.com/office/drawing/2014/main" id="{5C34EF6E-8CE5-44D5-AE26-75E5F7CF3DAD}"/>
              </a:ext>
            </a:extLst>
          </p:cNvPr>
          <p:cNvGraphicFramePr>
            <a:graphicFrameLocks noGrp="1"/>
          </p:cNvGraphicFramePr>
          <p:nvPr>
            <p:extLst>
              <p:ext uri="{D42A27DB-BD31-4B8C-83A1-F6EECF244321}">
                <p14:modId xmlns:p14="http://schemas.microsoft.com/office/powerpoint/2010/main" val="1484801873"/>
              </p:ext>
            </p:extLst>
          </p:nvPr>
        </p:nvGraphicFramePr>
        <p:xfrm>
          <a:off x="0" y="548642"/>
          <a:ext cx="12192000" cy="6319459"/>
        </p:xfrm>
        <a:graphic>
          <a:graphicData uri="http://schemas.openxmlformats.org/drawingml/2006/table">
            <a:tbl>
              <a:tblPr>
                <a:tableStyleId>{8A107856-5554-42FB-B03E-39F5DBC370BA}</a:tableStyleId>
              </a:tblPr>
              <a:tblGrid>
                <a:gridCol w="2290551">
                  <a:extLst>
                    <a:ext uri="{9D8B030D-6E8A-4147-A177-3AD203B41FA5}">
                      <a16:colId xmlns:a16="http://schemas.microsoft.com/office/drawing/2014/main" val="642651859"/>
                    </a:ext>
                  </a:extLst>
                </a:gridCol>
                <a:gridCol w="3927706">
                  <a:extLst>
                    <a:ext uri="{9D8B030D-6E8A-4147-A177-3AD203B41FA5}">
                      <a16:colId xmlns:a16="http://schemas.microsoft.com/office/drawing/2014/main" val="99006114"/>
                    </a:ext>
                  </a:extLst>
                </a:gridCol>
                <a:gridCol w="1507456">
                  <a:extLst>
                    <a:ext uri="{9D8B030D-6E8A-4147-A177-3AD203B41FA5}">
                      <a16:colId xmlns:a16="http://schemas.microsoft.com/office/drawing/2014/main" val="2498476591"/>
                    </a:ext>
                  </a:extLst>
                </a:gridCol>
                <a:gridCol w="1036376">
                  <a:extLst>
                    <a:ext uri="{9D8B030D-6E8A-4147-A177-3AD203B41FA5}">
                      <a16:colId xmlns:a16="http://schemas.microsoft.com/office/drawing/2014/main" val="1253105726"/>
                    </a:ext>
                  </a:extLst>
                </a:gridCol>
                <a:gridCol w="1332483">
                  <a:extLst>
                    <a:ext uri="{9D8B030D-6E8A-4147-A177-3AD203B41FA5}">
                      <a16:colId xmlns:a16="http://schemas.microsoft.com/office/drawing/2014/main" val="3848176300"/>
                    </a:ext>
                  </a:extLst>
                </a:gridCol>
                <a:gridCol w="868297">
                  <a:extLst>
                    <a:ext uri="{9D8B030D-6E8A-4147-A177-3AD203B41FA5}">
                      <a16:colId xmlns:a16="http://schemas.microsoft.com/office/drawing/2014/main" val="462551314"/>
                    </a:ext>
                  </a:extLst>
                </a:gridCol>
                <a:gridCol w="1229131">
                  <a:extLst>
                    <a:ext uri="{9D8B030D-6E8A-4147-A177-3AD203B41FA5}">
                      <a16:colId xmlns:a16="http://schemas.microsoft.com/office/drawing/2014/main" val="1978250838"/>
                    </a:ext>
                  </a:extLst>
                </a:gridCol>
              </a:tblGrid>
              <a:tr h="2205847">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Количество льготников (человек)</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Оценка</a:t>
                      </a:r>
                    </a:p>
                    <a:p>
                      <a:pPr algn="ctr">
                        <a:spcAft>
                          <a:spcPts val="0"/>
                        </a:spcAft>
                      </a:pPr>
                      <a:r>
                        <a:rPr lang="ru-RU" sz="1050" dirty="0">
                          <a:effectLst/>
                        </a:rPr>
                        <a:t>налоговых расходов в связи </a:t>
                      </a:r>
                    </a:p>
                    <a:p>
                      <a:pPr algn="ctr">
                        <a:spcAft>
                          <a:spcPts val="0"/>
                        </a:spcAft>
                      </a:pPr>
                      <a:r>
                        <a:rPr lang="ru-RU" sz="1050" dirty="0">
                          <a:effectLst/>
                        </a:rPr>
                        <a:t>  с предоставлением льгот               </a:t>
                      </a:r>
                    </a:p>
                    <a:p>
                      <a:pPr algn="ctr">
                        <a:spcAft>
                          <a:spcPts val="0"/>
                        </a:spcAft>
                      </a:pPr>
                      <a:r>
                        <a:rPr lang="ru-RU" sz="1050" dirty="0">
                          <a:effectLst/>
                        </a:rPr>
                        <a:t>  (тыс. руб.)</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2240777135"/>
                  </a:ext>
                </a:extLst>
              </a:tr>
              <a:tr h="215575">
                <a:tc>
                  <a:txBody>
                    <a:bodyPr/>
                    <a:lstStyle/>
                    <a:p>
                      <a:pPr>
                        <a:spcAft>
                          <a:spcPts val="0"/>
                        </a:spcAft>
                        <a:tabLst>
                          <a:tab pos="1040765" algn="ctr"/>
                          <a:tab pos="1455420" algn="l"/>
                        </a:tabLst>
                      </a:pPr>
                      <a:r>
                        <a:rPr lang="ru-RU" sz="800" dirty="0">
                          <a:effectLst/>
                        </a:rPr>
                        <a:t>	1	</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800" dirty="0">
                          <a:effectLst/>
                        </a:rPr>
                        <a:t>2</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800" dirty="0">
                          <a:effectLst/>
                        </a:rPr>
                        <a:t>3</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800" dirty="0">
                          <a:effectLst/>
                        </a:rPr>
                        <a:t>4</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800" dirty="0">
                          <a:effectLst/>
                        </a:rPr>
                        <a:t>5</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800" dirty="0">
                          <a:effectLst/>
                        </a:rPr>
                        <a:t>6</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800" dirty="0">
                          <a:effectLst/>
                        </a:rPr>
                        <a:t>7</a:t>
                      </a:r>
                      <a:endParaRPr lang="ru-RU"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388184776"/>
                  </a:ext>
                </a:extLst>
              </a:tr>
              <a:tr h="462133">
                <a:tc rowSpan="4">
                  <a:txBody>
                    <a:bodyPr/>
                    <a:lstStyle/>
                    <a:p>
                      <a:pPr algn="ctr">
                        <a:spcAft>
                          <a:spcPts val="0"/>
                        </a:spcAft>
                      </a:pPr>
                      <a:r>
                        <a:rPr lang="ru-RU" sz="1200" dirty="0">
                          <a:effectLst/>
                        </a:rPr>
                        <a:t>Освобождение от уплаты земельного налога на 100% земельные участки, приобретенные (предоставленные) для личного подсобного хозяйства, садоводства, огородничества и индивидуального жилищного строительства</a:t>
                      </a:r>
                    </a:p>
                    <a:p>
                      <a:pPr algn="ctr">
                        <a:spcAft>
                          <a:spcPts val="0"/>
                        </a:spcAft>
                      </a:pPr>
                      <a:r>
                        <a:rPr lang="ru-RU" sz="1200" dirty="0">
                          <a:effectLst/>
                        </a:rPr>
                        <a:t> </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just">
                        <a:spcAft>
                          <a:spcPts val="0"/>
                        </a:spcAft>
                      </a:pPr>
                      <a:r>
                        <a:rPr lang="ru-RU" sz="1200" dirty="0">
                          <a:effectLst/>
                        </a:rPr>
                        <a:t>- участники, ветераны и инвалиды Великой Отечественной войны;</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rowSpan="5">
                  <a:txBody>
                    <a:bodyPr/>
                    <a:lstStyle/>
                    <a:p>
                      <a:pPr algn="ctr">
                        <a:spcAft>
                          <a:spcPts val="0"/>
                        </a:spcAft>
                      </a:pPr>
                      <a:r>
                        <a:rPr lang="en-US" sz="1200" dirty="0">
                          <a:effectLst/>
                        </a:rPr>
                        <a:t>01.01.2022</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200" dirty="0">
                          <a:effectLst/>
                        </a:rPr>
                        <a:t>1,5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rowSpan="5">
                  <a:txBody>
                    <a:bodyPr/>
                    <a:lstStyle/>
                    <a:p>
                      <a:pPr algn="ctr">
                        <a:spcAft>
                          <a:spcPts val="0"/>
                        </a:spcAft>
                      </a:pPr>
                      <a:r>
                        <a:rPr lang="ru-RU" sz="1200" dirty="0">
                          <a:effectLst/>
                        </a:rPr>
                        <a:t>Решение Совета депутатов Талдомского городского округа Московской области от 25.11.2021г. № 72   «О земельном налоге» </a:t>
                      </a:r>
                    </a:p>
                    <a:p>
                      <a:pPr algn="ctr">
                        <a:spcAft>
                          <a:spcPts val="0"/>
                        </a:spcAft>
                      </a:pPr>
                      <a:r>
                        <a:rPr lang="ru-RU" sz="1200" dirty="0">
                          <a:effectLst/>
                        </a:rPr>
                        <a:t>пункт 4.1</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200" dirty="0" smtClean="0">
                          <a:effectLst/>
                        </a:rPr>
                        <a:t>40</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200" dirty="0" smtClean="0">
                          <a:effectLst/>
                        </a:rPr>
                        <a:t>28</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3803191995"/>
                  </a:ext>
                </a:extLst>
              </a:tr>
              <a:tr h="983147">
                <a:tc vMerge="1">
                  <a:txBody>
                    <a:bodyPr/>
                    <a:lstStyle/>
                    <a:p>
                      <a:endParaRPr lang="ru-RU"/>
                    </a:p>
                  </a:txBody>
                  <a:tcPr/>
                </a:tc>
                <a:tc>
                  <a:txBody>
                    <a:bodyPr/>
                    <a:lstStyle/>
                    <a:p>
                      <a:pPr algn="just">
                        <a:spcAft>
                          <a:spcPts val="0"/>
                        </a:spcAft>
                      </a:pPr>
                      <a:r>
                        <a:rPr lang="ru-RU" sz="1200" dirty="0">
                          <a:effectLst/>
                        </a:rPr>
                        <a:t>вдовы участников Великой Отечественной войны, а также граждане, на которых законодательством распространены социальные гарантии и льготы участников Великой Отечественной войны;</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vMerge="1">
                  <a:txBody>
                    <a:bodyPr/>
                    <a:lstStyle/>
                    <a:p>
                      <a:endParaRPr lang="ru-RU"/>
                    </a:p>
                  </a:txBody>
                  <a:tcPr/>
                </a:tc>
                <a:tc>
                  <a:txBody>
                    <a:bodyPr/>
                    <a:lstStyle/>
                    <a:p>
                      <a:pPr algn="ctr"/>
                      <a:endParaRPr lang="ru-RU" sz="1200" dirty="0">
                        <a:effectLst/>
                      </a:endParaRPr>
                    </a:p>
                    <a:p>
                      <a:pPr algn="ctr"/>
                      <a:endParaRPr lang="ru-RU" sz="1200" dirty="0">
                        <a:effectLst/>
                      </a:endParaRPr>
                    </a:p>
                    <a:p>
                      <a:pPr algn="ctr"/>
                      <a:r>
                        <a:rPr lang="ru-RU" sz="1200" dirty="0">
                          <a:effectLst/>
                        </a:rPr>
                        <a:t>1,5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vMerge="1">
                  <a:txBody>
                    <a:bodyPr/>
                    <a:lstStyle/>
                    <a:p>
                      <a:endParaRPr lang="ru-RU"/>
                    </a:p>
                  </a:txBody>
                  <a:tcPr/>
                </a:tc>
                <a:tc>
                  <a:txBody>
                    <a:bodyPr/>
                    <a:lstStyle/>
                    <a:p>
                      <a:pPr algn="ctr"/>
                      <a:r>
                        <a:rPr lang="ru-RU" sz="1200" dirty="0">
                          <a:latin typeface="+mn-lt"/>
                          <a:cs typeface="+mn-cs"/>
                        </a:rPr>
                        <a:t>3</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tc>
                  <a:txBody>
                    <a:bodyPr/>
                    <a:lstStyle/>
                    <a:p>
                      <a:pPr algn="ctr"/>
                      <a:endParaRPr lang="ru-RU" sz="1200" dirty="0">
                        <a:effectLst/>
                      </a:endParaRPr>
                    </a:p>
                    <a:p>
                      <a:pPr algn="ctr"/>
                      <a:endParaRPr lang="ru-RU" sz="1200" dirty="0">
                        <a:effectLst/>
                      </a:endParaRPr>
                    </a:p>
                    <a:p>
                      <a:pPr algn="ctr"/>
                      <a:r>
                        <a:rPr lang="ru-RU" sz="1200" dirty="0">
                          <a:effectLst/>
                        </a:rPr>
                        <a:t>2</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2882999014"/>
                  </a:ext>
                </a:extLst>
              </a:tr>
              <a:tr h="315903">
                <a:tc vMerge="1">
                  <a:txBody>
                    <a:bodyPr/>
                    <a:lstStyle/>
                    <a:p>
                      <a:endParaRPr lang="ru-RU"/>
                    </a:p>
                  </a:txBody>
                  <a:tcPr>
                    <a:lnT w="12700" cap="flat" cmpd="sng" algn="ctr">
                      <a:solidFill>
                        <a:schemeClr val="tx1"/>
                      </a:solidFill>
                      <a:prstDash val="solid"/>
                      <a:round/>
                      <a:headEnd type="none" w="med" len="med"/>
                      <a:tailEnd type="none" w="med" len="med"/>
                    </a:lnT>
                  </a:tcPr>
                </a:tc>
                <a:tc>
                  <a:txBody>
                    <a:bodyPr/>
                    <a:lstStyle/>
                    <a:p>
                      <a:pPr algn="just">
                        <a:spcAft>
                          <a:spcPts val="0"/>
                        </a:spcAft>
                      </a:pPr>
                      <a:r>
                        <a:rPr lang="ru-RU" sz="1200" dirty="0">
                          <a:effectLst/>
                        </a:rPr>
                        <a:t>-ветераны и инвалиды боевых действий</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v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sz="1200" dirty="0"/>
                        <a:t>1,5</a:t>
                      </a:r>
                    </a:p>
                  </a:txBody>
                  <a:tcPr marL="27741" marR="27741" marT="45639" marB="45639"/>
                </a:tc>
                <a:tc v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sz="1200" dirty="0"/>
                        <a:t>222</a:t>
                      </a:r>
                      <a:endParaRPr lang="ru-RU" sz="1200" dirty="0">
                        <a:latin typeface="Times New Roman" panose="02020603050405020304" pitchFamily="18" charset="0"/>
                        <a:cs typeface="Times New Roman" panose="02020603050405020304" pitchFamily="18" charset="0"/>
                      </a:endParaRPr>
                    </a:p>
                  </a:txBody>
                  <a:tcPr marL="27741" marR="27741" marT="45639" marB="45639"/>
                </a:tc>
                <a:tc>
                  <a:txBody>
                    <a:bodyPr/>
                    <a:lstStyle/>
                    <a:p>
                      <a:pPr algn="ctr"/>
                      <a:r>
                        <a:rPr lang="ru-RU" sz="1200" dirty="0" smtClean="0">
                          <a:effectLst/>
                        </a:rPr>
                        <a:t>213</a:t>
                      </a:r>
                      <a:endParaRPr lang="ru-RU" sz="1200" dirty="0"/>
                    </a:p>
                  </a:txBody>
                  <a:tcPr marL="27741" marR="27741" marT="45639" marB="45639"/>
                </a:tc>
                <a:extLst>
                  <a:ext uri="{0D108BD9-81ED-4DB2-BD59-A6C34878D82A}">
                    <a16:rowId xmlns:a16="http://schemas.microsoft.com/office/drawing/2014/main" val="1153820463"/>
                  </a:ext>
                </a:extLst>
              </a:tr>
              <a:tr h="500822">
                <a:tc vMerge="1">
                  <a:txBody>
                    <a:bodyPr/>
                    <a:lstStyle/>
                    <a:p>
                      <a:endParaRPr lang="ru-RU"/>
                    </a:p>
                  </a:txBody>
                  <a:tcPr>
                    <a:lnT w="12700" cap="flat" cmpd="sng" algn="ctr">
                      <a:solidFill>
                        <a:schemeClr val="tx1"/>
                      </a:solidFill>
                      <a:prstDash val="solid"/>
                      <a:round/>
                      <a:headEnd type="none" w="med" len="med"/>
                      <a:tailEnd type="none" w="med" len="med"/>
                    </a:lnT>
                  </a:tcPr>
                </a:tc>
                <a:tc>
                  <a:txBody>
                    <a:bodyPr/>
                    <a:lstStyle/>
                    <a:p>
                      <a:pPr algn="just">
                        <a:spcAft>
                          <a:spcPts val="0"/>
                        </a:spcAft>
                      </a:pPr>
                      <a:r>
                        <a:rPr lang="ru-RU" sz="1200" dirty="0">
                          <a:effectLst/>
                        </a:rPr>
                        <a:t>-инвалиды I и II групп инвалидности; инвалиды с детства, дети-инвалиды;</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v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sz="1200" dirty="0">
                          <a:effectLst/>
                        </a:rPr>
                        <a:t>1,5</a:t>
                      </a:r>
                      <a:endParaRPr lang="ru-RU" sz="1200" dirty="0">
                        <a:latin typeface="Times New Roman" panose="02020603050405020304" pitchFamily="18" charset="0"/>
                        <a:cs typeface="Times New Roman" panose="02020603050405020304" pitchFamily="18" charset="0"/>
                      </a:endParaRPr>
                    </a:p>
                  </a:txBody>
                  <a:tcPr marL="27741" marR="27741" marT="45639" marB="45639"/>
                </a:tc>
                <a:tc v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sz="1200" dirty="0" smtClean="0">
                          <a:latin typeface="+mn-lt"/>
                          <a:cs typeface="+mn-cs"/>
                        </a:rPr>
                        <a:t>895</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tc>
                  <a:txBody>
                    <a:bodyPr/>
                    <a:lstStyle/>
                    <a:p>
                      <a:pPr algn="ctr"/>
                      <a:r>
                        <a:rPr lang="ru-RU" sz="1200" dirty="0" smtClean="0"/>
                        <a:t>610</a:t>
                      </a:r>
                      <a:endParaRPr lang="ru-RU" sz="1200" dirty="0"/>
                    </a:p>
                  </a:txBody>
                  <a:tcPr marL="27741" marR="27741" marT="45639" marB="45639" anchor="ctr"/>
                </a:tc>
                <a:extLst>
                  <a:ext uri="{0D108BD9-81ED-4DB2-BD59-A6C34878D82A}">
                    <a16:rowId xmlns:a16="http://schemas.microsoft.com/office/drawing/2014/main" val="4090063423"/>
                  </a:ext>
                </a:extLst>
              </a:tr>
              <a:tr h="1636032">
                <a:tc>
                  <a:txBody>
                    <a:bodyPr/>
                    <a:lstStyle/>
                    <a:p>
                      <a:pPr algn="ctr"/>
                      <a:r>
                        <a:rPr lang="ru-RU" sz="1200" kern="1200" dirty="0">
                          <a:effectLst/>
                        </a:rPr>
                        <a:t>В отношении одного земельного участка в пределах до 2500 </a:t>
                      </a:r>
                      <a:r>
                        <a:rPr lang="ru-RU" sz="1200" kern="1200" dirty="0" err="1">
                          <a:effectLst/>
                        </a:rPr>
                        <a:t>кв.м</a:t>
                      </a:r>
                      <a:r>
                        <a:rPr lang="ru-RU" sz="1200" kern="1200" dirty="0">
                          <a:effectLst/>
                        </a:rPr>
                        <a:t>., находящегося в собственности, постоянном(бессрочном) пользовании или пожизненном наследуемом владении</a:t>
                      </a:r>
                      <a:endParaRPr lang="ru-RU" sz="1200" dirty="0"/>
                    </a:p>
                  </a:txBody>
                  <a:tcPr marL="27741" marR="27741" marT="45639" marB="45639"/>
                </a:tc>
                <a:tc>
                  <a:txBody>
                    <a:bodyPr/>
                    <a:lstStyle/>
                    <a:p>
                      <a:r>
                        <a:rPr lang="ru-RU" sz="1200" kern="1200" dirty="0">
                          <a:effectLst/>
                        </a:rPr>
                        <a:t>-Герои Советского Союза, Герои Российской Федерации, Герои Социалистического Труда и полные кавалеры орденов Славы, Трудовой Славы, "За службу Родине в Вооруженных Силах СССР";</a:t>
                      </a:r>
                      <a:endParaRPr lang="ru-RU" sz="1200" dirty="0"/>
                    </a:p>
                  </a:txBody>
                  <a:tcPr marL="39370" marR="39370" marT="64770" marB="64770"/>
                </a:tc>
                <a:tc vMerge="1">
                  <a:txBody>
                    <a:bodyPr/>
                    <a:lstStyle/>
                    <a:p>
                      <a:endParaRPr lang="ru-RU"/>
                    </a:p>
                  </a:txBody>
                  <a:tcPr/>
                </a:tc>
                <a:tc>
                  <a:txBody>
                    <a:bodyPr/>
                    <a:lstStyle/>
                    <a:p>
                      <a:pPr algn="ctr"/>
                      <a:r>
                        <a:rPr lang="ru-RU" sz="1200" dirty="0"/>
                        <a:t>1,5</a:t>
                      </a:r>
                      <a:endParaRPr lang="ru-RU" sz="1200" dirty="0">
                        <a:latin typeface="Times New Roman" panose="02020603050405020304" pitchFamily="18" charset="0"/>
                        <a:cs typeface="Times New Roman" panose="02020603050405020304" pitchFamily="18" charset="0"/>
                      </a:endParaRPr>
                    </a:p>
                  </a:txBody>
                  <a:tcPr marL="27741" marR="27741" marT="45639" marB="45639"/>
                </a:tc>
                <a:tc vMerge="1">
                  <a:txBody>
                    <a:bodyPr/>
                    <a:lstStyle/>
                    <a:p>
                      <a:endParaRPr lang="ru-RU"/>
                    </a:p>
                  </a:txBody>
                  <a:tcPr/>
                </a:tc>
                <a:tc>
                  <a:txBody>
                    <a:bodyPr/>
                    <a:lstStyle/>
                    <a:p>
                      <a:pPr algn="ctr"/>
                      <a:r>
                        <a:rPr lang="ru-RU" sz="1200" dirty="0"/>
                        <a:t>-</a:t>
                      </a:r>
                      <a:endParaRPr lang="ru-RU" sz="1200" dirty="0">
                        <a:latin typeface="Times New Roman" panose="02020603050405020304" pitchFamily="18" charset="0"/>
                        <a:cs typeface="Times New Roman" panose="02020603050405020304" pitchFamily="18" charset="0"/>
                      </a:endParaRPr>
                    </a:p>
                  </a:txBody>
                  <a:tcPr marL="27741" marR="27741" marT="45639" marB="45639"/>
                </a:tc>
                <a:tc>
                  <a:txBody>
                    <a:bodyPr/>
                    <a:lstStyle/>
                    <a:p>
                      <a:pPr algn="ctr"/>
                      <a:r>
                        <a:rPr lang="ru-RU" sz="1200" dirty="0"/>
                        <a:t>-</a:t>
                      </a:r>
                    </a:p>
                  </a:txBody>
                  <a:tcPr marL="27741" marR="27741" marT="45639" marB="45639"/>
                </a:tc>
                <a:extLst>
                  <a:ext uri="{0D108BD9-81ED-4DB2-BD59-A6C34878D82A}">
                    <a16:rowId xmlns:a16="http://schemas.microsoft.com/office/drawing/2014/main" val="1201652606"/>
                  </a:ext>
                </a:extLst>
              </a:tr>
            </a:tbl>
          </a:graphicData>
        </a:graphic>
      </p:graphicFrame>
    </p:spTree>
    <p:extLst>
      <p:ext uri="{BB962C8B-B14F-4D97-AF65-F5344CB8AC3E}">
        <p14:creationId xmlns:p14="http://schemas.microsoft.com/office/powerpoint/2010/main" val="17622026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628CA8DC-493F-4A27-A040-0557937FF9A6}"/>
              </a:ext>
            </a:extLst>
          </p:cNvPr>
          <p:cNvGraphicFramePr>
            <a:graphicFrameLocks noGrp="1"/>
          </p:cNvGraphicFramePr>
          <p:nvPr>
            <p:extLst>
              <p:ext uri="{D42A27DB-BD31-4B8C-83A1-F6EECF244321}">
                <p14:modId xmlns:p14="http://schemas.microsoft.com/office/powerpoint/2010/main" val="822584762"/>
              </p:ext>
            </p:extLst>
          </p:nvPr>
        </p:nvGraphicFramePr>
        <p:xfrm>
          <a:off x="0" y="620893"/>
          <a:ext cx="12192001" cy="6893784"/>
        </p:xfrm>
        <a:graphic>
          <a:graphicData uri="http://schemas.openxmlformats.org/drawingml/2006/table">
            <a:tbl>
              <a:tblPr>
                <a:tableStyleId>{8A107856-5554-42FB-B03E-39F5DBC370BA}</a:tableStyleId>
              </a:tblPr>
              <a:tblGrid>
                <a:gridCol w="2012507">
                  <a:extLst>
                    <a:ext uri="{9D8B030D-6E8A-4147-A177-3AD203B41FA5}">
                      <a16:colId xmlns:a16="http://schemas.microsoft.com/office/drawing/2014/main" val="4072925074"/>
                    </a:ext>
                  </a:extLst>
                </a:gridCol>
                <a:gridCol w="5330833">
                  <a:extLst>
                    <a:ext uri="{9D8B030D-6E8A-4147-A177-3AD203B41FA5}">
                      <a16:colId xmlns:a16="http://schemas.microsoft.com/office/drawing/2014/main" val="1421811149"/>
                    </a:ext>
                  </a:extLst>
                </a:gridCol>
                <a:gridCol w="1259626">
                  <a:extLst>
                    <a:ext uri="{9D8B030D-6E8A-4147-A177-3AD203B41FA5}">
                      <a16:colId xmlns:a16="http://schemas.microsoft.com/office/drawing/2014/main" val="1629744469"/>
                    </a:ext>
                  </a:extLst>
                </a:gridCol>
                <a:gridCol w="574900">
                  <a:extLst>
                    <a:ext uri="{9D8B030D-6E8A-4147-A177-3AD203B41FA5}">
                      <a16:colId xmlns:a16="http://schemas.microsoft.com/office/drawing/2014/main" val="1587522019"/>
                    </a:ext>
                  </a:extLst>
                </a:gridCol>
                <a:gridCol w="1174044">
                  <a:extLst>
                    <a:ext uri="{9D8B030D-6E8A-4147-A177-3AD203B41FA5}">
                      <a16:colId xmlns:a16="http://schemas.microsoft.com/office/drawing/2014/main" val="1652559394"/>
                    </a:ext>
                  </a:extLst>
                </a:gridCol>
                <a:gridCol w="759645">
                  <a:extLst>
                    <a:ext uri="{9D8B030D-6E8A-4147-A177-3AD203B41FA5}">
                      <a16:colId xmlns:a16="http://schemas.microsoft.com/office/drawing/2014/main" val="4069672714"/>
                    </a:ext>
                  </a:extLst>
                </a:gridCol>
                <a:gridCol w="1080446">
                  <a:extLst>
                    <a:ext uri="{9D8B030D-6E8A-4147-A177-3AD203B41FA5}">
                      <a16:colId xmlns:a16="http://schemas.microsoft.com/office/drawing/2014/main" val="3770794857"/>
                    </a:ext>
                  </a:extLst>
                </a:gridCol>
              </a:tblGrid>
              <a:tr h="2137242">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2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(человек)</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в связи   с предоставлением льгот                 (тыс.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2235435687"/>
                  </a:ext>
                </a:extLst>
              </a:tr>
              <a:tr h="239829">
                <a:tc>
                  <a:txBody>
                    <a:bodyPr/>
                    <a:lstStyle/>
                    <a:p>
                      <a:pPr algn="l">
                        <a:spcAft>
                          <a:spcPts val="0"/>
                        </a:spcAft>
                        <a:tabLst>
                          <a:tab pos="1040765" algn="ctr"/>
                          <a:tab pos="1455420" algn="l"/>
                        </a:tabLst>
                      </a:pPr>
                      <a:r>
                        <a:rPr lang="ru-RU" sz="1000" dirty="0">
                          <a:effectLst/>
                        </a:rPr>
                        <a:t>	1	</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2</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3</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4</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5</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6</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7</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1158916512"/>
                  </a:ext>
                </a:extLst>
              </a:tr>
              <a:tr h="847461">
                <a:tc rowSpan="4">
                  <a:txBody>
                    <a:bodyPr/>
                    <a:lstStyle/>
                    <a:p>
                      <a:pPr algn="ctr">
                        <a:spcAft>
                          <a:spcPts val="0"/>
                        </a:spcAft>
                      </a:pPr>
                      <a:r>
                        <a:rPr lang="ru-RU" sz="1200" dirty="0">
                          <a:effectLst/>
                        </a:rPr>
                        <a:t>Освобождение  от</a:t>
                      </a:r>
                    </a:p>
                    <a:p>
                      <a:pPr algn="ctr">
                        <a:spcAft>
                          <a:spcPts val="0"/>
                        </a:spcAft>
                      </a:pPr>
                      <a:r>
                        <a:rPr lang="ru-RU" sz="1200" dirty="0">
                          <a:effectLst/>
                        </a:rPr>
                        <a:t>уплаты земельного налога на 100% земельные участки, приобретенные (предоставленные) для личного подсобного хозяйства, садоводства, огородничества                       и индивидуального жилищного строительства</a:t>
                      </a:r>
                    </a:p>
                    <a:p>
                      <a:pPr algn="ctr">
                        <a:spcAft>
                          <a:spcPts val="0"/>
                        </a:spcAft>
                      </a:pPr>
                      <a:r>
                        <a:rPr lang="ru-RU" sz="1200" dirty="0">
                          <a:effectLst/>
                        </a:rPr>
                        <a:t> </a:t>
                      </a:r>
                      <a:r>
                        <a:rPr lang="ru-RU" sz="1200" kern="1200" dirty="0">
                          <a:effectLst/>
                        </a:rPr>
                        <a:t>в отношении одного земельного участка в пределах до 2500 </a:t>
                      </a:r>
                      <a:r>
                        <a:rPr lang="ru-RU" sz="1200" kern="1200" dirty="0" err="1">
                          <a:effectLst/>
                        </a:rPr>
                        <a:t>кв.м</a:t>
                      </a:r>
                      <a:r>
                        <a:rPr lang="ru-RU" sz="1200" kern="1200" dirty="0">
                          <a:effectLst/>
                        </a:rPr>
                        <a:t>., находящегося в собственности, постоянном(бессрочном) пользовании или пожизненном наследуемом владении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just">
                        <a:spcAft>
                          <a:spcPts val="0"/>
                        </a:spcAft>
                      </a:pPr>
                      <a:r>
                        <a:rPr lang="ru-RU" sz="1200" dirty="0">
                          <a:effectLst/>
                        </a:rPr>
                        <a:t>-граждане, подвергшиеся воздействию радиации вследствие катастрофы на Чернобыльской АЭС и других радиационных аварий на атомных объектах, а также в результате испытаний, учений и иных работ, связанных с любыми видами ядерных установок, включая ядерное оружие и космическую технику;</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rowSpan="4">
                  <a:txBody>
                    <a:bodyPr/>
                    <a:lstStyle/>
                    <a:p>
                      <a:pPr algn="ctr">
                        <a:spcAft>
                          <a:spcPts val="0"/>
                        </a:spcAft>
                      </a:pPr>
                      <a:r>
                        <a:rPr lang="en-US" sz="1200" dirty="0">
                          <a:effectLst/>
                        </a:rPr>
                        <a:t>01.01.2022</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endParaRPr lang="ru-RU" sz="1200" dirty="0">
                        <a:effectLst/>
                      </a:endParaRPr>
                    </a:p>
                    <a:p>
                      <a:pPr algn="ctr">
                        <a:spcAft>
                          <a:spcPts val="0"/>
                        </a:spcAft>
                      </a:pPr>
                      <a:endParaRPr lang="ru-RU" sz="1200" dirty="0">
                        <a:effectLst/>
                      </a:endParaRPr>
                    </a:p>
                    <a:p>
                      <a:pPr algn="ctr">
                        <a:spcAft>
                          <a:spcPts val="0"/>
                        </a:spcAft>
                      </a:pPr>
                      <a:r>
                        <a:rPr lang="ru-RU" sz="1200" dirty="0">
                          <a:effectLst/>
                        </a:rPr>
                        <a:t>1,5</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rowSpan="4">
                  <a:txBody>
                    <a:bodyPr/>
                    <a:lstStyle/>
                    <a:p>
                      <a:pPr algn="ctr">
                        <a:spcAft>
                          <a:spcPts val="0"/>
                        </a:spcAft>
                      </a:pPr>
                      <a:r>
                        <a:rPr lang="ru-RU" sz="1200" dirty="0">
                          <a:effectLst/>
                        </a:rPr>
                        <a:t>Решение Совета депутатов Талдомского городского округа Московской области от 25.11.2021г. </a:t>
                      </a:r>
                    </a:p>
                    <a:p>
                      <a:pPr algn="ctr">
                        <a:spcAft>
                          <a:spcPts val="0"/>
                        </a:spcAft>
                      </a:pPr>
                      <a:r>
                        <a:rPr lang="ru-RU" sz="1200" dirty="0">
                          <a:effectLst/>
                        </a:rPr>
                        <a:t>№ 72                               «О земельном налоге»  </a:t>
                      </a:r>
                    </a:p>
                    <a:p>
                      <a:pPr algn="ctr">
                        <a:spcAft>
                          <a:spcPts val="0"/>
                        </a:spcAft>
                      </a:pPr>
                      <a:r>
                        <a:rPr lang="ru-RU" sz="1200" dirty="0">
                          <a:effectLst/>
                        </a:rPr>
                        <a:t>пункт 4.1</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200" dirty="0" smtClean="0">
                          <a:effectLst/>
                          <a:latin typeface="+mn-lt"/>
                          <a:ea typeface="+mn-ea"/>
                          <a:cs typeface="+mn-cs"/>
                        </a:rPr>
                        <a:t>71</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nchor="ctr"/>
                </a:tc>
                <a:tc>
                  <a:txBody>
                    <a:bodyPr/>
                    <a:lstStyle/>
                    <a:p>
                      <a:pPr algn="ctr">
                        <a:spcAft>
                          <a:spcPts val="0"/>
                        </a:spcAft>
                      </a:pPr>
                      <a:r>
                        <a:rPr lang="ru-RU" sz="1200" dirty="0" smtClean="0">
                          <a:effectLst/>
                          <a:latin typeface="+mn-lt"/>
                          <a:ea typeface="+mn-ea"/>
                          <a:cs typeface="+mn-cs"/>
                        </a:rPr>
                        <a:t>66</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nchor="ctr"/>
                </a:tc>
                <a:extLst>
                  <a:ext uri="{0D108BD9-81ED-4DB2-BD59-A6C34878D82A}">
                    <a16:rowId xmlns:a16="http://schemas.microsoft.com/office/drawing/2014/main" val="2063762909"/>
                  </a:ext>
                </a:extLst>
              </a:tr>
              <a:tr h="337856">
                <a:tc vMerge="1">
                  <a:txBody>
                    <a:bodyPr/>
                    <a:lstStyle/>
                    <a:p>
                      <a:endParaRPr lang="ru-RU"/>
                    </a:p>
                  </a:txBody>
                  <a:tcPr/>
                </a:tc>
                <a:tc>
                  <a:txBody>
                    <a:bodyPr/>
                    <a:lstStyle/>
                    <a:p>
                      <a:pPr algn="just">
                        <a:spcAft>
                          <a:spcPts val="0"/>
                        </a:spcAft>
                      </a:pPr>
                      <a:r>
                        <a:rPr lang="ru-RU" sz="1200" dirty="0">
                          <a:effectLst/>
                        </a:rPr>
                        <a:t>-пенсионеры 70 лет и старше;</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nchor="ctr"/>
                </a:tc>
                <a:tc vMerge="1">
                  <a:txBody>
                    <a:bodyPr/>
                    <a:lstStyle/>
                    <a:p>
                      <a:endParaRPr lang="ru-RU"/>
                    </a:p>
                  </a:txBody>
                  <a:tcPr/>
                </a:tc>
                <a:tc>
                  <a:txBody>
                    <a:bodyPr/>
                    <a:lstStyle/>
                    <a:p>
                      <a:pPr algn="ctr"/>
                      <a:r>
                        <a:rPr lang="ru-RU" sz="1200" dirty="0">
                          <a:effectLst/>
                        </a:rPr>
                        <a:t>1,5</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nchor="ctr"/>
                </a:tc>
                <a:tc vMerge="1">
                  <a:txBody>
                    <a:bodyPr/>
                    <a:lstStyle/>
                    <a:p>
                      <a:endParaRPr lang="ru-RU"/>
                    </a:p>
                  </a:txBody>
                  <a:tcPr/>
                </a:tc>
                <a:tc>
                  <a:txBody>
                    <a:bodyPr/>
                    <a:lstStyle/>
                    <a:p>
                      <a:pPr algn="ctr"/>
                      <a:r>
                        <a:rPr lang="ru-RU" sz="1200" dirty="0" smtClean="0">
                          <a:latin typeface="+mn-lt"/>
                          <a:cs typeface="+mn-cs"/>
                        </a:rPr>
                        <a:t>1 568</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tc>
                  <a:txBody>
                    <a:bodyPr/>
                    <a:lstStyle/>
                    <a:p>
                      <a:pPr algn="ctr"/>
                      <a:r>
                        <a:rPr lang="ru-RU" sz="1200" dirty="0" smtClean="0">
                          <a:latin typeface="+mn-lt"/>
                          <a:cs typeface="+mn-cs"/>
                        </a:rPr>
                        <a:t>1 575</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extLst>
                  <a:ext uri="{0D108BD9-81ED-4DB2-BD59-A6C34878D82A}">
                    <a16:rowId xmlns:a16="http://schemas.microsoft.com/office/drawing/2014/main" val="1130874863"/>
                  </a:ext>
                </a:extLst>
              </a:tr>
              <a:tr h="777244">
                <a:tc vMerge="1">
                  <a:txBody>
                    <a:bodyPr/>
                    <a:lstStyle/>
                    <a:p>
                      <a:endParaRPr lang="ru-RU"/>
                    </a:p>
                  </a:txBody>
                  <a:tcPr/>
                </a:tc>
                <a:tc>
                  <a:txBody>
                    <a:bodyPr/>
                    <a:lstStyle/>
                    <a:p>
                      <a:pPr algn="just">
                        <a:spcAft>
                          <a:spcPts val="0"/>
                        </a:spcAft>
                      </a:pPr>
                      <a:r>
                        <a:rPr lang="ru-RU" sz="1200" dirty="0">
                          <a:effectLst/>
                        </a:rPr>
                        <a:t>-почетные граждане Талдомского городского округа, Талдомского муниципального района, городских и сельских поселений Талдомского муниципального района</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vMerge="1">
                  <a:txBody>
                    <a:bodyPr/>
                    <a:lstStyle/>
                    <a:p>
                      <a:endParaRPr lang="ru-RU"/>
                    </a:p>
                  </a:txBody>
                  <a:tcPr/>
                </a:tc>
                <a:tc>
                  <a:txBody>
                    <a:bodyPr/>
                    <a:lstStyle/>
                    <a:p>
                      <a:pPr algn="ctr"/>
                      <a:r>
                        <a:rPr lang="ru-RU" sz="1200" dirty="0"/>
                        <a:t>1,5</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nchor="ctr"/>
                </a:tc>
                <a:tc vMerge="1">
                  <a:txBody>
                    <a:bodyPr/>
                    <a:lstStyle/>
                    <a:p>
                      <a:endParaRPr lang="ru-RU"/>
                    </a:p>
                  </a:txBody>
                  <a:tcPr/>
                </a:tc>
                <a:tc>
                  <a:txBody>
                    <a:bodyPr/>
                    <a:lstStyle/>
                    <a:p>
                      <a:pPr algn="ctr"/>
                      <a:r>
                        <a:rPr lang="ru-RU" sz="1200" dirty="0">
                          <a:latin typeface="+mn-lt"/>
                          <a:cs typeface="+mn-cs"/>
                        </a:rPr>
                        <a:t>1</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tc>
                  <a:txBody>
                    <a:bodyPr/>
                    <a:lstStyle/>
                    <a:p>
                      <a:pPr algn="ctr"/>
                      <a:r>
                        <a:rPr lang="ru-RU" sz="1200" dirty="0">
                          <a:latin typeface="+mn-lt"/>
                          <a:cs typeface="+mn-cs"/>
                        </a:rPr>
                        <a:t>1</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extLst>
                  <a:ext uri="{0D108BD9-81ED-4DB2-BD59-A6C34878D82A}">
                    <a16:rowId xmlns:a16="http://schemas.microsoft.com/office/drawing/2014/main" val="2047766203"/>
                  </a:ext>
                </a:extLst>
              </a:tr>
              <a:tr h="1813653">
                <a:tc vMerge="1">
                  <a:txBody>
                    <a:bodyPr/>
                    <a:lstStyle/>
                    <a:p>
                      <a:endParaRPr lang="ru-RU"/>
                    </a:p>
                  </a:txBody>
                  <a:tcPr>
                    <a:lnT w="12700" cap="flat" cmpd="sng" algn="ctr">
                      <a:solidFill>
                        <a:schemeClr val="tx1"/>
                      </a:solidFill>
                      <a:prstDash val="solid"/>
                      <a:round/>
                      <a:headEnd type="none" w="med" len="med"/>
                      <a:tailEnd type="none" w="med" len="med"/>
                    </a:lnT>
                  </a:tcPr>
                </a:tc>
                <a:tc>
                  <a:txBody>
                    <a:bodyPr/>
                    <a:lstStyle/>
                    <a:p>
                      <a:pPr algn="just">
                        <a:spcAft>
                          <a:spcPts val="0"/>
                        </a:spcAft>
                      </a:pPr>
                      <a:r>
                        <a:rPr lang="ru-RU" sz="1170" kern="1200" dirty="0">
                          <a:effectLst/>
                        </a:rPr>
                        <a:t>Военнослужащие, принимающие участие в специальной военной операции на территориях: Донецкой Народной республики, Луганской Народной Республики, Запорожской области, Херсонской области и Украины из числа: граждан Российской Федерации, призванных на военную службу по мобилизации в Вооруженные силы Российской Федерации в соответствии с Указом Президента Российской Федерации от 21.09.2022г. № 647 « Об объявлении частичной мобилизации в Российской Федерации граждан Российской Федерации, заключивших контракт о добровольном содействии в выполнении задач, возложенных на Вооруженные Силы Российской Федерации с Министерством обороны Российской Федерации»</a:t>
                      </a:r>
                      <a:endParaRPr lang="ru-RU" sz="117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v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ru-RU" sz="1200" dirty="0"/>
                    </a:p>
                    <a:p>
                      <a:pPr algn="ctr"/>
                      <a:endParaRPr lang="ru-RU" sz="1200" dirty="0"/>
                    </a:p>
                    <a:p>
                      <a:pPr algn="ctr"/>
                      <a:endParaRPr lang="ru-RU" sz="1200" dirty="0"/>
                    </a:p>
                    <a:p>
                      <a:pPr algn="ctr"/>
                      <a:endParaRPr lang="ru-RU" sz="1200" dirty="0"/>
                    </a:p>
                    <a:p>
                      <a:pPr algn="ctr"/>
                      <a:r>
                        <a:rPr lang="ru-RU" sz="1200" dirty="0"/>
                        <a:t>1,5</a:t>
                      </a:r>
                      <a:endPar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v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ru-RU" sz="1200" dirty="0">
                          <a:latin typeface="+mn-lt"/>
                          <a:cs typeface="+mn-cs"/>
                        </a:rPr>
                        <a:t>1</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tc>
                  <a:txBody>
                    <a:bodyPr/>
                    <a:lstStyle/>
                    <a:p>
                      <a:pPr algn="ctr"/>
                      <a:r>
                        <a:rPr lang="ru-RU" sz="1200" dirty="0" smtClean="0">
                          <a:latin typeface="+mn-lt"/>
                          <a:cs typeface="+mn-cs"/>
                        </a:rPr>
                        <a:t>0,1</a:t>
                      </a:r>
                      <a:endParaRPr lang="ru-RU" sz="1200" dirty="0">
                        <a:latin typeface="Times New Roman" panose="02020603050405020304" pitchFamily="18" charset="0"/>
                        <a:cs typeface="Times New Roman" panose="02020603050405020304" pitchFamily="18" charset="0"/>
                      </a:endParaRPr>
                    </a:p>
                  </a:txBody>
                  <a:tcPr marL="27741" marR="27741" marT="45639" marB="45639" anchor="ctr"/>
                </a:tc>
                <a:extLst>
                  <a:ext uri="{0D108BD9-81ED-4DB2-BD59-A6C34878D82A}">
                    <a16:rowId xmlns:a16="http://schemas.microsoft.com/office/drawing/2014/main" val="2437855835"/>
                  </a:ext>
                </a:extLst>
              </a:tr>
            </a:tbl>
          </a:graphicData>
        </a:graphic>
      </p:graphicFrame>
      <p:sp>
        <p:nvSpPr>
          <p:cNvPr id="3" name="Прямоугольник 2">
            <a:extLst>
              <a:ext uri="{FF2B5EF4-FFF2-40B4-BE49-F238E27FC236}">
                <a16:creationId xmlns:a16="http://schemas.microsoft.com/office/drawing/2014/main" id="{7D5CB21D-AA49-4C35-84BE-1E75A707E09C}"/>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40095345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05071F08-5CB3-4958-B996-1085AF245CA5}"/>
              </a:ext>
            </a:extLst>
          </p:cNvPr>
          <p:cNvGraphicFramePr>
            <a:graphicFrameLocks noGrp="1"/>
          </p:cNvGraphicFramePr>
          <p:nvPr>
            <p:extLst>
              <p:ext uri="{D42A27DB-BD31-4B8C-83A1-F6EECF244321}">
                <p14:modId xmlns:p14="http://schemas.microsoft.com/office/powerpoint/2010/main" val="1292543974"/>
              </p:ext>
            </p:extLst>
          </p:nvPr>
        </p:nvGraphicFramePr>
        <p:xfrm>
          <a:off x="0" y="632178"/>
          <a:ext cx="12192000" cy="2786452"/>
        </p:xfrm>
        <a:graphic>
          <a:graphicData uri="http://schemas.openxmlformats.org/drawingml/2006/table">
            <a:tbl>
              <a:tblPr>
                <a:tableStyleId>{69CF1AB2-1976-4502-BF36-3FF5EA218861}</a:tableStyleId>
              </a:tblPr>
              <a:tblGrid>
                <a:gridCol w="2393244">
                  <a:extLst>
                    <a:ext uri="{9D8B030D-6E8A-4147-A177-3AD203B41FA5}">
                      <a16:colId xmlns:a16="http://schemas.microsoft.com/office/drawing/2014/main" val="3962179008"/>
                    </a:ext>
                  </a:extLst>
                </a:gridCol>
                <a:gridCol w="4280933">
                  <a:extLst>
                    <a:ext uri="{9D8B030D-6E8A-4147-A177-3AD203B41FA5}">
                      <a16:colId xmlns:a16="http://schemas.microsoft.com/office/drawing/2014/main" val="3416788733"/>
                    </a:ext>
                  </a:extLst>
                </a:gridCol>
                <a:gridCol w="1194179">
                  <a:extLst>
                    <a:ext uri="{9D8B030D-6E8A-4147-A177-3AD203B41FA5}">
                      <a16:colId xmlns:a16="http://schemas.microsoft.com/office/drawing/2014/main" val="1444162248"/>
                    </a:ext>
                  </a:extLst>
                </a:gridCol>
                <a:gridCol w="835377">
                  <a:extLst>
                    <a:ext uri="{9D8B030D-6E8A-4147-A177-3AD203B41FA5}">
                      <a16:colId xmlns:a16="http://schemas.microsoft.com/office/drawing/2014/main" val="2668877619"/>
                    </a:ext>
                  </a:extLst>
                </a:gridCol>
                <a:gridCol w="1467556">
                  <a:extLst>
                    <a:ext uri="{9D8B030D-6E8A-4147-A177-3AD203B41FA5}">
                      <a16:colId xmlns:a16="http://schemas.microsoft.com/office/drawing/2014/main" val="692893843"/>
                    </a:ext>
                  </a:extLst>
                </a:gridCol>
                <a:gridCol w="778933">
                  <a:extLst>
                    <a:ext uri="{9D8B030D-6E8A-4147-A177-3AD203B41FA5}">
                      <a16:colId xmlns:a16="http://schemas.microsoft.com/office/drawing/2014/main" val="1920438848"/>
                    </a:ext>
                  </a:extLst>
                </a:gridCol>
                <a:gridCol w="1241778">
                  <a:extLst>
                    <a:ext uri="{9D8B030D-6E8A-4147-A177-3AD203B41FA5}">
                      <a16:colId xmlns:a16="http://schemas.microsoft.com/office/drawing/2014/main" val="1375282636"/>
                    </a:ext>
                  </a:extLst>
                </a:gridCol>
              </a:tblGrid>
              <a:tr h="2371767">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(человек)</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в связи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2386858300"/>
                  </a:ext>
                </a:extLst>
              </a:tr>
              <a:tr h="294874">
                <a:tc>
                  <a:txBody>
                    <a:bodyPr/>
                    <a:lstStyle/>
                    <a:p>
                      <a:pPr>
                        <a:spcAft>
                          <a:spcPts val="0"/>
                        </a:spcAft>
                        <a:tabLst>
                          <a:tab pos="1040765" algn="ctr"/>
                          <a:tab pos="1455420" algn="l"/>
                        </a:tabLst>
                      </a:pPr>
                      <a:r>
                        <a:rPr lang="ru-RU" sz="1000" dirty="0">
                          <a:effectLst/>
                        </a:rPr>
                        <a:t>	1	</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2</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3</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4</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5</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6</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7</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583740153"/>
                  </a:ext>
                </a:extLst>
              </a:tr>
            </a:tbl>
          </a:graphicData>
        </a:graphic>
      </p:graphicFrame>
      <p:graphicFrame>
        <p:nvGraphicFramePr>
          <p:cNvPr id="4" name="Таблица 3">
            <a:extLst>
              <a:ext uri="{FF2B5EF4-FFF2-40B4-BE49-F238E27FC236}">
                <a16:creationId xmlns:a16="http://schemas.microsoft.com/office/drawing/2014/main" id="{B960413D-0E4D-464B-B487-BDCC9B56911A}"/>
              </a:ext>
            </a:extLst>
          </p:cNvPr>
          <p:cNvGraphicFramePr>
            <a:graphicFrameLocks noGrp="1"/>
          </p:cNvGraphicFramePr>
          <p:nvPr>
            <p:extLst>
              <p:ext uri="{D42A27DB-BD31-4B8C-83A1-F6EECF244321}">
                <p14:modId xmlns:p14="http://schemas.microsoft.com/office/powerpoint/2010/main" val="3958316759"/>
              </p:ext>
            </p:extLst>
          </p:nvPr>
        </p:nvGraphicFramePr>
        <p:xfrm>
          <a:off x="0" y="3194756"/>
          <a:ext cx="6671733" cy="3663243"/>
        </p:xfrm>
        <a:graphic>
          <a:graphicData uri="http://schemas.openxmlformats.org/drawingml/2006/table">
            <a:tbl>
              <a:tblPr>
                <a:tableStyleId>{8A107856-5554-42FB-B03E-39F5DBC370BA}</a:tableStyleId>
              </a:tblPr>
              <a:tblGrid>
                <a:gridCol w="2393245">
                  <a:extLst>
                    <a:ext uri="{9D8B030D-6E8A-4147-A177-3AD203B41FA5}">
                      <a16:colId xmlns:a16="http://schemas.microsoft.com/office/drawing/2014/main" val="3370552031"/>
                    </a:ext>
                  </a:extLst>
                </a:gridCol>
                <a:gridCol w="4278488">
                  <a:extLst>
                    <a:ext uri="{9D8B030D-6E8A-4147-A177-3AD203B41FA5}">
                      <a16:colId xmlns:a16="http://schemas.microsoft.com/office/drawing/2014/main" val="1831091999"/>
                    </a:ext>
                  </a:extLst>
                </a:gridCol>
              </a:tblGrid>
              <a:tr h="1590407">
                <a:tc rowSpan="3">
                  <a:txBody>
                    <a:bodyPr/>
                    <a:lstStyle/>
                    <a:p>
                      <a:pPr algn="ctr">
                        <a:spcAft>
                          <a:spcPts val="0"/>
                        </a:spcAft>
                      </a:pPr>
                      <a:r>
                        <a:rPr lang="ru-RU" sz="1200" dirty="0">
                          <a:effectLst/>
                        </a:rPr>
                        <a:t>Освобождение от уплаты земельного налога</a:t>
                      </a:r>
                    </a:p>
                    <a:p>
                      <a:pPr algn="ctr">
                        <a:spcAft>
                          <a:spcPts val="0"/>
                        </a:spcAft>
                      </a:pPr>
                      <a:r>
                        <a:rPr lang="ru-RU" sz="1200" dirty="0">
                          <a:effectLst/>
                        </a:rPr>
                        <a:t> на 50% земельные участки, предназначенного для индивидуального жилищного строительства, личного подсобного хозяйства,  садоводства, огородничества:</a:t>
                      </a:r>
                    </a:p>
                    <a:p>
                      <a:pPr>
                        <a:spcAft>
                          <a:spcPts val="0"/>
                        </a:spcAft>
                      </a:pPr>
                      <a:r>
                        <a:rPr lang="ru-RU" sz="1200" dirty="0">
                          <a:effectLst/>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just">
                        <a:spcAft>
                          <a:spcPts val="0"/>
                        </a:spcAft>
                      </a:pPr>
                      <a:r>
                        <a:rPr lang="ru-RU" sz="1200" dirty="0">
                          <a:effectLst/>
                        </a:rPr>
                        <a:t>малоимущие семьи, малоимущие одиноко проживающие граждане, среднедушевой доход которых ниже величины прожиточного минимума, установленной в Московской области на душу населения в 4 квартале года, предшествующего налоговому периоду</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extLst>
                  <a:ext uri="{0D108BD9-81ED-4DB2-BD59-A6C34878D82A}">
                    <a16:rowId xmlns:a16="http://schemas.microsoft.com/office/drawing/2014/main" val="1240914802"/>
                  </a:ext>
                </a:extLst>
              </a:tr>
              <a:tr h="1109468">
                <a:tc vMerge="1">
                  <a:txBody>
                    <a:bodyPr/>
                    <a:lstStyle/>
                    <a:p>
                      <a:endParaRPr lang="ru-RU"/>
                    </a:p>
                  </a:txBody>
                  <a:tcPr/>
                </a:tc>
                <a:tc>
                  <a:txBody>
                    <a:bodyPr/>
                    <a:lstStyle/>
                    <a:p>
                      <a:pPr algn="just">
                        <a:spcAft>
                          <a:spcPts val="0"/>
                        </a:spcAft>
                      </a:pPr>
                      <a:r>
                        <a:rPr lang="ru-RU" sz="1200" dirty="0">
                          <a:effectLst/>
                        </a:rPr>
                        <a:t>семьи, имеющих трех и более несовершеннолетних детей, среднедушевой доход которых ниже величины прожиточного минимума, установленной в Московской области на душу населения в 4 квартале года, предшествующего налоговому периоду</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extLst>
                  <a:ext uri="{0D108BD9-81ED-4DB2-BD59-A6C34878D82A}">
                    <a16:rowId xmlns:a16="http://schemas.microsoft.com/office/drawing/2014/main" val="2351863471"/>
                  </a:ext>
                </a:extLst>
              </a:tr>
              <a:tr h="963368">
                <a:tc vMerge="1">
                  <a:txBody>
                    <a:bodyPr/>
                    <a:lstStyle/>
                    <a:p>
                      <a:endParaRPr lang="ru-RU"/>
                    </a:p>
                  </a:txBody>
                  <a:tcPr/>
                </a:tc>
                <a:tc>
                  <a:txBody>
                    <a:bodyPr/>
                    <a:lstStyle/>
                    <a:p>
                      <a:pPr algn="just">
                        <a:spcAft>
                          <a:spcPts val="0"/>
                        </a:spcAft>
                      </a:pPr>
                      <a:r>
                        <a:rPr lang="ru-RU" sz="1200" dirty="0">
                          <a:effectLst/>
                        </a:rPr>
                        <a:t>пенсионеры, доход которых ниже двукратной величины прожиточного минимума, установленной в Московской области для пенсионеров в 4 квартале года, предшествующего налоговому периоду</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extLst>
                  <a:ext uri="{0D108BD9-81ED-4DB2-BD59-A6C34878D82A}">
                    <a16:rowId xmlns:a16="http://schemas.microsoft.com/office/drawing/2014/main" val="2379081838"/>
                  </a:ext>
                </a:extLst>
              </a:tr>
            </a:tbl>
          </a:graphicData>
        </a:graphic>
      </p:graphicFrame>
      <p:graphicFrame>
        <p:nvGraphicFramePr>
          <p:cNvPr id="5" name="Таблица 4">
            <a:extLst>
              <a:ext uri="{FF2B5EF4-FFF2-40B4-BE49-F238E27FC236}">
                <a16:creationId xmlns:a16="http://schemas.microsoft.com/office/drawing/2014/main" id="{73C4B273-E8F9-4CC7-9C22-E2696BF36E31}"/>
              </a:ext>
            </a:extLst>
          </p:cNvPr>
          <p:cNvGraphicFramePr>
            <a:graphicFrameLocks noGrp="1"/>
          </p:cNvGraphicFramePr>
          <p:nvPr>
            <p:extLst>
              <p:ext uri="{D42A27DB-BD31-4B8C-83A1-F6EECF244321}">
                <p14:modId xmlns:p14="http://schemas.microsoft.com/office/powerpoint/2010/main" val="2395528688"/>
              </p:ext>
            </p:extLst>
          </p:nvPr>
        </p:nvGraphicFramePr>
        <p:xfrm>
          <a:off x="6671731" y="3194388"/>
          <a:ext cx="5520269" cy="3663612"/>
        </p:xfrm>
        <a:graphic>
          <a:graphicData uri="http://schemas.openxmlformats.org/drawingml/2006/table">
            <a:tbl>
              <a:tblPr>
                <a:tableStyleId>{8A107856-5554-42FB-B03E-39F5DBC370BA}</a:tableStyleId>
              </a:tblPr>
              <a:tblGrid>
                <a:gridCol w="1194181">
                  <a:extLst>
                    <a:ext uri="{9D8B030D-6E8A-4147-A177-3AD203B41FA5}">
                      <a16:colId xmlns:a16="http://schemas.microsoft.com/office/drawing/2014/main" val="1978623683"/>
                    </a:ext>
                  </a:extLst>
                </a:gridCol>
                <a:gridCol w="837819">
                  <a:extLst>
                    <a:ext uri="{9D8B030D-6E8A-4147-A177-3AD203B41FA5}">
                      <a16:colId xmlns:a16="http://schemas.microsoft.com/office/drawing/2014/main" val="1513919864"/>
                    </a:ext>
                  </a:extLst>
                </a:gridCol>
                <a:gridCol w="1467558">
                  <a:extLst>
                    <a:ext uri="{9D8B030D-6E8A-4147-A177-3AD203B41FA5}">
                      <a16:colId xmlns:a16="http://schemas.microsoft.com/office/drawing/2014/main" val="436590331"/>
                    </a:ext>
                  </a:extLst>
                </a:gridCol>
                <a:gridCol w="773231">
                  <a:extLst>
                    <a:ext uri="{9D8B030D-6E8A-4147-A177-3AD203B41FA5}">
                      <a16:colId xmlns:a16="http://schemas.microsoft.com/office/drawing/2014/main" val="1014228394"/>
                    </a:ext>
                  </a:extLst>
                </a:gridCol>
                <a:gridCol w="1247480">
                  <a:extLst>
                    <a:ext uri="{9D8B030D-6E8A-4147-A177-3AD203B41FA5}">
                      <a16:colId xmlns:a16="http://schemas.microsoft.com/office/drawing/2014/main" val="3952452078"/>
                    </a:ext>
                  </a:extLst>
                </a:gridCol>
              </a:tblGrid>
              <a:tr h="1655052">
                <a:tc rowSpan="3">
                  <a:txBody>
                    <a:bodyPr/>
                    <a:lstStyle/>
                    <a:p>
                      <a:pPr algn="ctr">
                        <a:spcAft>
                          <a:spcPts val="0"/>
                        </a:spcAft>
                      </a:pPr>
                      <a:endParaRPr lang="ru-RU" sz="1200" dirty="0">
                        <a:effectLst/>
                      </a:endParaRPr>
                    </a:p>
                    <a:p>
                      <a:pPr algn="ctr">
                        <a:spcAft>
                          <a:spcPts val="0"/>
                        </a:spcAft>
                      </a:pPr>
                      <a:r>
                        <a:rPr lang="en-US" sz="1200" dirty="0">
                          <a:effectLst/>
                        </a:rPr>
                        <a:t>01.01.2022</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endParaRPr lang="ru-RU" sz="1200" dirty="0">
                        <a:effectLst/>
                      </a:endParaRPr>
                    </a:p>
                    <a:p>
                      <a:pPr algn="ctr">
                        <a:spcAft>
                          <a:spcPts val="0"/>
                        </a:spcAft>
                      </a:pPr>
                      <a:endParaRPr lang="ru-RU" sz="1200" dirty="0">
                        <a:effectLst/>
                      </a:endParaRPr>
                    </a:p>
                    <a:p>
                      <a:pPr algn="ctr">
                        <a:spcAft>
                          <a:spcPts val="0"/>
                        </a:spcAft>
                      </a:pPr>
                      <a:endParaRPr lang="ru-RU" sz="1200" dirty="0">
                        <a:effectLst/>
                      </a:endParaRPr>
                    </a:p>
                    <a:p>
                      <a:pPr algn="ctr">
                        <a:spcAft>
                          <a:spcPts val="0"/>
                        </a:spcAft>
                      </a:pPr>
                      <a:endParaRPr lang="ru-RU" sz="1200" dirty="0">
                        <a:effectLst/>
                      </a:endParaRPr>
                    </a:p>
                    <a:p>
                      <a:pPr algn="ctr">
                        <a:spcAft>
                          <a:spcPts val="0"/>
                        </a:spcAft>
                      </a:pPr>
                      <a:r>
                        <a:rPr lang="ru-RU" sz="1200" dirty="0">
                          <a:effectLst/>
                        </a:rPr>
                        <a:t>1,5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rowSpan="3">
                  <a:txBody>
                    <a:bodyPr/>
                    <a:lstStyle/>
                    <a:p>
                      <a:pPr algn="ctr">
                        <a:spcAft>
                          <a:spcPts val="0"/>
                        </a:spcAft>
                      </a:pPr>
                      <a:r>
                        <a:rPr lang="ru-RU" sz="1200" dirty="0">
                          <a:effectLst/>
                        </a:rPr>
                        <a:t>Решение Совета депутатов Талдомского городского округа Московской области от 25.11.2021г. № 72         «О земельном налоге» </a:t>
                      </a:r>
                    </a:p>
                    <a:p>
                      <a:pPr algn="ctr">
                        <a:spcAft>
                          <a:spcPts val="0"/>
                        </a:spcAft>
                      </a:pPr>
                      <a:r>
                        <a:rPr lang="ru-RU" sz="1200" dirty="0">
                          <a:effectLst/>
                        </a:rPr>
                        <a:t>пункт 4.2</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nchor="ctr"/>
                </a:tc>
                <a:tc>
                  <a:txBody>
                    <a:bodyPr/>
                    <a:lstStyle/>
                    <a:p>
                      <a:pPr algn="ctr">
                        <a:spcAft>
                          <a:spcPts val="0"/>
                        </a:spcAft>
                      </a:pPr>
                      <a:r>
                        <a:rPr lang="ru-RU" sz="1200" dirty="0">
                          <a:effectLst/>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nchor="ctr"/>
                </a:tc>
                <a:extLst>
                  <a:ext uri="{0D108BD9-81ED-4DB2-BD59-A6C34878D82A}">
                    <a16:rowId xmlns:a16="http://schemas.microsoft.com/office/drawing/2014/main" val="1316041810"/>
                  </a:ext>
                </a:extLst>
              </a:tr>
              <a:tr h="1141957">
                <a:tc vMerge="1">
                  <a:txBody>
                    <a:bodyPr/>
                    <a:lstStyle/>
                    <a:p>
                      <a:endParaRPr lang="ru-RU"/>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ru-RU" sz="1200" dirty="0">
                        <a:effectLst/>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ru-RU" sz="1200" dirty="0">
                        <a:effectLs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dirty="0">
                          <a:effectLst/>
                        </a:rPr>
                        <a:t>1,5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vMerge="1">
                  <a:txBody>
                    <a:bodyPr/>
                    <a:lstStyle/>
                    <a:p>
                      <a:endParaRPr lang="ru-RU"/>
                    </a:p>
                  </a:txBody>
                  <a:tcPr/>
                </a:tc>
                <a:tc>
                  <a:txBody>
                    <a:bodyPr/>
                    <a:lstStyle/>
                    <a:p>
                      <a:pPr algn="ctr">
                        <a:spcAft>
                          <a:spcPts val="0"/>
                        </a:spcAft>
                      </a:pPr>
                      <a:r>
                        <a:rPr lang="ru-RU" sz="1200" dirty="0">
                          <a:effectLst/>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nchor="ctr"/>
                </a:tc>
                <a:tc>
                  <a:txBody>
                    <a:bodyPr/>
                    <a:lstStyle/>
                    <a:p>
                      <a:pPr algn="ctr">
                        <a:spcAft>
                          <a:spcPts val="0"/>
                        </a:spcAft>
                      </a:pPr>
                      <a:r>
                        <a:rPr lang="ru-RU" sz="1200" dirty="0">
                          <a:effectLst/>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nchor="ctr"/>
                </a:tc>
                <a:extLst>
                  <a:ext uri="{0D108BD9-81ED-4DB2-BD59-A6C34878D82A}">
                    <a16:rowId xmlns:a16="http://schemas.microsoft.com/office/drawing/2014/main" val="1428758552"/>
                  </a:ext>
                </a:extLst>
              </a:tr>
              <a:tr h="866603">
                <a:tc vMerge="1">
                  <a:txBody>
                    <a:bodyPr/>
                    <a:lstStyle/>
                    <a:p>
                      <a:endParaRPr lang="ru-RU"/>
                    </a:p>
                  </a:txBody>
                  <a:tcP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ru-RU" sz="1200" dirty="0">
                        <a:effectLst/>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ru-RU" sz="1200" dirty="0">
                        <a:effectLs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dirty="0">
                          <a:effectLst/>
                        </a:rPr>
                        <a:t>1,5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v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spcAft>
                          <a:spcPts val="0"/>
                        </a:spcAft>
                      </a:pPr>
                      <a:endParaRPr lang="ru-RU" sz="1200" dirty="0">
                        <a:effectLst/>
                      </a:endParaRPr>
                    </a:p>
                    <a:p>
                      <a:pPr algn="ctr">
                        <a:spcAft>
                          <a:spcPts val="0"/>
                        </a:spcAft>
                      </a:pPr>
                      <a:r>
                        <a:rPr lang="ru-RU" sz="1200" dirty="0">
                          <a:effectLst/>
                          <a:latin typeface="+mn-lt"/>
                          <a:ea typeface="+mn-ea"/>
                          <a:cs typeface="+mn-cs"/>
                        </a:rPr>
                        <a:t>4</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nchor="ctr"/>
                </a:tc>
                <a:tc>
                  <a:txBody>
                    <a:bodyPr/>
                    <a:lstStyle/>
                    <a:p>
                      <a:pPr algn="ctr">
                        <a:spcAft>
                          <a:spcPts val="0"/>
                        </a:spcAft>
                      </a:pPr>
                      <a:endParaRPr lang="ru-RU" sz="1200" dirty="0">
                        <a:effectLst/>
                      </a:endParaRPr>
                    </a:p>
                    <a:p>
                      <a:pPr algn="ctr">
                        <a:spcAft>
                          <a:spcPts val="0"/>
                        </a:spcAft>
                      </a:pPr>
                      <a:r>
                        <a:rPr lang="ru-RU" sz="1200" dirty="0">
                          <a:effectLst/>
                          <a:latin typeface="+mn-lt"/>
                          <a:ea typeface="+mn-ea"/>
                          <a:cs typeface="+mn-cs"/>
                        </a:rPr>
                        <a:t>3</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nchor="ctr"/>
                </a:tc>
                <a:extLst>
                  <a:ext uri="{0D108BD9-81ED-4DB2-BD59-A6C34878D82A}">
                    <a16:rowId xmlns:a16="http://schemas.microsoft.com/office/drawing/2014/main" val="790190852"/>
                  </a:ext>
                </a:extLst>
              </a:tr>
            </a:tbl>
          </a:graphicData>
        </a:graphic>
      </p:graphicFrame>
      <p:sp>
        <p:nvSpPr>
          <p:cNvPr id="8" name="Прямоугольник 7">
            <a:extLst>
              <a:ext uri="{FF2B5EF4-FFF2-40B4-BE49-F238E27FC236}">
                <a16:creationId xmlns:a16="http://schemas.microsoft.com/office/drawing/2014/main" id="{CFB4F914-E7E2-45AF-ABA9-80B45EF81B3A}"/>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14523142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48F19015-8C2D-449A-96DA-384985FCB82A}"/>
              </a:ext>
            </a:extLst>
          </p:cNvPr>
          <p:cNvGraphicFramePr>
            <a:graphicFrameLocks noGrp="1"/>
          </p:cNvGraphicFramePr>
          <p:nvPr>
            <p:extLst>
              <p:ext uri="{D42A27DB-BD31-4B8C-83A1-F6EECF244321}">
                <p14:modId xmlns:p14="http://schemas.microsoft.com/office/powerpoint/2010/main" val="3418711295"/>
              </p:ext>
            </p:extLst>
          </p:nvPr>
        </p:nvGraphicFramePr>
        <p:xfrm>
          <a:off x="1" y="654756"/>
          <a:ext cx="12191999" cy="2320851"/>
        </p:xfrm>
        <a:graphic>
          <a:graphicData uri="http://schemas.openxmlformats.org/drawingml/2006/table">
            <a:tbl>
              <a:tblPr>
                <a:tableStyleId>{8A107856-5554-42FB-B03E-39F5DBC370BA}</a:tableStyleId>
              </a:tblPr>
              <a:tblGrid>
                <a:gridCol w="2677569">
                  <a:extLst>
                    <a:ext uri="{9D8B030D-6E8A-4147-A177-3AD203B41FA5}">
                      <a16:colId xmlns:a16="http://schemas.microsoft.com/office/drawing/2014/main" val="1313968638"/>
                    </a:ext>
                  </a:extLst>
                </a:gridCol>
                <a:gridCol w="2271502">
                  <a:extLst>
                    <a:ext uri="{9D8B030D-6E8A-4147-A177-3AD203B41FA5}">
                      <a16:colId xmlns:a16="http://schemas.microsoft.com/office/drawing/2014/main" val="2419463035"/>
                    </a:ext>
                  </a:extLst>
                </a:gridCol>
                <a:gridCol w="1461155">
                  <a:extLst>
                    <a:ext uri="{9D8B030D-6E8A-4147-A177-3AD203B41FA5}">
                      <a16:colId xmlns:a16="http://schemas.microsoft.com/office/drawing/2014/main" val="2369367113"/>
                    </a:ext>
                  </a:extLst>
                </a:gridCol>
                <a:gridCol w="942680">
                  <a:extLst>
                    <a:ext uri="{9D8B030D-6E8A-4147-A177-3AD203B41FA5}">
                      <a16:colId xmlns:a16="http://schemas.microsoft.com/office/drawing/2014/main" val="2529641367"/>
                    </a:ext>
                  </a:extLst>
                </a:gridCol>
                <a:gridCol w="2432116">
                  <a:extLst>
                    <a:ext uri="{9D8B030D-6E8A-4147-A177-3AD203B41FA5}">
                      <a16:colId xmlns:a16="http://schemas.microsoft.com/office/drawing/2014/main" val="1779071455"/>
                    </a:ext>
                  </a:extLst>
                </a:gridCol>
                <a:gridCol w="1064203">
                  <a:extLst>
                    <a:ext uri="{9D8B030D-6E8A-4147-A177-3AD203B41FA5}">
                      <a16:colId xmlns:a16="http://schemas.microsoft.com/office/drawing/2014/main" val="2471750291"/>
                    </a:ext>
                  </a:extLst>
                </a:gridCol>
                <a:gridCol w="1342774">
                  <a:extLst>
                    <a:ext uri="{9D8B030D-6E8A-4147-A177-3AD203B41FA5}">
                      <a16:colId xmlns:a16="http://schemas.microsoft.com/office/drawing/2014/main" val="1225759128"/>
                    </a:ext>
                  </a:extLst>
                </a:gridCol>
              </a:tblGrid>
              <a:tr h="2022165">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(организация)</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в связи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929947176"/>
                  </a:ext>
                </a:extLst>
              </a:tr>
              <a:tr h="298686">
                <a:tc>
                  <a:txBody>
                    <a:bodyPr/>
                    <a:lstStyle/>
                    <a:p>
                      <a:pPr>
                        <a:spcAft>
                          <a:spcPts val="0"/>
                        </a:spcAft>
                        <a:tabLst>
                          <a:tab pos="1040765" algn="ctr"/>
                          <a:tab pos="1455420" algn="l"/>
                        </a:tabLst>
                      </a:pPr>
                      <a:r>
                        <a:rPr lang="ru-RU" sz="1050" dirty="0">
                          <a:effectLst/>
                        </a:rPr>
                        <a:t>	1	</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2</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3</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4</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5</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6</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7</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4214255891"/>
                  </a:ext>
                </a:extLst>
              </a:tr>
            </a:tbl>
          </a:graphicData>
        </a:graphic>
      </p:graphicFrame>
      <p:graphicFrame>
        <p:nvGraphicFramePr>
          <p:cNvPr id="4" name="Таблица 3">
            <a:extLst>
              <a:ext uri="{FF2B5EF4-FFF2-40B4-BE49-F238E27FC236}">
                <a16:creationId xmlns:a16="http://schemas.microsoft.com/office/drawing/2014/main" id="{78D62E56-AD2F-4C14-8608-2FFA5457B3B6}"/>
              </a:ext>
            </a:extLst>
          </p:cNvPr>
          <p:cNvGraphicFramePr>
            <a:graphicFrameLocks noGrp="1"/>
          </p:cNvGraphicFramePr>
          <p:nvPr>
            <p:extLst>
              <p:ext uri="{D42A27DB-BD31-4B8C-83A1-F6EECF244321}">
                <p14:modId xmlns:p14="http://schemas.microsoft.com/office/powerpoint/2010/main" val="2969269469"/>
              </p:ext>
            </p:extLst>
          </p:nvPr>
        </p:nvGraphicFramePr>
        <p:xfrm>
          <a:off x="0" y="2969110"/>
          <a:ext cx="12191999" cy="3888890"/>
        </p:xfrm>
        <a:graphic>
          <a:graphicData uri="http://schemas.openxmlformats.org/drawingml/2006/table">
            <a:tbl>
              <a:tblPr>
                <a:tableStyleId>{8A107856-5554-42FB-B03E-39F5DBC370BA}</a:tableStyleId>
              </a:tblPr>
              <a:tblGrid>
                <a:gridCol w="2675467">
                  <a:extLst>
                    <a:ext uri="{9D8B030D-6E8A-4147-A177-3AD203B41FA5}">
                      <a16:colId xmlns:a16="http://schemas.microsoft.com/office/drawing/2014/main" val="324970429"/>
                    </a:ext>
                  </a:extLst>
                </a:gridCol>
                <a:gridCol w="2273605">
                  <a:extLst>
                    <a:ext uri="{9D8B030D-6E8A-4147-A177-3AD203B41FA5}">
                      <a16:colId xmlns:a16="http://schemas.microsoft.com/office/drawing/2014/main" val="2629400059"/>
                    </a:ext>
                  </a:extLst>
                </a:gridCol>
                <a:gridCol w="1463017">
                  <a:extLst>
                    <a:ext uri="{9D8B030D-6E8A-4147-A177-3AD203B41FA5}">
                      <a16:colId xmlns:a16="http://schemas.microsoft.com/office/drawing/2014/main" val="1824181964"/>
                    </a:ext>
                  </a:extLst>
                </a:gridCol>
                <a:gridCol w="940818">
                  <a:extLst>
                    <a:ext uri="{9D8B030D-6E8A-4147-A177-3AD203B41FA5}">
                      <a16:colId xmlns:a16="http://schemas.microsoft.com/office/drawing/2014/main" val="4135211674"/>
                    </a:ext>
                  </a:extLst>
                </a:gridCol>
                <a:gridCol w="2434560">
                  <a:extLst>
                    <a:ext uri="{9D8B030D-6E8A-4147-A177-3AD203B41FA5}">
                      <a16:colId xmlns:a16="http://schemas.microsoft.com/office/drawing/2014/main" val="4008220251"/>
                    </a:ext>
                  </a:extLst>
                </a:gridCol>
                <a:gridCol w="1061757">
                  <a:extLst>
                    <a:ext uri="{9D8B030D-6E8A-4147-A177-3AD203B41FA5}">
                      <a16:colId xmlns:a16="http://schemas.microsoft.com/office/drawing/2014/main" val="2834428386"/>
                    </a:ext>
                  </a:extLst>
                </a:gridCol>
                <a:gridCol w="1342775">
                  <a:extLst>
                    <a:ext uri="{9D8B030D-6E8A-4147-A177-3AD203B41FA5}">
                      <a16:colId xmlns:a16="http://schemas.microsoft.com/office/drawing/2014/main" val="112977440"/>
                    </a:ext>
                  </a:extLst>
                </a:gridCol>
              </a:tblGrid>
              <a:tr h="1861889">
                <a:tc>
                  <a:txBody>
                    <a:bodyPr/>
                    <a:lstStyle/>
                    <a:p>
                      <a:pPr algn="ctr">
                        <a:spcAft>
                          <a:spcPts val="0"/>
                        </a:spcAft>
                      </a:pPr>
                      <a:r>
                        <a:rPr lang="ru-RU" sz="1200" dirty="0">
                          <a:effectLst/>
                        </a:rPr>
                        <a:t>Освобождение от уплаты земельного налога</a:t>
                      </a:r>
                    </a:p>
                    <a:p>
                      <a:pPr algn="ctr">
                        <a:spcAft>
                          <a:spcPts val="0"/>
                        </a:spcAft>
                      </a:pPr>
                      <a:r>
                        <a:rPr lang="ru-RU" sz="1200" dirty="0">
                          <a:effectLst/>
                        </a:rPr>
                        <a:t> на 100% земельные участки, занимаемые кладбищами</a:t>
                      </a:r>
                    </a:p>
                    <a:p>
                      <a:pPr algn="ctr">
                        <a:spcAft>
                          <a:spcPts val="0"/>
                        </a:spcAft>
                      </a:pPr>
                      <a:r>
                        <a:rPr lang="ru-RU" sz="1200" dirty="0">
                          <a:effectLst/>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Налогоплательщики, имеющие земельные участки, занимаемые кладбищами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en-US" sz="1200" dirty="0">
                          <a:effectLst/>
                        </a:rPr>
                        <a:t>01.01.2022</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1,5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Решение Совета депутатов Талдомского городского округа Московской области от 25.11.2021г.    № 72  «О земельном налоге» </a:t>
                      </a:r>
                    </a:p>
                    <a:p>
                      <a:pPr algn="ctr">
                        <a:spcAft>
                          <a:spcPts val="0"/>
                        </a:spcAft>
                      </a:pPr>
                      <a:r>
                        <a:rPr lang="ru-RU" sz="1200" dirty="0">
                          <a:effectLst/>
                        </a:rPr>
                        <a:t>пункт 4.4</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latin typeface="+mn-lt"/>
                          <a:ea typeface="+mn-ea"/>
                          <a:cs typeface="+mn-cs"/>
                        </a:rPr>
                        <a:t>0</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smtClean="0">
                          <a:effectLst/>
                          <a:latin typeface="+mn-lt"/>
                          <a:ea typeface="+mn-ea"/>
                          <a:cs typeface="+mn-cs"/>
                        </a:rPr>
                        <a:t>0</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extLst>
                  <a:ext uri="{0D108BD9-81ED-4DB2-BD59-A6C34878D82A}">
                    <a16:rowId xmlns:a16="http://schemas.microsoft.com/office/drawing/2014/main" val="984040703"/>
                  </a:ext>
                </a:extLst>
              </a:tr>
              <a:tr h="2027001">
                <a:tc>
                  <a:txBody>
                    <a:bodyPr/>
                    <a:lstStyle/>
                    <a:p>
                      <a:pPr algn="ctr">
                        <a:spcAft>
                          <a:spcPts val="0"/>
                        </a:spcAft>
                      </a:pPr>
                      <a:r>
                        <a:rPr lang="ru-RU" sz="1200" dirty="0">
                          <a:effectLst/>
                        </a:rPr>
                        <a:t> Освобождение от уплаты земельного налога</a:t>
                      </a:r>
                    </a:p>
                    <a:p>
                      <a:pPr algn="ctr">
                        <a:spcAft>
                          <a:spcPts val="0"/>
                        </a:spcAft>
                      </a:pPr>
                      <a:r>
                        <a:rPr lang="ru-RU" sz="1200" dirty="0">
                          <a:effectLst/>
                        </a:rPr>
                        <a:t>  на 100% организации, за земельные участки, занимаемые муниципальными парками культуры и отдыха</a:t>
                      </a:r>
                      <a:endPar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Организации, имеющие земельные участки, занимаемые муниципальными парками культуры и отдыха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en-US" sz="1200" dirty="0">
                          <a:effectLst/>
                        </a:rPr>
                        <a:t>01.01.2022</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1,5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Решение Совета депутатов Талдомского городского округа Московской области от 25.11.2021г. № 72  «О земельном налоге»</a:t>
                      </a:r>
                    </a:p>
                    <a:p>
                      <a:pPr algn="ctr">
                        <a:spcAft>
                          <a:spcPts val="0"/>
                        </a:spcAft>
                      </a:pPr>
                      <a:r>
                        <a:rPr lang="ru-RU" sz="1200" dirty="0">
                          <a:effectLst/>
                        </a:rPr>
                        <a:t> пункт 4.4</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3</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tc>
                  <a:txBody>
                    <a:bodyPr/>
                    <a:lstStyle/>
                    <a:p>
                      <a:pPr algn="ctr">
                        <a:spcAft>
                          <a:spcPts val="0"/>
                        </a:spcAft>
                      </a:pPr>
                      <a:r>
                        <a:rPr lang="ru-RU" sz="1200" dirty="0">
                          <a:effectLst/>
                        </a:rPr>
                        <a:t>1 875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126" marR="26126" marT="42981" marB="42981"/>
                </a:tc>
                <a:extLst>
                  <a:ext uri="{0D108BD9-81ED-4DB2-BD59-A6C34878D82A}">
                    <a16:rowId xmlns:a16="http://schemas.microsoft.com/office/drawing/2014/main" val="1804283467"/>
                  </a:ext>
                </a:extLst>
              </a:tr>
            </a:tbl>
          </a:graphicData>
        </a:graphic>
      </p:graphicFrame>
      <p:sp>
        <p:nvSpPr>
          <p:cNvPr id="5" name="Прямоугольник 4">
            <a:extLst>
              <a:ext uri="{FF2B5EF4-FFF2-40B4-BE49-F238E27FC236}">
                <a16:creationId xmlns:a16="http://schemas.microsoft.com/office/drawing/2014/main" id="{707B2269-A881-4FD7-805A-441E57924BDF}"/>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2979207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40000">
              <a:srgbClr val="FFFEEB"/>
            </a:gs>
            <a:gs pos="32105">
              <a:schemeClr val="accent6">
                <a:lumMod val="40000"/>
                <a:lumOff val="60000"/>
              </a:schemeClr>
            </a:gs>
            <a:gs pos="0">
              <a:srgbClr val="F3FBFE"/>
            </a:gs>
            <a:gs pos="100000">
              <a:schemeClr val="accent1">
                <a:lumMod val="20000"/>
                <a:lumOff val="80000"/>
              </a:schemeClr>
            </a:gs>
            <a:gs pos="4000">
              <a:srgbClr val="FDFFE7"/>
            </a:gs>
            <a:gs pos="77000">
              <a:schemeClr val="bg1"/>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Рисунок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3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gradFill flip="none" rotWithShape="1">
            <a:gsLst>
              <a:gs pos="54720">
                <a:srgbClr val="EDF9EE"/>
              </a:gs>
              <a:gs pos="81000">
                <a:schemeClr val="accent1">
                  <a:lumMod val="20000"/>
                  <a:lumOff val="80000"/>
                </a:schemeClr>
              </a:gs>
              <a:gs pos="21000">
                <a:srgbClr val="FFFDDD"/>
              </a:gs>
            </a:gsLst>
            <a:lin ang="2700000" scaled="1"/>
            <a:tileRect/>
          </a:gradFill>
        </p:spPr>
      </p:pic>
    </p:spTree>
    <p:extLst>
      <p:ext uri="{BB962C8B-B14F-4D97-AF65-F5344CB8AC3E}">
        <p14:creationId xmlns:p14="http://schemas.microsoft.com/office/powerpoint/2010/main" val="324634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07B2269-A881-4FD7-805A-441E57924BDF}"/>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182513406"/>
              </p:ext>
            </p:extLst>
          </p:nvPr>
        </p:nvGraphicFramePr>
        <p:xfrm>
          <a:off x="0" y="615553"/>
          <a:ext cx="12192000" cy="1972669"/>
        </p:xfrm>
        <a:graphic>
          <a:graphicData uri="http://schemas.openxmlformats.org/drawingml/2006/table">
            <a:tbl>
              <a:tblPr>
                <a:tableStyleId>{8A107856-5554-42FB-B03E-39F5DBC370BA}</a:tableStyleId>
              </a:tblPr>
              <a:tblGrid>
                <a:gridCol w="2954215">
                  <a:extLst>
                    <a:ext uri="{9D8B030D-6E8A-4147-A177-3AD203B41FA5}">
                      <a16:colId xmlns:a16="http://schemas.microsoft.com/office/drawing/2014/main" val="2697555245"/>
                    </a:ext>
                  </a:extLst>
                </a:gridCol>
                <a:gridCol w="2614246">
                  <a:extLst>
                    <a:ext uri="{9D8B030D-6E8A-4147-A177-3AD203B41FA5}">
                      <a16:colId xmlns:a16="http://schemas.microsoft.com/office/drawing/2014/main" val="3208933745"/>
                    </a:ext>
                  </a:extLst>
                </a:gridCol>
                <a:gridCol w="1524772">
                  <a:extLst>
                    <a:ext uri="{9D8B030D-6E8A-4147-A177-3AD203B41FA5}">
                      <a16:colId xmlns:a16="http://schemas.microsoft.com/office/drawing/2014/main" val="3350022898"/>
                    </a:ext>
                  </a:extLst>
                </a:gridCol>
                <a:gridCol w="740441">
                  <a:extLst>
                    <a:ext uri="{9D8B030D-6E8A-4147-A177-3AD203B41FA5}">
                      <a16:colId xmlns:a16="http://schemas.microsoft.com/office/drawing/2014/main" val="2632442881"/>
                    </a:ext>
                  </a:extLst>
                </a:gridCol>
                <a:gridCol w="2168165">
                  <a:extLst>
                    <a:ext uri="{9D8B030D-6E8A-4147-A177-3AD203B41FA5}">
                      <a16:colId xmlns:a16="http://schemas.microsoft.com/office/drawing/2014/main" val="453598226"/>
                    </a:ext>
                  </a:extLst>
                </a:gridCol>
                <a:gridCol w="948383">
                  <a:extLst>
                    <a:ext uri="{9D8B030D-6E8A-4147-A177-3AD203B41FA5}">
                      <a16:colId xmlns:a16="http://schemas.microsoft.com/office/drawing/2014/main" val="2525211862"/>
                    </a:ext>
                  </a:extLst>
                </a:gridCol>
                <a:gridCol w="1241778">
                  <a:extLst>
                    <a:ext uri="{9D8B030D-6E8A-4147-A177-3AD203B41FA5}">
                      <a16:colId xmlns:a16="http://schemas.microsoft.com/office/drawing/2014/main" val="2388883941"/>
                    </a:ext>
                  </a:extLst>
                </a:gridCol>
              </a:tblGrid>
              <a:tr h="1592148">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(организация)</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в связи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3991115398"/>
                  </a:ext>
                </a:extLst>
              </a:tr>
              <a:tr h="281191">
                <a:tc>
                  <a:txBody>
                    <a:bodyPr/>
                    <a:lstStyle/>
                    <a:p>
                      <a:pPr>
                        <a:spcAft>
                          <a:spcPts val="0"/>
                        </a:spcAft>
                        <a:tabLst>
                          <a:tab pos="1040765" algn="ctr"/>
                          <a:tab pos="1455420" algn="l"/>
                        </a:tabLst>
                      </a:pPr>
                      <a:r>
                        <a:rPr lang="ru-RU" sz="1050" dirty="0">
                          <a:effectLst/>
                        </a:rPr>
                        <a:t>	1	</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2</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3</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4</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5</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6</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7</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extLst>
                  <a:ext uri="{0D108BD9-81ED-4DB2-BD59-A6C34878D82A}">
                    <a16:rowId xmlns:a16="http://schemas.microsoft.com/office/drawing/2014/main" val="769286440"/>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407170287"/>
              </p:ext>
            </p:extLst>
          </p:nvPr>
        </p:nvGraphicFramePr>
        <p:xfrm>
          <a:off x="0" y="2588222"/>
          <a:ext cx="12192002" cy="4269778"/>
        </p:xfrm>
        <a:graphic>
          <a:graphicData uri="http://schemas.openxmlformats.org/drawingml/2006/table">
            <a:tbl>
              <a:tblPr>
                <a:tableStyleId>{8A107856-5554-42FB-B03E-39F5DBC370BA}</a:tableStyleId>
              </a:tblPr>
              <a:tblGrid>
                <a:gridCol w="2950590">
                  <a:extLst>
                    <a:ext uri="{9D8B030D-6E8A-4147-A177-3AD203B41FA5}">
                      <a16:colId xmlns:a16="http://schemas.microsoft.com/office/drawing/2014/main" val="1208665305"/>
                    </a:ext>
                  </a:extLst>
                </a:gridCol>
                <a:gridCol w="2620651">
                  <a:extLst>
                    <a:ext uri="{9D8B030D-6E8A-4147-A177-3AD203B41FA5}">
                      <a16:colId xmlns:a16="http://schemas.microsoft.com/office/drawing/2014/main" val="2090331915"/>
                    </a:ext>
                  </a:extLst>
                </a:gridCol>
                <a:gridCol w="1517716">
                  <a:extLst>
                    <a:ext uri="{9D8B030D-6E8A-4147-A177-3AD203B41FA5}">
                      <a16:colId xmlns:a16="http://schemas.microsoft.com/office/drawing/2014/main" val="2649389267"/>
                    </a:ext>
                  </a:extLst>
                </a:gridCol>
                <a:gridCol w="742059">
                  <a:extLst>
                    <a:ext uri="{9D8B030D-6E8A-4147-A177-3AD203B41FA5}">
                      <a16:colId xmlns:a16="http://schemas.microsoft.com/office/drawing/2014/main" val="3163889404"/>
                    </a:ext>
                  </a:extLst>
                </a:gridCol>
                <a:gridCol w="2168769">
                  <a:extLst>
                    <a:ext uri="{9D8B030D-6E8A-4147-A177-3AD203B41FA5}">
                      <a16:colId xmlns:a16="http://schemas.microsoft.com/office/drawing/2014/main" val="3528057760"/>
                    </a:ext>
                  </a:extLst>
                </a:gridCol>
                <a:gridCol w="950437">
                  <a:extLst>
                    <a:ext uri="{9D8B030D-6E8A-4147-A177-3AD203B41FA5}">
                      <a16:colId xmlns:a16="http://schemas.microsoft.com/office/drawing/2014/main" val="450324904"/>
                    </a:ext>
                  </a:extLst>
                </a:gridCol>
                <a:gridCol w="1241780">
                  <a:extLst>
                    <a:ext uri="{9D8B030D-6E8A-4147-A177-3AD203B41FA5}">
                      <a16:colId xmlns:a16="http://schemas.microsoft.com/office/drawing/2014/main" val="2275590955"/>
                    </a:ext>
                  </a:extLst>
                </a:gridCol>
              </a:tblGrid>
              <a:tr h="4269778">
                <a:tc>
                  <a:txBody>
                    <a:bodyPr/>
                    <a:lstStyle/>
                    <a:p>
                      <a:pPr algn="ctr">
                        <a:lnSpc>
                          <a:spcPct val="115000"/>
                        </a:lnSpc>
                        <a:spcAft>
                          <a:spcPts val="0"/>
                        </a:spcAft>
                      </a:pPr>
                      <a:r>
                        <a:rPr lang="ru-RU" sz="1400" dirty="0">
                          <a:solidFill>
                            <a:schemeClr val="tx1"/>
                          </a:solidFill>
                          <a:effectLst/>
                        </a:rPr>
                        <a:t>Освобождение от уплаты земельного налога  на 100</a:t>
                      </a:r>
                      <a:r>
                        <a:rPr lang="ru-RU" sz="1400" dirty="0" smtClean="0">
                          <a:solidFill>
                            <a:schemeClr val="tx1"/>
                          </a:solidFill>
                          <a:effectLst/>
                        </a:rPr>
                        <a:t>%</a:t>
                      </a:r>
                      <a:r>
                        <a:rPr lang="ru-RU" sz="1400" baseline="0" dirty="0" smtClean="0">
                          <a:solidFill>
                            <a:schemeClr val="tx1"/>
                          </a:solidFill>
                          <a:effectLst/>
                        </a:rPr>
                        <a:t> в отношении земельных участков (территории) общего пользования в границах населенных пунктов, занятых объектами улично-дорожной сети, автомобильными дорогами и пешеходными тротуарами, пешеходными переходами, скверами, бульварами, площадями, проездами скверов, бульваров, площадей,</a:t>
                      </a:r>
                    </a:p>
                    <a:p>
                      <a:pPr algn="ctr">
                        <a:lnSpc>
                          <a:spcPct val="115000"/>
                        </a:lnSpc>
                        <a:spcAft>
                          <a:spcPts val="0"/>
                        </a:spcAft>
                      </a:pPr>
                      <a:r>
                        <a:rPr lang="ru-RU" sz="1400" baseline="0" dirty="0" smtClean="0">
                          <a:solidFill>
                            <a:schemeClr val="tx1"/>
                          </a:solidFill>
                          <a:effectLst/>
                        </a:rPr>
                        <a:t>проездов.</a:t>
                      </a:r>
                      <a:endParaRPr lang="ru-RU"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70" marR="39370" marT="64770" marB="64770"/>
                </a:tc>
                <a:tc>
                  <a:txBody>
                    <a:bodyPr/>
                    <a:lstStyle/>
                    <a:p>
                      <a:pPr algn="ctr">
                        <a:spcBef>
                          <a:spcPts val="1200"/>
                        </a:spcBef>
                        <a:spcAft>
                          <a:spcPts val="0"/>
                        </a:spcAft>
                      </a:pPr>
                      <a:r>
                        <a:rPr lang="ru-RU" sz="1400" dirty="0" smtClean="0">
                          <a:solidFill>
                            <a:schemeClr val="tx1"/>
                          </a:solidFill>
                          <a:effectLst/>
                        </a:rPr>
                        <a:t>земельных участков (территории) общего пользования в границах населенных пунктов, занятых объектами улично-дорожной сети, автомобильными дорогами и пешеходными тротуарами, пешеходными переходами, скверами, бульварами, площадями, проездами скверов, бульваров, площадей, проездов.</a:t>
                      </a:r>
                    </a:p>
                    <a:p>
                      <a:pPr algn="ctr">
                        <a:spcBef>
                          <a:spcPts val="1200"/>
                        </a:spcBef>
                        <a:spcAft>
                          <a:spcPts val="0"/>
                        </a:spcAft>
                      </a:pPr>
                      <a:r>
                        <a:rPr lang="ru-RU" sz="1400" dirty="0" smtClean="0">
                          <a:solidFill>
                            <a:schemeClr val="tx1"/>
                          </a:solidFill>
                          <a:effectLst/>
                        </a:rPr>
                        <a:t>       </a:t>
                      </a:r>
                      <a:endParaRPr lang="ru-RU"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a:txBody>
                    <a:bodyPr/>
                    <a:lstStyle/>
                    <a:p>
                      <a:pPr algn="ctr">
                        <a:spcAft>
                          <a:spcPts val="0"/>
                        </a:spcAft>
                      </a:pPr>
                      <a:r>
                        <a:rPr lang="en-US" sz="1400" dirty="0">
                          <a:solidFill>
                            <a:schemeClr val="tx1"/>
                          </a:solidFill>
                          <a:effectLst/>
                        </a:rPr>
                        <a:t>01.01.20</a:t>
                      </a:r>
                      <a:r>
                        <a:rPr lang="ru-RU" sz="1400" dirty="0">
                          <a:solidFill>
                            <a:schemeClr val="tx1"/>
                          </a:solidFill>
                          <a:effectLst/>
                        </a:rPr>
                        <a:t>22</a:t>
                      </a:r>
                      <a:endParaRPr lang="ru-RU"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a:txBody>
                    <a:bodyPr/>
                    <a:lstStyle/>
                    <a:p>
                      <a:pPr algn="ctr">
                        <a:spcAft>
                          <a:spcPts val="0"/>
                        </a:spcAft>
                      </a:pPr>
                      <a:r>
                        <a:rPr lang="ru-RU" sz="1400" dirty="0">
                          <a:solidFill>
                            <a:schemeClr val="tx1"/>
                          </a:solidFill>
                          <a:effectLst/>
                        </a:rPr>
                        <a:t>1,5</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a:txBody>
                    <a:bodyPr/>
                    <a:lstStyle/>
                    <a:p>
                      <a:pPr algn="ctr">
                        <a:spcAft>
                          <a:spcPts val="0"/>
                        </a:spcAft>
                      </a:pPr>
                      <a:r>
                        <a:rPr lang="ru-RU" sz="1400" dirty="0">
                          <a:solidFill>
                            <a:schemeClr val="tx1"/>
                          </a:solidFill>
                          <a:effectLst/>
                        </a:rPr>
                        <a:t>Решение Совета депутатов Талдомского городского округа Московской области от 25.11.2021г.</a:t>
                      </a:r>
                    </a:p>
                    <a:p>
                      <a:pPr algn="ctr">
                        <a:spcAft>
                          <a:spcPts val="0"/>
                        </a:spcAft>
                      </a:pPr>
                      <a:r>
                        <a:rPr lang="ru-RU" sz="1400" dirty="0">
                          <a:solidFill>
                            <a:schemeClr val="tx1"/>
                          </a:solidFill>
                          <a:effectLst/>
                        </a:rPr>
                        <a:t> № 72 </a:t>
                      </a:r>
                    </a:p>
                    <a:p>
                      <a:pPr algn="ctr">
                        <a:spcAft>
                          <a:spcPts val="0"/>
                        </a:spcAft>
                      </a:pPr>
                      <a:r>
                        <a:rPr lang="ru-RU" sz="1400" dirty="0">
                          <a:solidFill>
                            <a:schemeClr val="tx1"/>
                          </a:solidFill>
                          <a:effectLst/>
                        </a:rPr>
                        <a:t>«О земельном налоге» </a:t>
                      </a:r>
                    </a:p>
                    <a:p>
                      <a:pPr algn="ctr">
                        <a:spcAft>
                          <a:spcPts val="0"/>
                        </a:spcAft>
                      </a:pPr>
                      <a:r>
                        <a:rPr lang="ru-RU" sz="1400" dirty="0">
                          <a:solidFill>
                            <a:schemeClr val="tx1"/>
                          </a:solidFill>
                          <a:effectLst/>
                        </a:rPr>
                        <a:t>пункт 4.4</a:t>
                      </a:r>
                      <a:endParaRPr lang="ru-RU" sz="1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a:txBody>
                    <a:bodyPr/>
                    <a:lstStyle/>
                    <a:p>
                      <a:pPr algn="ctr">
                        <a:spcAft>
                          <a:spcPts val="0"/>
                        </a:spcAft>
                      </a:pPr>
                      <a:r>
                        <a:rPr lang="ru-RU" sz="1400" dirty="0">
                          <a:solidFill>
                            <a:schemeClr val="tx1"/>
                          </a:solidFill>
                          <a:effectLst/>
                        </a:rPr>
                        <a:t>1</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a:txBody>
                    <a:bodyPr/>
                    <a:lstStyle/>
                    <a:p>
                      <a:pPr algn="ctr">
                        <a:spcAft>
                          <a:spcPts val="0"/>
                        </a:spcAft>
                      </a:pPr>
                      <a:r>
                        <a:rPr lang="ru-RU" sz="1400" dirty="0" smtClean="0">
                          <a:solidFill>
                            <a:schemeClr val="tx1"/>
                          </a:solidFill>
                          <a:effectLst/>
                          <a:latin typeface="+mn-lt"/>
                          <a:ea typeface="+mn-ea"/>
                          <a:cs typeface="+mn-cs"/>
                        </a:rPr>
                        <a:t>127</a:t>
                      </a:r>
                      <a:endParaRPr lang="ru-RU"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extLst>
                  <a:ext uri="{0D108BD9-81ED-4DB2-BD59-A6C34878D82A}">
                    <a16:rowId xmlns:a16="http://schemas.microsoft.com/office/drawing/2014/main" val="2788014251"/>
                  </a:ext>
                </a:extLst>
              </a:tr>
            </a:tbl>
          </a:graphicData>
        </a:graphic>
      </p:graphicFrame>
    </p:spTree>
    <p:extLst>
      <p:ext uri="{BB962C8B-B14F-4D97-AF65-F5344CB8AC3E}">
        <p14:creationId xmlns:p14="http://schemas.microsoft.com/office/powerpoint/2010/main" val="2234597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39AD2EC8-2895-4BCA-B1EC-6327AAAD9E62}"/>
              </a:ext>
            </a:extLst>
          </p:cNvPr>
          <p:cNvGraphicFramePr>
            <a:graphicFrameLocks noGrp="1"/>
          </p:cNvGraphicFramePr>
          <p:nvPr>
            <p:extLst>
              <p:ext uri="{D42A27DB-BD31-4B8C-83A1-F6EECF244321}">
                <p14:modId xmlns:p14="http://schemas.microsoft.com/office/powerpoint/2010/main" val="669819500"/>
              </p:ext>
            </p:extLst>
          </p:nvPr>
        </p:nvGraphicFramePr>
        <p:xfrm>
          <a:off x="0" y="623418"/>
          <a:ext cx="12192000" cy="1972669"/>
        </p:xfrm>
        <a:graphic>
          <a:graphicData uri="http://schemas.openxmlformats.org/drawingml/2006/table">
            <a:tbl>
              <a:tblPr>
                <a:tableStyleId>{8A107856-5554-42FB-B03E-39F5DBC370BA}</a:tableStyleId>
              </a:tblPr>
              <a:tblGrid>
                <a:gridCol w="2954215">
                  <a:extLst>
                    <a:ext uri="{9D8B030D-6E8A-4147-A177-3AD203B41FA5}">
                      <a16:colId xmlns:a16="http://schemas.microsoft.com/office/drawing/2014/main" val="3800252887"/>
                    </a:ext>
                  </a:extLst>
                </a:gridCol>
                <a:gridCol w="2614246">
                  <a:extLst>
                    <a:ext uri="{9D8B030D-6E8A-4147-A177-3AD203B41FA5}">
                      <a16:colId xmlns:a16="http://schemas.microsoft.com/office/drawing/2014/main" val="2047655022"/>
                    </a:ext>
                  </a:extLst>
                </a:gridCol>
                <a:gridCol w="1524772">
                  <a:extLst>
                    <a:ext uri="{9D8B030D-6E8A-4147-A177-3AD203B41FA5}">
                      <a16:colId xmlns:a16="http://schemas.microsoft.com/office/drawing/2014/main" val="1139386487"/>
                    </a:ext>
                  </a:extLst>
                </a:gridCol>
                <a:gridCol w="740441">
                  <a:extLst>
                    <a:ext uri="{9D8B030D-6E8A-4147-A177-3AD203B41FA5}">
                      <a16:colId xmlns:a16="http://schemas.microsoft.com/office/drawing/2014/main" val="1352480000"/>
                    </a:ext>
                  </a:extLst>
                </a:gridCol>
                <a:gridCol w="2168165">
                  <a:extLst>
                    <a:ext uri="{9D8B030D-6E8A-4147-A177-3AD203B41FA5}">
                      <a16:colId xmlns:a16="http://schemas.microsoft.com/office/drawing/2014/main" val="1984195659"/>
                    </a:ext>
                  </a:extLst>
                </a:gridCol>
                <a:gridCol w="948383">
                  <a:extLst>
                    <a:ext uri="{9D8B030D-6E8A-4147-A177-3AD203B41FA5}">
                      <a16:colId xmlns:a16="http://schemas.microsoft.com/office/drawing/2014/main" val="1341189559"/>
                    </a:ext>
                  </a:extLst>
                </a:gridCol>
                <a:gridCol w="1241778">
                  <a:extLst>
                    <a:ext uri="{9D8B030D-6E8A-4147-A177-3AD203B41FA5}">
                      <a16:colId xmlns:a16="http://schemas.microsoft.com/office/drawing/2014/main" val="16011395"/>
                    </a:ext>
                  </a:extLst>
                </a:gridCol>
              </a:tblGrid>
              <a:tr h="1592148">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(организация)</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в связи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881283505"/>
                  </a:ext>
                </a:extLst>
              </a:tr>
              <a:tr h="281191">
                <a:tc>
                  <a:txBody>
                    <a:bodyPr/>
                    <a:lstStyle/>
                    <a:p>
                      <a:pPr>
                        <a:spcAft>
                          <a:spcPts val="0"/>
                        </a:spcAft>
                        <a:tabLst>
                          <a:tab pos="1040765" algn="ctr"/>
                          <a:tab pos="1455420" algn="l"/>
                        </a:tabLst>
                      </a:pPr>
                      <a:r>
                        <a:rPr lang="ru-RU" sz="1050" dirty="0">
                          <a:effectLst/>
                        </a:rPr>
                        <a:t>	1	</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2</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3</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4</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5</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6</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tc>
                  <a:txBody>
                    <a:bodyPr/>
                    <a:lstStyle/>
                    <a:p>
                      <a:pPr algn="ctr">
                        <a:spcAft>
                          <a:spcPts val="0"/>
                        </a:spcAft>
                      </a:pPr>
                      <a:r>
                        <a:rPr lang="ru-RU" sz="1050" dirty="0">
                          <a:effectLst/>
                        </a:rPr>
                        <a:t>7</a:t>
                      </a:r>
                      <a:endParaRPr lang="ru-RU" sz="1050" dirty="0">
                        <a:effectLst/>
                        <a:latin typeface="Calibri" panose="020F0502020204030204" pitchFamily="34" charset="0"/>
                        <a:ea typeface="Times New Roman" panose="02020603050405020304" pitchFamily="18" charset="0"/>
                        <a:cs typeface="Calibri" panose="020F0502020204030204" pitchFamily="34" charset="0"/>
                      </a:endParaRPr>
                    </a:p>
                  </a:txBody>
                  <a:tcPr marL="27741" marR="27741" marT="45639" marB="45639"/>
                </a:tc>
                <a:extLst>
                  <a:ext uri="{0D108BD9-81ED-4DB2-BD59-A6C34878D82A}">
                    <a16:rowId xmlns:a16="http://schemas.microsoft.com/office/drawing/2014/main" val="1348437560"/>
                  </a:ext>
                </a:extLst>
              </a:tr>
            </a:tbl>
          </a:graphicData>
        </a:graphic>
      </p:graphicFrame>
      <p:graphicFrame>
        <p:nvGraphicFramePr>
          <p:cNvPr id="4" name="Таблица 3">
            <a:extLst>
              <a:ext uri="{FF2B5EF4-FFF2-40B4-BE49-F238E27FC236}">
                <a16:creationId xmlns:a16="http://schemas.microsoft.com/office/drawing/2014/main" id="{1FFF0378-D93B-49F6-8DA5-2E9C40D8580F}"/>
              </a:ext>
            </a:extLst>
          </p:cNvPr>
          <p:cNvGraphicFramePr>
            <a:graphicFrameLocks noGrp="1"/>
          </p:cNvGraphicFramePr>
          <p:nvPr>
            <p:extLst>
              <p:ext uri="{D42A27DB-BD31-4B8C-83A1-F6EECF244321}">
                <p14:modId xmlns:p14="http://schemas.microsoft.com/office/powerpoint/2010/main" val="1129555561"/>
              </p:ext>
            </p:extLst>
          </p:nvPr>
        </p:nvGraphicFramePr>
        <p:xfrm>
          <a:off x="0" y="2562579"/>
          <a:ext cx="12192002" cy="4555066"/>
        </p:xfrm>
        <a:graphic>
          <a:graphicData uri="http://schemas.openxmlformats.org/drawingml/2006/table">
            <a:tbl>
              <a:tblPr>
                <a:tableStyleId>{8A107856-5554-42FB-B03E-39F5DBC370BA}</a:tableStyleId>
              </a:tblPr>
              <a:tblGrid>
                <a:gridCol w="2950590">
                  <a:extLst>
                    <a:ext uri="{9D8B030D-6E8A-4147-A177-3AD203B41FA5}">
                      <a16:colId xmlns:a16="http://schemas.microsoft.com/office/drawing/2014/main" val="1044633623"/>
                    </a:ext>
                  </a:extLst>
                </a:gridCol>
                <a:gridCol w="2620651">
                  <a:extLst>
                    <a:ext uri="{9D8B030D-6E8A-4147-A177-3AD203B41FA5}">
                      <a16:colId xmlns:a16="http://schemas.microsoft.com/office/drawing/2014/main" val="2279043452"/>
                    </a:ext>
                  </a:extLst>
                </a:gridCol>
                <a:gridCol w="1517716">
                  <a:extLst>
                    <a:ext uri="{9D8B030D-6E8A-4147-A177-3AD203B41FA5}">
                      <a16:colId xmlns:a16="http://schemas.microsoft.com/office/drawing/2014/main" val="2027616514"/>
                    </a:ext>
                  </a:extLst>
                </a:gridCol>
                <a:gridCol w="742059">
                  <a:extLst>
                    <a:ext uri="{9D8B030D-6E8A-4147-A177-3AD203B41FA5}">
                      <a16:colId xmlns:a16="http://schemas.microsoft.com/office/drawing/2014/main" val="1227305967"/>
                    </a:ext>
                  </a:extLst>
                </a:gridCol>
                <a:gridCol w="2168769">
                  <a:extLst>
                    <a:ext uri="{9D8B030D-6E8A-4147-A177-3AD203B41FA5}">
                      <a16:colId xmlns:a16="http://schemas.microsoft.com/office/drawing/2014/main" val="3726173074"/>
                    </a:ext>
                  </a:extLst>
                </a:gridCol>
                <a:gridCol w="950437">
                  <a:extLst>
                    <a:ext uri="{9D8B030D-6E8A-4147-A177-3AD203B41FA5}">
                      <a16:colId xmlns:a16="http://schemas.microsoft.com/office/drawing/2014/main" val="238736038"/>
                    </a:ext>
                  </a:extLst>
                </a:gridCol>
                <a:gridCol w="1241780">
                  <a:extLst>
                    <a:ext uri="{9D8B030D-6E8A-4147-A177-3AD203B41FA5}">
                      <a16:colId xmlns:a16="http://schemas.microsoft.com/office/drawing/2014/main" val="3976321957"/>
                    </a:ext>
                  </a:extLst>
                </a:gridCol>
              </a:tblGrid>
              <a:tr h="4555066">
                <a:tc>
                  <a:txBody>
                    <a:bodyPr/>
                    <a:lstStyle/>
                    <a:p>
                      <a:pPr algn="ctr">
                        <a:lnSpc>
                          <a:spcPct val="115000"/>
                        </a:lnSpc>
                        <a:spcAft>
                          <a:spcPts val="0"/>
                        </a:spcAft>
                      </a:pPr>
                      <a:r>
                        <a:rPr lang="ru-RU" sz="1400" dirty="0">
                          <a:effectLst/>
                        </a:rPr>
                        <a:t>Освобождение от уплаты земельного налога  на 100% органы местного самоуправления Талдомского городского округа Московской области, а также муниципальные казенные учреждения Талдомского городского округа,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 включая земельные участки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370" marR="39370" marT="64770" marB="64770"/>
                </a:tc>
                <a:tc>
                  <a:txBody>
                    <a:bodyPr/>
                    <a:lstStyle/>
                    <a:p>
                      <a:pPr algn="ctr">
                        <a:spcBef>
                          <a:spcPts val="1200"/>
                        </a:spcBef>
                        <a:spcAft>
                          <a:spcPts val="0"/>
                        </a:spcAft>
                      </a:pPr>
                      <a:r>
                        <a:rPr lang="ru-RU" sz="1400" dirty="0">
                          <a:effectLst/>
                        </a:rPr>
                        <a:t>       Органы местного самоуправления Талдомского городского округа Московской области, а также муниципальные казенные учреждения Талдомского городского округа,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 включая земельные участки</a:t>
                      </a:r>
                      <a:endParaRPr lang="ru-RU"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a:txBody>
                    <a:bodyPr/>
                    <a:lstStyle/>
                    <a:p>
                      <a:pPr algn="ctr">
                        <a:spcAft>
                          <a:spcPts val="0"/>
                        </a:spcAft>
                      </a:pPr>
                      <a:r>
                        <a:rPr lang="en-US" sz="1400" dirty="0">
                          <a:effectLst/>
                        </a:rPr>
                        <a:t>01.01.20</a:t>
                      </a:r>
                      <a:r>
                        <a:rPr lang="ru-RU" sz="1400" dirty="0">
                          <a:effectLst/>
                        </a:rPr>
                        <a:t>22</a:t>
                      </a:r>
                      <a:endParaRPr lang="ru-RU"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a:txBody>
                    <a:bodyPr/>
                    <a:lstStyle/>
                    <a:p>
                      <a:pPr algn="ctr">
                        <a:spcAft>
                          <a:spcPts val="0"/>
                        </a:spcAft>
                      </a:pPr>
                      <a:r>
                        <a:rPr lang="ru-RU" sz="1400" dirty="0">
                          <a:effectLst/>
                        </a:rPr>
                        <a:t>1,5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a:txBody>
                    <a:bodyPr/>
                    <a:lstStyle/>
                    <a:p>
                      <a:pPr algn="ctr">
                        <a:spcAft>
                          <a:spcPts val="0"/>
                        </a:spcAft>
                      </a:pPr>
                      <a:r>
                        <a:rPr lang="ru-RU" sz="1400" dirty="0">
                          <a:effectLst/>
                        </a:rPr>
                        <a:t>Решение Совета депутатов Талдомского городского округа Московской области от 25.11.2021г.</a:t>
                      </a:r>
                    </a:p>
                    <a:p>
                      <a:pPr algn="ctr">
                        <a:spcAft>
                          <a:spcPts val="0"/>
                        </a:spcAft>
                      </a:pPr>
                      <a:r>
                        <a:rPr lang="ru-RU" sz="1400" dirty="0">
                          <a:effectLst/>
                        </a:rPr>
                        <a:t> № 72 </a:t>
                      </a:r>
                    </a:p>
                    <a:p>
                      <a:pPr algn="ctr">
                        <a:spcAft>
                          <a:spcPts val="0"/>
                        </a:spcAft>
                      </a:pPr>
                      <a:r>
                        <a:rPr lang="ru-RU" sz="1400" dirty="0">
                          <a:effectLst/>
                        </a:rPr>
                        <a:t>«О земельном налоге» </a:t>
                      </a:r>
                    </a:p>
                    <a:p>
                      <a:pPr algn="ctr">
                        <a:spcAft>
                          <a:spcPts val="0"/>
                        </a:spcAft>
                      </a:pPr>
                      <a:r>
                        <a:rPr lang="ru-RU" sz="1400" dirty="0">
                          <a:effectLst/>
                        </a:rPr>
                        <a:t>пункт 4.4</a:t>
                      </a:r>
                      <a:endParaRPr lang="ru-RU"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39370" marR="39370" marT="64770" marB="64770"/>
                </a:tc>
                <a:tc>
                  <a:txBody>
                    <a:bodyPr/>
                    <a:lstStyle/>
                    <a:p>
                      <a:pPr algn="ctr">
                        <a:spcAft>
                          <a:spcPts val="0"/>
                        </a:spcAft>
                      </a:pPr>
                      <a:r>
                        <a:rPr lang="ru-RU" sz="1400" dirty="0">
                          <a:effectLst/>
                        </a:rPr>
                        <a:t>1</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tc>
                  <a:txBody>
                    <a:bodyPr/>
                    <a:lstStyle/>
                    <a:p>
                      <a:pPr algn="ctr">
                        <a:spcAft>
                          <a:spcPts val="0"/>
                        </a:spcAft>
                      </a:pPr>
                      <a:r>
                        <a:rPr lang="ru-RU" sz="1400" dirty="0" smtClean="0">
                          <a:effectLst/>
                        </a:rPr>
                        <a:t>129</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64770" marB="64770"/>
                </a:tc>
                <a:extLst>
                  <a:ext uri="{0D108BD9-81ED-4DB2-BD59-A6C34878D82A}">
                    <a16:rowId xmlns:a16="http://schemas.microsoft.com/office/drawing/2014/main" val="3021991440"/>
                  </a:ext>
                </a:extLst>
              </a:tr>
            </a:tbl>
          </a:graphicData>
        </a:graphic>
      </p:graphicFrame>
      <p:sp>
        <p:nvSpPr>
          <p:cNvPr id="5" name="Прямоугольник 4">
            <a:extLst>
              <a:ext uri="{FF2B5EF4-FFF2-40B4-BE49-F238E27FC236}">
                <a16:creationId xmlns:a16="http://schemas.microsoft.com/office/drawing/2014/main" id="{594685D7-5172-469A-97EC-6B9FB38C3B3D}"/>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9416783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39AD2EC8-2895-4BCA-B1EC-6327AAAD9E62}"/>
              </a:ext>
            </a:extLst>
          </p:cNvPr>
          <p:cNvGraphicFramePr>
            <a:graphicFrameLocks noGrp="1"/>
          </p:cNvGraphicFramePr>
          <p:nvPr>
            <p:extLst>
              <p:ext uri="{D42A27DB-BD31-4B8C-83A1-F6EECF244321}">
                <p14:modId xmlns:p14="http://schemas.microsoft.com/office/powerpoint/2010/main" val="4064222139"/>
              </p:ext>
            </p:extLst>
          </p:nvPr>
        </p:nvGraphicFramePr>
        <p:xfrm>
          <a:off x="0" y="632177"/>
          <a:ext cx="12191998" cy="1948936"/>
        </p:xfrm>
        <a:graphic>
          <a:graphicData uri="http://schemas.openxmlformats.org/drawingml/2006/table">
            <a:tbl>
              <a:tblPr>
                <a:tableStyleId>{8A107856-5554-42FB-B03E-39F5DBC370BA}</a:tableStyleId>
              </a:tblPr>
              <a:tblGrid>
                <a:gridCol w="2942492">
                  <a:extLst>
                    <a:ext uri="{9D8B030D-6E8A-4147-A177-3AD203B41FA5}">
                      <a16:colId xmlns:a16="http://schemas.microsoft.com/office/drawing/2014/main" val="3800252887"/>
                    </a:ext>
                  </a:extLst>
                </a:gridCol>
                <a:gridCol w="2619322">
                  <a:extLst>
                    <a:ext uri="{9D8B030D-6E8A-4147-A177-3AD203B41FA5}">
                      <a16:colId xmlns:a16="http://schemas.microsoft.com/office/drawing/2014/main" val="2047655022"/>
                    </a:ext>
                  </a:extLst>
                </a:gridCol>
                <a:gridCol w="1531420">
                  <a:extLst>
                    <a:ext uri="{9D8B030D-6E8A-4147-A177-3AD203B41FA5}">
                      <a16:colId xmlns:a16="http://schemas.microsoft.com/office/drawing/2014/main" val="1139386487"/>
                    </a:ext>
                  </a:extLst>
                </a:gridCol>
                <a:gridCol w="1049476">
                  <a:extLst>
                    <a:ext uri="{9D8B030D-6E8A-4147-A177-3AD203B41FA5}">
                      <a16:colId xmlns:a16="http://schemas.microsoft.com/office/drawing/2014/main" val="1352480000"/>
                    </a:ext>
                  </a:extLst>
                </a:gridCol>
                <a:gridCol w="2130179">
                  <a:extLst>
                    <a:ext uri="{9D8B030D-6E8A-4147-A177-3AD203B41FA5}">
                      <a16:colId xmlns:a16="http://schemas.microsoft.com/office/drawing/2014/main" val="1984195659"/>
                    </a:ext>
                  </a:extLst>
                </a:gridCol>
                <a:gridCol w="812800">
                  <a:extLst>
                    <a:ext uri="{9D8B030D-6E8A-4147-A177-3AD203B41FA5}">
                      <a16:colId xmlns:a16="http://schemas.microsoft.com/office/drawing/2014/main" val="1341189559"/>
                    </a:ext>
                  </a:extLst>
                </a:gridCol>
                <a:gridCol w="1106309">
                  <a:extLst>
                    <a:ext uri="{9D8B030D-6E8A-4147-A177-3AD203B41FA5}">
                      <a16:colId xmlns:a16="http://schemas.microsoft.com/office/drawing/2014/main" val="1289652455"/>
                    </a:ext>
                  </a:extLst>
                </a:gridCol>
              </a:tblGrid>
              <a:tr h="1424587">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организаций</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в связи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881283505"/>
                  </a:ext>
                </a:extLst>
              </a:tr>
              <a:tr h="257458">
                <a:tc>
                  <a:txBody>
                    <a:bodyPr/>
                    <a:lstStyle/>
                    <a:p>
                      <a:pPr>
                        <a:spcAft>
                          <a:spcPts val="0"/>
                        </a:spcAft>
                        <a:tabLst>
                          <a:tab pos="1040765" algn="ctr"/>
                          <a:tab pos="1455420" algn="l"/>
                        </a:tabLst>
                      </a:pPr>
                      <a:r>
                        <a:rPr lang="ru-RU" sz="1050" dirty="0">
                          <a:effectLst/>
                        </a:rPr>
                        <a:t>	1	</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2</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3</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4</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5</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6</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7</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1348437560"/>
                  </a:ext>
                </a:extLst>
              </a:tr>
            </a:tbl>
          </a:graphicData>
        </a:graphic>
      </p:graphicFrame>
      <p:graphicFrame>
        <p:nvGraphicFramePr>
          <p:cNvPr id="4" name="Таблица 3">
            <a:extLst>
              <a:ext uri="{FF2B5EF4-FFF2-40B4-BE49-F238E27FC236}">
                <a16:creationId xmlns:a16="http://schemas.microsoft.com/office/drawing/2014/main" id="{62BF5B26-CE8C-44C6-8CAA-D986AFFD4B8A}"/>
              </a:ext>
            </a:extLst>
          </p:cNvPr>
          <p:cNvGraphicFramePr>
            <a:graphicFrameLocks noGrp="1"/>
          </p:cNvGraphicFramePr>
          <p:nvPr>
            <p:extLst>
              <p:ext uri="{D42A27DB-BD31-4B8C-83A1-F6EECF244321}">
                <p14:modId xmlns:p14="http://schemas.microsoft.com/office/powerpoint/2010/main" val="1762755829"/>
              </p:ext>
            </p:extLst>
          </p:nvPr>
        </p:nvGraphicFramePr>
        <p:xfrm>
          <a:off x="0" y="2562579"/>
          <a:ext cx="12192000" cy="4295422"/>
        </p:xfrm>
        <a:graphic>
          <a:graphicData uri="http://schemas.openxmlformats.org/drawingml/2006/table">
            <a:tbl>
              <a:tblPr>
                <a:tableStyleId>{8A107856-5554-42FB-B03E-39F5DBC370BA}</a:tableStyleId>
              </a:tblPr>
              <a:tblGrid>
                <a:gridCol w="2939319">
                  <a:extLst>
                    <a:ext uri="{9D8B030D-6E8A-4147-A177-3AD203B41FA5}">
                      <a16:colId xmlns:a16="http://schemas.microsoft.com/office/drawing/2014/main" val="83564884"/>
                    </a:ext>
                  </a:extLst>
                </a:gridCol>
                <a:gridCol w="2621555">
                  <a:extLst>
                    <a:ext uri="{9D8B030D-6E8A-4147-A177-3AD203B41FA5}">
                      <a16:colId xmlns:a16="http://schemas.microsoft.com/office/drawing/2014/main" val="4024613570"/>
                    </a:ext>
                  </a:extLst>
                </a:gridCol>
                <a:gridCol w="1535861">
                  <a:extLst>
                    <a:ext uri="{9D8B030D-6E8A-4147-A177-3AD203B41FA5}">
                      <a16:colId xmlns:a16="http://schemas.microsoft.com/office/drawing/2014/main" val="774016238"/>
                    </a:ext>
                  </a:extLst>
                </a:gridCol>
                <a:gridCol w="1045974">
                  <a:extLst>
                    <a:ext uri="{9D8B030D-6E8A-4147-A177-3AD203B41FA5}">
                      <a16:colId xmlns:a16="http://schemas.microsoft.com/office/drawing/2014/main" val="3177618781"/>
                    </a:ext>
                  </a:extLst>
                </a:gridCol>
                <a:gridCol w="2130180">
                  <a:extLst>
                    <a:ext uri="{9D8B030D-6E8A-4147-A177-3AD203B41FA5}">
                      <a16:colId xmlns:a16="http://schemas.microsoft.com/office/drawing/2014/main" val="1450816962"/>
                    </a:ext>
                  </a:extLst>
                </a:gridCol>
                <a:gridCol w="812800">
                  <a:extLst>
                    <a:ext uri="{9D8B030D-6E8A-4147-A177-3AD203B41FA5}">
                      <a16:colId xmlns:a16="http://schemas.microsoft.com/office/drawing/2014/main" val="2499089565"/>
                    </a:ext>
                  </a:extLst>
                </a:gridCol>
                <a:gridCol w="1106311">
                  <a:extLst>
                    <a:ext uri="{9D8B030D-6E8A-4147-A177-3AD203B41FA5}">
                      <a16:colId xmlns:a16="http://schemas.microsoft.com/office/drawing/2014/main" val="3844238048"/>
                    </a:ext>
                  </a:extLst>
                </a:gridCol>
              </a:tblGrid>
              <a:tr h="4295422">
                <a:tc>
                  <a:txBody>
                    <a:bodyPr/>
                    <a:lstStyle/>
                    <a:p>
                      <a:pPr algn="ctr">
                        <a:lnSpc>
                          <a:spcPct val="115000"/>
                        </a:lnSpc>
                        <a:spcAft>
                          <a:spcPts val="0"/>
                        </a:spcAft>
                      </a:pPr>
                      <a:r>
                        <a:rPr lang="ru-RU" sz="1400" dirty="0">
                          <a:effectLst/>
                        </a:rPr>
                        <a:t> Освобождение от уплаты земельного налога  на 100% муниципальные организации, в т.ч. бюджетные (казенные) учреждения и их обособленные подразделения, в отношении земельных участков (территории) общего пользования в границах населенных пунктов предназначенных для размещения объектов улично-дорожной сети, автомобильных дорог и пешеходных тротуаров, пешеходных переходов, скверов, бульваров, площадей, проездов</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Муниципальные организации, в т.ч. бюджетные (казенные) учреждения и их обособленные подразделения, в отношении земельных участков (территории) общего пользования в границах населенных пунктов предназначенных для размещения объектов улично-дорожной сети, автомобильных дорог и пешеходных тротуаров, пешеходных переходов, скверов, бульваров, площадей, проездов</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en-US" sz="1400" dirty="0">
                          <a:effectLst/>
                        </a:rPr>
                        <a:t>01.01.2022</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1,5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Решение Совета депутатов Талдомского городского округа Московской области от 25.11.2021г. </a:t>
                      </a:r>
                    </a:p>
                    <a:p>
                      <a:pPr algn="ctr">
                        <a:spcAft>
                          <a:spcPts val="0"/>
                        </a:spcAft>
                      </a:pPr>
                      <a:r>
                        <a:rPr lang="ru-RU" sz="1400" dirty="0">
                          <a:effectLst/>
                        </a:rPr>
                        <a:t>№ 72                 </a:t>
                      </a:r>
                    </a:p>
                    <a:p>
                      <a:pPr algn="ctr">
                        <a:spcAft>
                          <a:spcPts val="0"/>
                        </a:spcAft>
                      </a:pPr>
                      <a:r>
                        <a:rPr lang="ru-RU" sz="1400" dirty="0">
                          <a:effectLst/>
                        </a:rPr>
                        <a:t> «О земельном налоге»</a:t>
                      </a:r>
                    </a:p>
                    <a:p>
                      <a:pPr algn="ctr">
                        <a:spcAft>
                          <a:spcPts val="0"/>
                        </a:spcAft>
                      </a:pPr>
                      <a:r>
                        <a:rPr lang="ru-RU" sz="1400" dirty="0">
                          <a:effectLst/>
                        </a:rPr>
                        <a:t> пункт 4.4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1</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smtClean="0">
                          <a:effectLst/>
                          <a:latin typeface="+mn-lt"/>
                          <a:ea typeface="+mn-ea"/>
                          <a:cs typeface="+mn-cs"/>
                        </a:rPr>
                        <a:t>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1739712797"/>
                  </a:ext>
                </a:extLst>
              </a:tr>
            </a:tbl>
          </a:graphicData>
        </a:graphic>
      </p:graphicFrame>
      <p:sp>
        <p:nvSpPr>
          <p:cNvPr id="5" name="Прямоугольник 4">
            <a:extLst>
              <a:ext uri="{FF2B5EF4-FFF2-40B4-BE49-F238E27FC236}">
                <a16:creationId xmlns:a16="http://schemas.microsoft.com/office/drawing/2014/main" id="{252A5541-DA65-447E-8537-D77E21537CB5}"/>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2224415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39AD2EC8-2895-4BCA-B1EC-6327AAAD9E62}"/>
              </a:ext>
            </a:extLst>
          </p:cNvPr>
          <p:cNvGraphicFramePr>
            <a:graphicFrameLocks noGrp="1"/>
          </p:cNvGraphicFramePr>
          <p:nvPr>
            <p:extLst>
              <p:ext uri="{D42A27DB-BD31-4B8C-83A1-F6EECF244321}">
                <p14:modId xmlns:p14="http://schemas.microsoft.com/office/powerpoint/2010/main" val="822445029"/>
              </p:ext>
            </p:extLst>
          </p:nvPr>
        </p:nvGraphicFramePr>
        <p:xfrm>
          <a:off x="1" y="643467"/>
          <a:ext cx="12191999" cy="2158484"/>
        </p:xfrm>
        <a:graphic>
          <a:graphicData uri="http://schemas.openxmlformats.org/drawingml/2006/table">
            <a:tbl>
              <a:tblPr>
                <a:tableStyleId>{8A107856-5554-42FB-B03E-39F5DBC370BA}</a:tableStyleId>
              </a:tblPr>
              <a:tblGrid>
                <a:gridCol w="2965938">
                  <a:extLst>
                    <a:ext uri="{9D8B030D-6E8A-4147-A177-3AD203B41FA5}">
                      <a16:colId xmlns:a16="http://schemas.microsoft.com/office/drawing/2014/main" val="3800252887"/>
                    </a:ext>
                  </a:extLst>
                </a:gridCol>
                <a:gridCol w="2614246">
                  <a:extLst>
                    <a:ext uri="{9D8B030D-6E8A-4147-A177-3AD203B41FA5}">
                      <a16:colId xmlns:a16="http://schemas.microsoft.com/office/drawing/2014/main" val="2047655022"/>
                    </a:ext>
                  </a:extLst>
                </a:gridCol>
                <a:gridCol w="1513050">
                  <a:extLst>
                    <a:ext uri="{9D8B030D-6E8A-4147-A177-3AD203B41FA5}">
                      <a16:colId xmlns:a16="http://schemas.microsoft.com/office/drawing/2014/main" val="1139386487"/>
                    </a:ext>
                  </a:extLst>
                </a:gridCol>
                <a:gridCol w="761227">
                  <a:extLst>
                    <a:ext uri="{9D8B030D-6E8A-4147-A177-3AD203B41FA5}">
                      <a16:colId xmlns:a16="http://schemas.microsoft.com/office/drawing/2014/main" val="1352480000"/>
                    </a:ext>
                  </a:extLst>
                </a:gridCol>
                <a:gridCol w="1996232">
                  <a:extLst>
                    <a:ext uri="{9D8B030D-6E8A-4147-A177-3AD203B41FA5}">
                      <a16:colId xmlns:a16="http://schemas.microsoft.com/office/drawing/2014/main" val="1984195659"/>
                    </a:ext>
                  </a:extLst>
                </a:gridCol>
                <a:gridCol w="966534">
                  <a:extLst>
                    <a:ext uri="{9D8B030D-6E8A-4147-A177-3AD203B41FA5}">
                      <a16:colId xmlns:a16="http://schemas.microsoft.com/office/drawing/2014/main" val="1341189559"/>
                    </a:ext>
                  </a:extLst>
                </a:gridCol>
                <a:gridCol w="1374772">
                  <a:extLst>
                    <a:ext uri="{9D8B030D-6E8A-4147-A177-3AD203B41FA5}">
                      <a16:colId xmlns:a16="http://schemas.microsoft.com/office/drawing/2014/main" val="272969139"/>
                    </a:ext>
                  </a:extLst>
                </a:gridCol>
              </a:tblGrid>
              <a:tr h="1729827">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(организация)</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в связи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881283505"/>
                  </a:ext>
                </a:extLst>
              </a:tr>
              <a:tr h="306986">
                <a:tc>
                  <a:txBody>
                    <a:bodyPr/>
                    <a:lstStyle/>
                    <a:p>
                      <a:pPr>
                        <a:spcAft>
                          <a:spcPts val="0"/>
                        </a:spcAft>
                        <a:tabLst>
                          <a:tab pos="1040765" algn="ctr"/>
                          <a:tab pos="1455420" algn="l"/>
                        </a:tabLst>
                      </a:pPr>
                      <a:r>
                        <a:rPr lang="ru-RU" sz="1000" dirty="0">
                          <a:effectLst/>
                        </a:rPr>
                        <a:t>	1	</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2</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3</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4</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5</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6</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7</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1348437560"/>
                  </a:ext>
                </a:extLst>
              </a:tr>
            </a:tbl>
          </a:graphicData>
        </a:graphic>
      </p:graphicFrame>
      <p:graphicFrame>
        <p:nvGraphicFramePr>
          <p:cNvPr id="4" name="Таблица 3">
            <a:extLst>
              <a:ext uri="{FF2B5EF4-FFF2-40B4-BE49-F238E27FC236}">
                <a16:creationId xmlns:a16="http://schemas.microsoft.com/office/drawing/2014/main" id="{058BCE84-61C2-4E39-B69A-0CB53F0E9171}"/>
              </a:ext>
            </a:extLst>
          </p:cNvPr>
          <p:cNvGraphicFramePr>
            <a:graphicFrameLocks noGrp="1"/>
          </p:cNvGraphicFramePr>
          <p:nvPr>
            <p:extLst>
              <p:ext uri="{D42A27DB-BD31-4B8C-83A1-F6EECF244321}">
                <p14:modId xmlns:p14="http://schemas.microsoft.com/office/powerpoint/2010/main" val="1267486087"/>
              </p:ext>
            </p:extLst>
          </p:nvPr>
        </p:nvGraphicFramePr>
        <p:xfrm>
          <a:off x="0" y="2630078"/>
          <a:ext cx="12192001" cy="4227921"/>
        </p:xfrm>
        <a:graphic>
          <a:graphicData uri="http://schemas.openxmlformats.org/drawingml/2006/table">
            <a:tbl>
              <a:tblPr>
                <a:tableStyleId>{8A107856-5554-42FB-B03E-39F5DBC370BA}</a:tableStyleId>
              </a:tblPr>
              <a:tblGrid>
                <a:gridCol w="2969443">
                  <a:extLst>
                    <a:ext uri="{9D8B030D-6E8A-4147-A177-3AD203B41FA5}">
                      <a16:colId xmlns:a16="http://schemas.microsoft.com/office/drawing/2014/main" val="2705895055"/>
                    </a:ext>
                  </a:extLst>
                </a:gridCol>
                <a:gridCol w="2611225">
                  <a:extLst>
                    <a:ext uri="{9D8B030D-6E8A-4147-A177-3AD203B41FA5}">
                      <a16:colId xmlns:a16="http://schemas.microsoft.com/office/drawing/2014/main" val="3414030530"/>
                    </a:ext>
                  </a:extLst>
                </a:gridCol>
                <a:gridCol w="1508289">
                  <a:extLst>
                    <a:ext uri="{9D8B030D-6E8A-4147-A177-3AD203B41FA5}">
                      <a16:colId xmlns:a16="http://schemas.microsoft.com/office/drawing/2014/main" val="3181992296"/>
                    </a:ext>
                  </a:extLst>
                </a:gridCol>
                <a:gridCol w="762470">
                  <a:extLst>
                    <a:ext uri="{9D8B030D-6E8A-4147-A177-3AD203B41FA5}">
                      <a16:colId xmlns:a16="http://schemas.microsoft.com/office/drawing/2014/main" val="2664077343"/>
                    </a:ext>
                  </a:extLst>
                </a:gridCol>
                <a:gridCol w="1999266">
                  <a:extLst>
                    <a:ext uri="{9D8B030D-6E8A-4147-A177-3AD203B41FA5}">
                      <a16:colId xmlns:a16="http://schemas.microsoft.com/office/drawing/2014/main" val="4123096864"/>
                    </a:ext>
                  </a:extLst>
                </a:gridCol>
                <a:gridCol w="964063">
                  <a:extLst>
                    <a:ext uri="{9D8B030D-6E8A-4147-A177-3AD203B41FA5}">
                      <a16:colId xmlns:a16="http://schemas.microsoft.com/office/drawing/2014/main" val="1366895602"/>
                    </a:ext>
                  </a:extLst>
                </a:gridCol>
                <a:gridCol w="1377245">
                  <a:extLst>
                    <a:ext uri="{9D8B030D-6E8A-4147-A177-3AD203B41FA5}">
                      <a16:colId xmlns:a16="http://schemas.microsoft.com/office/drawing/2014/main" val="3701657195"/>
                    </a:ext>
                  </a:extLst>
                </a:gridCol>
              </a:tblGrid>
              <a:tr h="4227921">
                <a:tc>
                  <a:txBody>
                    <a:bodyPr/>
                    <a:lstStyle/>
                    <a:p>
                      <a:pPr algn="ctr">
                        <a:lnSpc>
                          <a:spcPct val="115000"/>
                        </a:lnSpc>
                        <a:spcAft>
                          <a:spcPts val="0"/>
                        </a:spcAft>
                      </a:pPr>
                      <a:r>
                        <a:rPr lang="ru-RU" sz="1400" dirty="0">
                          <a:effectLst/>
                        </a:rPr>
                        <a:t>Освобождение от уплаты земельного налога  на 100% организации–инвесторы, осуществившие капитальные вложения в объекты основных средств, в отношении земельных участков, на которых расположен объект основных средств стоимостью не менее пятидесяти миллионов рублей, который впервые введен в эксплуатацию и   принят на бухгалтерский учет</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Организации –инвесторы, осуществившие капитальные вложения в объекты основных средств, в отношении земельных участков, на которых расположен объект основных средств стоимостью не менее пятидесяти миллионов рублей, который впервые введен в эксплуатацию и   принят на бухгалтерский учет</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01.01.2022</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1,5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Решение Совета депутатов Талдомского городского округа Московской области от 25.11.2021г. № 72             «О земельном налоге» пункт 4.4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1862127758"/>
                  </a:ext>
                </a:extLst>
              </a:tr>
            </a:tbl>
          </a:graphicData>
        </a:graphic>
      </p:graphicFrame>
      <p:sp>
        <p:nvSpPr>
          <p:cNvPr id="6" name="Прямоугольник 5">
            <a:extLst>
              <a:ext uri="{FF2B5EF4-FFF2-40B4-BE49-F238E27FC236}">
                <a16:creationId xmlns:a16="http://schemas.microsoft.com/office/drawing/2014/main" id="{66D09C61-B510-486D-B28A-C1419F4F212E}"/>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40539530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39AD2EC8-2895-4BCA-B1EC-6327AAAD9E62}"/>
              </a:ext>
            </a:extLst>
          </p:cNvPr>
          <p:cNvGraphicFramePr>
            <a:graphicFrameLocks noGrp="1"/>
          </p:cNvGraphicFramePr>
          <p:nvPr>
            <p:extLst>
              <p:ext uri="{D42A27DB-BD31-4B8C-83A1-F6EECF244321}">
                <p14:modId xmlns:p14="http://schemas.microsoft.com/office/powerpoint/2010/main" val="3002213051"/>
              </p:ext>
            </p:extLst>
          </p:nvPr>
        </p:nvGraphicFramePr>
        <p:xfrm>
          <a:off x="0" y="632178"/>
          <a:ext cx="12192000" cy="2895276"/>
        </p:xfrm>
        <a:graphic>
          <a:graphicData uri="http://schemas.openxmlformats.org/drawingml/2006/table">
            <a:tbl>
              <a:tblPr>
                <a:tableStyleId>{8A107856-5554-42FB-B03E-39F5DBC370BA}</a:tableStyleId>
              </a:tblPr>
              <a:tblGrid>
                <a:gridCol w="3905956">
                  <a:extLst>
                    <a:ext uri="{9D8B030D-6E8A-4147-A177-3AD203B41FA5}">
                      <a16:colId xmlns:a16="http://schemas.microsoft.com/office/drawing/2014/main" val="3800252887"/>
                    </a:ext>
                  </a:extLst>
                </a:gridCol>
                <a:gridCol w="2709333">
                  <a:extLst>
                    <a:ext uri="{9D8B030D-6E8A-4147-A177-3AD203B41FA5}">
                      <a16:colId xmlns:a16="http://schemas.microsoft.com/office/drawing/2014/main" val="2047655022"/>
                    </a:ext>
                  </a:extLst>
                </a:gridCol>
                <a:gridCol w="1365955">
                  <a:extLst>
                    <a:ext uri="{9D8B030D-6E8A-4147-A177-3AD203B41FA5}">
                      <a16:colId xmlns:a16="http://schemas.microsoft.com/office/drawing/2014/main" val="1139386487"/>
                    </a:ext>
                  </a:extLst>
                </a:gridCol>
                <a:gridCol w="745067">
                  <a:extLst>
                    <a:ext uri="{9D8B030D-6E8A-4147-A177-3AD203B41FA5}">
                      <a16:colId xmlns:a16="http://schemas.microsoft.com/office/drawing/2014/main" val="1352480000"/>
                    </a:ext>
                  </a:extLst>
                </a:gridCol>
                <a:gridCol w="1226582">
                  <a:extLst>
                    <a:ext uri="{9D8B030D-6E8A-4147-A177-3AD203B41FA5}">
                      <a16:colId xmlns:a16="http://schemas.microsoft.com/office/drawing/2014/main" val="1984195659"/>
                    </a:ext>
                  </a:extLst>
                </a:gridCol>
                <a:gridCol w="929596">
                  <a:extLst>
                    <a:ext uri="{9D8B030D-6E8A-4147-A177-3AD203B41FA5}">
                      <a16:colId xmlns:a16="http://schemas.microsoft.com/office/drawing/2014/main" val="1341189559"/>
                    </a:ext>
                  </a:extLst>
                </a:gridCol>
                <a:gridCol w="1309511">
                  <a:extLst>
                    <a:ext uri="{9D8B030D-6E8A-4147-A177-3AD203B41FA5}">
                      <a16:colId xmlns:a16="http://schemas.microsoft.com/office/drawing/2014/main" val="383913663"/>
                    </a:ext>
                  </a:extLst>
                </a:gridCol>
              </a:tblGrid>
              <a:tr h="1967412">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a:t>
                      </a:r>
                    </a:p>
                    <a:p>
                      <a:pPr algn="ctr">
                        <a:spcAft>
                          <a:spcPts val="0"/>
                        </a:spcAft>
                      </a:pPr>
                      <a:r>
                        <a:rPr lang="ru-RU" sz="1050" dirty="0">
                          <a:effectLst>
                            <a:glow rad="127000">
                              <a:schemeClr val="bg1"/>
                            </a:glow>
                          </a:effectLst>
                        </a:rPr>
                        <a:t>(процент)</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(организация)</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в связи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881283505"/>
                  </a:ext>
                </a:extLst>
              </a:tr>
              <a:tr h="199128">
                <a:tc>
                  <a:txBody>
                    <a:bodyPr/>
                    <a:lstStyle/>
                    <a:p>
                      <a:pPr>
                        <a:spcAft>
                          <a:spcPts val="0"/>
                        </a:spcAft>
                        <a:tabLst>
                          <a:tab pos="1040765" algn="ctr"/>
                          <a:tab pos="1455420" algn="l"/>
                        </a:tabLst>
                      </a:pPr>
                      <a:r>
                        <a:rPr lang="ru-RU" sz="1000" dirty="0">
                          <a:effectLst/>
                        </a:rPr>
                        <a:t>	                                                1	</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2</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3</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4</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5</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6</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7</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1348437560"/>
                  </a:ext>
                </a:extLst>
              </a:tr>
            </a:tbl>
          </a:graphicData>
        </a:graphic>
      </p:graphicFrame>
      <p:graphicFrame>
        <p:nvGraphicFramePr>
          <p:cNvPr id="4" name="Таблица 3">
            <a:extLst>
              <a:ext uri="{FF2B5EF4-FFF2-40B4-BE49-F238E27FC236}">
                <a16:creationId xmlns:a16="http://schemas.microsoft.com/office/drawing/2014/main" id="{CE0DD1D4-8EDB-4756-9643-63A98BFBD73E}"/>
              </a:ext>
            </a:extLst>
          </p:cNvPr>
          <p:cNvGraphicFramePr>
            <a:graphicFrameLocks noGrp="1"/>
          </p:cNvGraphicFramePr>
          <p:nvPr>
            <p:extLst>
              <p:ext uri="{D42A27DB-BD31-4B8C-83A1-F6EECF244321}">
                <p14:modId xmlns:p14="http://schemas.microsoft.com/office/powerpoint/2010/main" val="3032579501"/>
              </p:ext>
            </p:extLst>
          </p:nvPr>
        </p:nvGraphicFramePr>
        <p:xfrm>
          <a:off x="0" y="3043163"/>
          <a:ext cx="12191999" cy="3855558"/>
        </p:xfrm>
        <a:graphic>
          <a:graphicData uri="http://schemas.openxmlformats.org/drawingml/2006/table">
            <a:tbl>
              <a:tblPr>
                <a:tableStyleId>{8A107856-5554-42FB-B03E-39F5DBC370BA}</a:tableStyleId>
              </a:tblPr>
              <a:tblGrid>
                <a:gridCol w="3908276">
                  <a:extLst>
                    <a:ext uri="{9D8B030D-6E8A-4147-A177-3AD203B41FA5}">
                      <a16:colId xmlns:a16="http://schemas.microsoft.com/office/drawing/2014/main" val="976863741"/>
                    </a:ext>
                  </a:extLst>
                </a:gridCol>
                <a:gridCol w="2711865">
                  <a:extLst>
                    <a:ext uri="{9D8B030D-6E8A-4147-A177-3AD203B41FA5}">
                      <a16:colId xmlns:a16="http://schemas.microsoft.com/office/drawing/2014/main" val="1285942399"/>
                    </a:ext>
                  </a:extLst>
                </a:gridCol>
                <a:gridCol w="1364362">
                  <a:extLst>
                    <a:ext uri="{9D8B030D-6E8A-4147-A177-3AD203B41FA5}">
                      <a16:colId xmlns:a16="http://schemas.microsoft.com/office/drawing/2014/main" val="1265233474"/>
                    </a:ext>
                  </a:extLst>
                </a:gridCol>
                <a:gridCol w="741808">
                  <a:extLst>
                    <a:ext uri="{9D8B030D-6E8A-4147-A177-3AD203B41FA5}">
                      <a16:colId xmlns:a16="http://schemas.microsoft.com/office/drawing/2014/main" val="1516261716"/>
                    </a:ext>
                  </a:extLst>
                </a:gridCol>
                <a:gridCol w="1226577">
                  <a:extLst>
                    <a:ext uri="{9D8B030D-6E8A-4147-A177-3AD203B41FA5}">
                      <a16:colId xmlns:a16="http://schemas.microsoft.com/office/drawing/2014/main" val="261380375"/>
                    </a:ext>
                  </a:extLst>
                </a:gridCol>
                <a:gridCol w="929600">
                  <a:extLst>
                    <a:ext uri="{9D8B030D-6E8A-4147-A177-3AD203B41FA5}">
                      <a16:colId xmlns:a16="http://schemas.microsoft.com/office/drawing/2014/main" val="1470766585"/>
                    </a:ext>
                  </a:extLst>
                </a:gridCol>
                <a:gridCol w="1309511">
                  <a:extLst>
                    <a:ext uri="{9D8B030D-6E8A-4147-A177-3AD203B41FA5}">
                      <a16:colId xmlns:a16="http://schemas.microsoft.com/office/drawing/2014/main" val="2557347660"/>
                    </a:ext>
                  </a:extLst>
                </a:gridCol>
              </a:tblGrid>
              <a:tr h="3814837">
                <a:tc>
                  <a:txBody>
                    <a:bodyPr/>
                    <a:lstStyle/>
                    <a:p>
                      <a:pPr algn="ctr">
                        <a:lnSpc>
                          <a:spcPct val="115000"/>
                        </a:lnSpc>
                        <a:spcAft>
                          <a:spcPts val="0"/>
                        </a:spcAft>
                      </a:pPr>
                      <a:r>
                        <a:rPr lang="ru-RU" sz="1300" dirty="0">
                          <a:effectLst/>
                        </a:rPr>
                        <a:t>Освобождение от уплаты земельного налога  на 50% российские организации, которые осуществляют деятельность в области информационных технологий, разрабатывают и реализуют разработанные ими программы для ЭВМ, базы данных на материальном носителе или в форме электронного документа по каналам связи независимо от вида договора и (или)оказывают услуги (выполняют работы) по разработке, адаптации , модификации программ ЭВМ, баз данных(программных средств и информационных продуктов вычислительной техники),устанавливают, тестируют и сопровождают программы для ЭВМ, базы данных</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tc>
                <a:tc>
                  <a:txBody>
                    <a:bodyPr/>
                    <a:lstStyle/>
                    <a:p>
                      <a:pPr algn="ctr">
                        <a:spcAft>
                          <a:spcPts val="0"/>
                        </a:spcAft>
                      </a:pPr>
                      <a:r>
                        <a:rPr lang="ru-RU" sz="1300" dirty="0">
                          <a:effectLst/>
                        </a:rPr>
                        <a:t>Российские организации, которые осуществляют деятельность в области информационных технологий, разрабатывают и реализуют разработанные ими программы для ЭВМ, базы данных на материальном носителе или в форме электронного документа по каналам связи независимо от вида договора и (или) оказывают услуги(выполняют работы) по разработке, адаптации , модификации программ ЭВМ, баз данных(программных средств и информационных продуктов вычислительной техники),устанавливают, тестируют и сопровождают программы для ЭВМ, базы данных</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300" dirty="0">
                          <a:effectLst/>
                        </a:rPr>
                        <a:t>01.01.2025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300" dirty="0">
                          <a:effectLst/>
                        </a:rPr>
                        <a:t>1,5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300" dirty="0">
                          <a:effectLst/>
                        </a:rPr>
                        <a:t>Решение Совета депутатов Талдомского городского округа Московской области от 25.11.2021г. </a:t>
                      </a:r>
                    </a:p>
                    <a:p>
                      <a:pPr algn="ctr">
                        <a:spcAft>
                          <a:spcPts val="0"/>
                        </a:spcAft>
                      </a:pPr>
                      <a:r>
                        <a:rPr lang="ru-RU" sz="1300" dirty="0">
                          <a:effectLst/>
                        </a:rPr>
                        <a:t>№ 72                        «О земельном налоге»   </a:t>
                      </a:r>
                    </a:p>
                    <a:p>
                      <a:pPr algn="ctr">
                        <a:spcAft>
                          <a:spcPts val="0"/>
                        </a:spcAft>
                      </a:pPr>
                      <a:r>
                        <a:rPr lang="ru-RU" sz="1300" dirty="0">
                          <a:effectLst/>
                        </a:rPr>
                        <a:t>пункт 4.5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300" dirty="0">
                          <a:effectLst/>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300" dirty="0">
                          <a:effectLst/>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2085957476"/>
                  </a:ext>
                </a:extLst>
              </a:tr>
            </a:tbl>
          </a:graphicData>
        </a:graphic>
      </p:graphicFrame>
      <p:sp>
        <p:nvSpPr>
          <p:cNvPr id="5" name="Прямоугольник 4">
            <a:extLst>
              <a:ext uri="{FF2B5EF4-FFF2-40B4-BE49-F238E27FC236}">
                <a16:creationId xmlns:a16="http://schemas.microsoft.com/office/drawing/2014/main" id="{2250155F-794B-400E-879F-87CCFE978483}"/>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23386451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39AD2EC8-2895-4BCA-B1EC-6327AAAD9E62}"/>
              </a:ext>
            </a:extLst>
          </p:cNvPr>
          <p:cNvGraphicFramePr>
            <a:graphicFrameLocks noGrp="1"/>
          </p:cNvGraphicFramePr>
          <p:nvPr>
            <p:extLst>
              <p:ext uri="{D42A27DB-BD31-4B8C-83A1-F6EECF244321}">
                <p14:modId xmlns:p14="http://schemas.microsoft.com/office/powerpoint/2010/main" val="733062570"/>
              </p:ext>
            </p:extLst>
          </p:nvPr>
        </p:nvGraphicFramePr>
        <p:xfrm>
          <a:off x="0" y="665217"/>
          <a:ext cx="12191998" cy="2159997"/>
        </p:xfrm>
        <a:graphic>
          <a:graphicData uri="http://schemas.openxmlformats.org/drawingml/2006/table">
            <a:tbl>
              <a:tblPr>
                <a:tableStyleId>{8A107856-5554-42FB-B03E-39F5DBC370BA}</a:tableStyleId>
              </a:tblPr>
              <a:tblGrid>
                <a:gridCol w="3852892">
                  <a:extLst>
                    <a:ext uri="{9D8B030D-6E8A-4147-A177-3AD203B41FA5}">
                      <a16:colId xmlns:a16="http://schemas.microsoft.com/office/drawing/2014/main" val="3800252887"/>
                    </a:ext>
                  </a:extLst>
                </a:gridCol>
                <a:gridCol w="2436192">
                  <a:extLst>
                    <a:ext uri="{9D8B030D-6E8A-4147-A177-3AD203B41FA5}">
                      <a16:colId xmlns:a16="http://schemas.microsoft.com/office/drawing/2014/main" val="2047655022"/>
                    </a:ext>
                  </a:extLst>
                </a:gridCol>
                <a:gridCol w="1510908">
                  <a:extLst>
                    <a:ext uri="{9D8B030D-6E8A-4147-A177-3AD203B41FA5}">
                      <a16:colId xmlns:a16="http://schemas.microsoft.com/office/drawing/2014/main" val="1139386487"/>
                    </a:ext>
                  </a:extLst>
                </a:gridCol>
                <a:gridCol w="731266">
                  <a:extLst>
                    <a:ext uri="{9D8B030D-6E8A-4147-A177-3AD203B41FA5}">
                      <a16:colId xmlns:a16="http://schemas.microsoft.com/office/drawing/2014/main" val="1352480000"/>
                    </a:ext>
                  </a:extLst>
                </a:gridCol>
                <a:gridCol w="1690160">
                  <a:extLst>
                    <a:ext uri="{9D8B030D-6E8A-4147-A177-3AD203B41FA5}">
                      <a16:colId xmlns:a16="http://schemas.microsoft.com/office/drawing/2014/main" val="1984195659"/>
                    </a:ext>
                  </a:extLst>
                </a:gridCol>
                <a:gridCol w="751382">
                  <a:extLst>
                    <a:ext uri="{9D8B030D-6E8A-4147-A177-3AD203B41FA5}">
                      <a16:colId xmlns:a16="http://schemas.microsoft.com/office/drawing/2014/main" val="1341189559"/>
                    </a:ext>
                  </a:extLst>
                </a:gridCol>
                <a:gridCol w="1219198">
                  <a:extLst>
                    <a:ext uri="{9D8B030D-6E8A-4147-A177-3AD203B41FA5}">
                      <a16:colId xmlns:a16="http://schemas.microsoft.com/office/drawing/2014/main" val="4239915161"/>
                    </a:ext>
                  </a:extLst>
                </a:gridCol>
              </a:tblGrid>
              <a:tr h="1774562">
                <a:tc>
                  <a:txBody>
                    <a:bodyPr/>
                    <a:lstStyle/>
                    <a:p>
                      <a:pPr algn="ctr">
                        <a:spcAft>
                          <a:spcPts val="0"/>
                        </a:spcAft>
                      </a:pPr>
                      <a:r>
                        <a:rPr lang="ru-RU" sz="1050" dirty="0">
                          <a:effectLst/>
                        </a:rPr>
                        <a:t>Наименование налоговых льгот, освобождений и иных преференций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Целевая категория плательщиков налогов, для которых предусмотрены налоговые льготы, освобождения и иные преференции, установленные нормативными правовыми актами городского округа</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Даты начала действия предоставленного решениями Совета депутатов Талдомского городского округа Московской области права на налоговые льготы, освобождения и иные преференции по местным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Ставка налога </a:t>
                      </a:r>
                      <a:r>
                        <a:rPr lang="ru-RU" sz="1050" dirty="0">
                          <a:effectLst>
                            <a:glow rad="127000">
                              <a:schemeClr val="bg1"/>
                            </a:glow>
                          </a:effectLst>
                        </a:rPr>
                        <a:t>(процент)</a:t>
                      </a:r>
                      <a:r>
                        <a:rPr lang="ru-RU" sz="1050" dirty="0">
                          <a:effectLst/>
                        </a:rPr>
                        <a:t>                </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50" dirty="0">
                          <a:effectLst/>
                        </a:rPr>
                        <a:t>Нормативные правовые акты - решения Совета депутатов Талдомского городского округа Московской области, которыми предусматриваются налоговые льготы, освобождения и иные преференции по налогам</a:t>
                      </a: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Количество льготников (человек)</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Оценка</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налоговых расходов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 в связи     с предоставлением льгот   </a:t>
                      </a:r>
                    </a:p>
                    <a:p>
                      <a:pPr marL="0" marR="0" lvl="0" indent="0" algn="ctr" defTabSz="457200" rtl="0" eaLnBrk="1" fontAlgn="auto" latinLnBrk="0" hangingPunct="1">
                        <a:lnSpc>
                          <a:spcPct val="100000"/>
                        </a:lnSpc>
                        <a:spcBef>
                          <a:spcPts val="0"/>
                        </a:spcBef>
                        <a:spcAft>
                          <a:spcPts val="0"/>
                        </a:spcAft>
                        <a:buClrTx/>
                        <a:buSzTx/>
                        <a:buFontTx/>
                        <a:buNone/>
                        <a:tabLst/>
                        <a:defRPr/>
                      </a:pPr>
                      <a:r>
                        <a:rPr lang="ru-RU" sz="1050" dirty="0">
                          <a:effectLst/>
                        </a:rPr>
                        <a:t>(тыс. руб.)</a:t>
                      </a:r>
                    </a:p>
                    <a:p>
                      <a:pPr algn="ctr">
                        <a:spcAft>
                          <a:spcPts val="0"/>
                        </a:spcAft>
                      </a:pPr>
                      <a:endParaRPr lang="ru-RU"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881283505"/>
                  </a:ext>
                </a:extLst>
              </a:tr>
              <a:tr h="308499">
                <a:tc>
                  <a:txBody>
                    <a:bodyPr/>
                    <a:lstStyle/>
                    <a:p>
                      <a:pPr>
                        <a:spcAft>
                          <a:spcPts val="0"/>
                        </a:spcAft>
                        <a:tabLst>
                          <a:tab pos="1040765" algn="ctr"/>
                          <a:tab pos="1455420" algn="l"/>
                        </a:tabLst>
                      </a:pPr>
                      <a:r>
                        <a:rPr lang="ru-RU" sz="1000" dirty="0">
                          <a:effectLst/>
                        </a:rPr>
                        <a:t>	1	</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2</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3</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4</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5</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6</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000" dirty="0">
                          <a:effectLst/>
                        </a:rPr>
                        <a:t>7</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1348437560"/>
                  </a:ext>
                </a:extLst>
              </a:tr>
            </a:tbl>
          </a:graphicData>
        </a:graphic>
      </p:graphicFrame>
      <p:graphicFrame>
        <p:nvGraphicFramePr>
          <p:cNvPr id="5" name="Таблица 4">
            <a:extLst>
              <a:ext uri="{FF2B5EF4-FFF2-40B4-BE49-F238E27FC236}">
                <a16:creationId xmlns:a16="http://schemas.microsoft.com/office/drawing/2014/main" id="{7DB4B0B2-3CDF-469A-9160-788297B6A45D}"/>
              </a:ext>
            </a:extLst>
          </p:cNvPr>
          <p:cNvGraphicFramePr>
            <a:graphicFrameLocks noGrp="1"/>
          </p:cNvGraphicFramePr>
          <p:nvPr>
            <p:extLst>
              <p:ext uri="{D42A27DB-BD31-4B8C-83A1-F6EECF244321}">
                <p14:modId xmlns:p14="http://schemas.microsoft.com/office/powerpoint/2010/main" val="4199570621"/>
              </p:ext>
            </p:extLst>
          </p:nvPr>
        </p:nvGraphicFramePr>
        <p:xfrm>
          <a:off x="0" y="2698044"/>
          <a:ext cx="12192000" cy="4233348"/>
        </p:xfrm>
        <a:graphic>
          <a:graphicData uri="http://schemas.openxmlformats.org/drawingml/2006/table">
            <a:tbl>
              <a:tblPr>
                <a:tableStyleId>{8A107856-5554-42FB-B03E-39F5DBC370BA}</a:tableStyleId>
              </a:tblPr>
              <a:tblGrid>
                <a:gridCol w="3852892">
                  <a:extLst>
                    <a:ext uri="{9D8B030D-6E8A-4147-A177-3AD203B41FA5}">
                      <a16:colId xmlns:a16="http://schemas.microsoft.com/office/drawing/2014/main" val="4080565682"/>
                    </a:ext>
                  </a:extLst>
                </a:gridCol>
                <a:gridCol w="2436192">
                  <a:extLst>
                    <a:ext uri="{9D8B030D-6E8A-4147-A177-3AD203B41FA5}">
                      <a16:colId xmlns:a16="http://schemas.microsoft.com/office/drawing/2014/main" val="3714332178"/>
                    </a:ext>
                  </a:extLst>
                </a:gridCol>
                <a:gridCol w="1509381">
                  <a:extLst>
                    <a:ext uri="{9D8B030D-6E8A-4147-A177-3AD203B41FA5}">
                      <a16:colId xmlns:a16="http://schemas.microsoft.com/office/drawing/2014/main" val="2886786427"/>
                    </a:ext>
                  </a:extLst>
                </a:gridCol>
                <a:gridCol w="732793">
                  <a:extLst>
                    <a:ext uri="{9D8B030D-6E8A-4147-A177-3AD203B41FA5}">
                      <a16:colId xmlns:a16="http://schemas.microsoft.com/office/drawing/2014/main" val="35367250"/>
                    </a:ext>
                  </a:extLst>
                </a:gridCol>
                <a:gridCol w="1690161">
                  <a:extLst>
                    <a:ext uri="{9D8B030D-6E8A-4147-A177-3AD203B41FA5}">
                      <a16:colId xmlns:a16="http://schemas.microsoft.com/office/drawing/2014/main" val="945916255"/>
                    </a:ext>
                  </a:extLst>
                </a:gridCol>
                <a:gridCol w="751381">
                  <a:extLst>
                    <a:ext uri="{9D8B030D-6E8A-4147-A177-3AD203B41FA5}">
                      <a16:colId xmlns:a16="http://schemas.microsoft.com/office/drawing/2014/main" val="3048475893"/>
                    </a:ext>
                  </a:extLst>
                </a:gridCol>
                <a:gridCol w="1219200">
                  <a:extLst>
                    <a:ext uri="{9D8B030D-6E8A-4147-A177-3AD203B41FA5}">
                      <a16:colId xmlns:a16="http://schemas.microsoft.com/office/drawing/2014/main" val="3564638494"/>
                    </a:ext>
                  </a:extLst>
                </a:gridCol>
              </a:tblGrid>
              <a:tr h="3860773">
                <a:tc>
                  <a:txBody>
                    <a:bodyPr/>
                    <a:lstStyle/>
                    <a:p>
                      <a:pPr algn="ctr">
                        <a:lnSpc>
                          <a:spcPct val="115000"/>
                        </a:lnSpc>
                        <a:spcAft>
                          <a:spcPts val="0"/>
                        </a:spcAft>
                      </a:pPr>
                      <a:r>
                        <a:rPr lang="ru-RU" sz="1400" dirty="0">
                          <a:effectLst/>
                        </a:rPr>
                        <a:t>Освобождение от налога на имущество физических лиц одного из родителей в многодетной малоимущей семье, имеющей трех </a:t>
                      </a:r>
                    </a:p>
                    <a:p>
                      <a:pPr algn="ctr">
                        <a:lnSpc>
                          <a:spcPct val="115000"/>
                        </a:lnSpc>
                        <a:spcAft>
                          <a:spcPts val="0"/>
                        </a:spcAft>
                      </a:pPr>
                      <a:r>
                        <a:rPr lang="ru-RU" sz="1400" dirty="0">
                          <a:effectLst/>
                        </a:rPr>
                        <a:t>и более несовершеннолетних детей, среднедушевой доход которой ниже величины прожиточного минимума, установленной в Московской области на душу населения, в отношении одного объекта налогообложения жилого назначения по выбору налогоплательщика: комната, квартира, часть квартиры, индивидуальный жилой дом, часть жилого дома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родители в многодетной малоимущей семье, имеющей трех и более несовершеннолетних детей, среднедушевой доход которой ниже величины прожиточного минимума, установленной в Московской области на душу населения, в отношении одного объекта налогообложения жилого назначения по выбору налогоплательщика: комната, квартира, часть квартиры, индивидуальный жилой дом, часть жилого дома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en-US" sz="1400" dirty="0">
                          <a:effectLst/>
                        </a:rPr>
                        <a:t>01.01.2019</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    0,1- 0,3</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Решение Совета депутатов Талдомского городского округа Московской области от 29.11.2018г. </a:t>
                      </a:r>
                    </a:p>
                    <a:p>
                      <a:pPr algn="ctr">
                        <a:spcAft>
                          <a:spcPts val="0"/>
                        </a:spcAft>
                      </a:pPr>
                      <a:r>
                        <a:rPr lang="ru-RU" sz="1400" dirty="0">
                          <a:effectLst/>
                        </a:rPr>
                        <a:t>№ 103 </a:t>
                      </a:r>
                    </a:p>
                    <a:p>
                      <a:pPr algn="ctr">
                        <a:spcAft>
                          <a:spcPts val="0"/>
                        </a:spcAft>
                      </a:pPr>
                      <a:r>
                        <a:rPr lang="ru-RU" sz="1400" dirty="0">
                          <a:effectLst/>
                        </a:rPr>
                        <a:t> «О налоге</a:t>
                      </a:r>
                    </a:p>
                    <a:p>
                      <a:pPr algn="ctr">
                        <a:spcAft>
                          <a:spcPts val="0"/>
                        </a:spcAft>
                      </a:pPr>
                      <a:r>
                        <a:rPr lang="ru-RU" sz="1400" dirty="0">
                          <a:effectLst/>
                        </a:rPr>
                        <a:t> на имущество физических лиц»   </a:t>
                      </a:r>
                    </a:p>
                    <a:p>
                      <a:pPr algn="ctr">
                        <a:spcAft>
                          <a:spcPts val="0"/>
                        </a:spcAft>
                      </a:pPr>
                      <a:r>
                        <a:rPr lang="ru-RU" sz="1400" dirty="0">
                          <a:effectLst/>
                        </a:rPr>
                        <a:t>пункт 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tc>
                  <a:txBody>
                    <a:bodyPr/>
                    <a:lstStyle/>
                    <a:p>
                      <a:pPr algn="ctr">
                        <a:spcAft>
                          <a:spcPts val="0"/>
                        </a:spcAft>
                      </a:pPr>
                      <a:r>
                        <a:rPr lang="ru-RU" sz="1400" dirty="0">
                          <a:effectLst/>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741" marR="27741" marT="45639" marB="45639"/>
                </a:tc>
                <a:extLst>
                  <a:ext uri="{0D108BD9-81ED-4DB2-BD59-A6C34878D82A}">
                    <a16:rowId xmlns:a16="http://schemas.microsoft.com/office/drawing/2014/main" val="2283886960"/>
                  </a:ext>
                </a:extLst>
              </a:tr>
              <a:tr h="299183">
                <a:tc gridSpan="5">
                  <a:txBody>
                    <a:bodyPr/>
                    <a:lstStyle/>
                    <a:p>
                      <a:pPr marL="0" marR="0" lvl="0" indent="0" algn="just" defTabSz="457200" rtl="0" eaLnBrk="1" fontAlgn="auto" latinLnBrk="0" hangingPunct="1">
                        <a:lnSpc>
                          <a:spcPct val="115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Итого</a:t>
                      </a:r>
                      <a:endPar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tc>
                <a:tc hMerge="1">
                  <a:txBody>
                    <a:bodyPr/>
                    <a:lstStyle/>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
                          <a:schemeClr val="bg2">
                            <a:tint val="97000"/>
                            <a:hueMod val="92000"/>
                            <a:satMod val="169000"/>
                            <a:lumMod val="164000"/>
                          </a:schemeClr>
                        </a:gs>
                        <a:gs pos="55450">
                          <a:srgbClr val="FFFFEB"/>
                        </a:gs>
                        <a:gs pos="100000">
                          <a:schemeClr val="bg2">
                            <a:lumMod val="20000"/>
                            <a:lumOff val="80000"/>
                          </a:schemeClr>
                        </a:gs>
                      </a:gsLst>
                      <a:lin ang="6120000" scaled="1"/>
                    </a:gradFill>
                  </a:tcPr>
                </a:tc>
                <a:tc hMerge="1">
                  <a:txBody>
                    <a:bodyPr/>
                    <a:lstStyle/>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
                          <a:schemeClr val="bg2">
                            <a:tint val="97000"/>
                            <a:hueMod val="92000"/>
                            <a:satMod val="169000"/>
                            <a:lumMod val="164000"/>
                          </a:schemeClr>
                        </a:gs>
                        <a:gs pos="55450">
                          <a:srgbClr val="FFFFEB"/>
                        </a:gs>
                        <a:gs pos="100000">
                          <a:schemeClr val="bg2">
                            <a:lumMod val="20000"/>
                            <a:lumOff val="80000"/>
                          </a:schemeClr>
                        </a:gs>
                      </a:gsLst>
                      <a:lin ang="6120000" scaled="1"/>
                    </a:gradFill>
                  </a:tcPr>
                </a:tc>
                <a:tc hMerge="1">
                  <a:txBody>
                    <a:bodyPr/>
                    <a:lstStyle/>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
                          <a:schemeClr val="bg2">
                            <a:tint val="97000"/>
                            <a:hueMod val="92000"/>
                            <a:satMod val="169000"/>
                            <a:lumMod val="164000"/>
                          </a:schemeClr>
                        </a:gs>
                        <a:gs pos="55450">
                          <a:srgbClr val="FFFFEB"/>
                        </a:gs>
                        <a:gs pos="100000">
                          <a:schemeClr val="bg2">
                            <a:lumMod val="20000"/>
                            <a:lumOff val="80000"/>
                          </a:schemeClr>
                        </a:gs>
                      </a:gsLst>
                      <a:lin ang="6120000" scaled="1"/>
                    </a:gradFill>
                  </a:tcPr>
                </a:tc>
                <a:tc hMerge="1">
                  <a:txBody>
                    <a:bodyPr/>
                    <a:lstStyle/>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
                          <a:schemeClr val="bg2">
                            <a:tint val="97000"/>
                            <a:hueMod val="92000"/>
                            <a:satMod val="169000"/>
                            <a:lumMod val="164000"/>
                          </a:schemeClr>
                        </a:gs>
                        <a:gs pos="55450">
                          <a:srgbClr val="FFFFEB"/>
                        </a:gs>
                        <a:gs pos="100000">
                          <a:schemeClr val="bg2">
                            <a:lumMod val="20000"/>
                            <a:lumOff val="80000"/>
                          </a:schemeClr>
                        </a:gs>
                      </a:gsLst>
                      <a:lin ang="6120000" scaled="1"/>
                    </a:gra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ru-RU" sz="1200" u="none" strike="noStrike" kern="1200" cap="none" spc="0" normalizeH="0" baseline="0" noProof="0" dirty="0">
                          <a:ln>
                            <a:noFill/>
                          </a:ln>
                          <a:effectLst/>
                          <a:uLnTx/>
                          <a:uFillTx/>
                        </a:rPr>
                        <a:t>2 </a:t>
                      </a:r>
                      <a:r>
                        <a:rPr kumimoji="0" lang="ru-RU" sz="1200" u="none" strike="noStrike" kern="1200" cap="none" spc="0" normalizeH="0" baseline="0" noProof="0" dirty="0" smtClean="0">
                          <a:ln>
                            <a:noFill/>
                          </a:ln>
                          <a:effectLst/>
                          <a:uLnTx/>
                          <a:uFillTx/>
                        </a:rPr>
                        <a:t>811</a:t>
                      </a:r>
                      <a:endPar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27741" marR="27741" marT="45639" marB="45639"/>
                </a:tc>
                <a:tc>
                  <a:txBody>
                    <a:bodyPr/>
                    <a:lstStyle/>
                    <a:p>
                      <a:pPr algn="ctr"/>
                      <a:r>
                        <a:rPr kumimoji="0" lang="ru-RU" sz="1200" u="none" strike="noStrike" kern="1200" cap="none" spc="0" normalizeH="0" baseline="0" noProof="0" dirty="0" smtClean="0">
                          <a:ln>
                            <a:noFill/>
                          </a:ln>
                          <a:effectLst/>
                          <a:uLnTx/>
                          <a:uFillTx/>
                        </a:rPr>
                        <a:t>4 629,1</a:t>
                      </a:r>
                      <a:endParaRPr lang="ru-RU" sz="1200" dirty="0"/>
                    </a:p>
                  </a:txBody>
                  <a:tcPr marL="27741" marR="27741" marT="45639" marB="45639"/>
                </a:tc>
                <a:extLst>
                  <a:ext uri="{0D108BD9-81ED-4DB2-BD59-A6C34878D82A}">
                    <a16:rowId xmlns:a16="http://schemas.microsoft.com/office/drawing/2014/main" val="1740566802"/>
                  </a:ext>
                </a:extLst>
              </a:tr>
            </a:tbl>
          </a:graphicData>
        </a:graphic>
      </p:graphicFrame>
      <p:sp>
        <p:nvSpPr>
          <p:cNvPr id="4" name="Прямоугольник 3">
            <a:extLst>
              <a:ext uri="{FF2B5EF4-FFF2-40B4-BE49-F238E27FC236}">
                <a16:creationId xmlns:a16="http://schemas.microsoft.com/office/drawing/2014/main" id="{E1F83FB1-4790-4EC1-86FE-2796815A370D}"/>
              </a:ext>
            </a:extLst>
          </p:cNvPr>
          <p:cNvSpPr/>
          <p:nvPr/>
        </p:nvSpPr>
        <p:spPr>
          <a:xfrm>
            <a:off x="0" y="0"/>
            <a:ext cx="12192000" cy="6155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420"/>
              </a:spcAft>
            </a:pP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налоговых льготах и ставках налогов, </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и об оценке налоговых расходов в связи с предоставлением льгот,</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в Талдомском  городском округе Советом депутатов Талдомского городского округа   в </a:t>
            </a:r>
            <a:r>
              <a:rPr lang="ru" sz="17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1700" b="1" dirty="0">
                <a:ln>
                  <a:solidFill>
                    <a:schemeClr val="accent2">
                      <a:lumMod val="50000"/>
                    </a:schemeClr>
                  </a:solidFill>
                </a:ln>
                <a:solidFill>
                  <a:schemeClr val="accent2">
                    <a:lumMod val="75000"/>
                  </a:schemeClr>
                </a:solidFill>
                <a:effectLst>
                  <a:glow rad="127000">
                    <a:schemeClr val="bg1"/>
                  </a:glow>
                </a:effectLst>
                <a:latin typeface="Times New Roman"/>
              </a:rPr>
              <a:t>год</a:t>
            </a:r>
            <a:r>
              <a:rPr lang="ru-RU" sz="1700" b="1" dirty="0">
                <a:ln>
                  <a:solidFill>
                    <a:schemeClr val="accent2">
                      <a:lumMod val="50000"/>
                    </a:schemeClr>
                  </a:solidFill>
                </a:ln>
                <a:solidFill>
                  <a:schemeClr val="accent2">
                    <a:lumMod val="75000"/>
                  </a:schemeClr>
                </a:solidFill>
                <a:effectLst>
                  <a:glow rad="127000">
                    <a:schemeClr val="bg1"/>
                  </a:glow>
                </a:effectLst>
                <a:latin typeface="Times New Roman"/>
              </a:rPr>
              <a:t>у</a:t>
            </a:r>
            <a:endParaRPr lang="ru" sz="1700" dirty="0">
              <a:ln>
                <a:solidFill>
                  <a:schemeClr val="accent2">
                    <a:lumMod val="50000"/>
                  </a:schemeClr>
                </a:solidFill>
              </a:ln>
              <a:solidFill>
                <a:schemeClr val="accent2">
                  <a:lumMod val="75000"/>
                </a:schemeClr>
              </a:solidFill>
              <a:effectLst>
                <a:glow rad="127000">
                  <a:schemeClr val="bg1"/>
                </a:glow>
              </a:effectLst>
              <a:latin typeface="Times New Roman"/>
            </a:endParaRPr>
          </a:p>
        </p:txBody>
      </p:sp>
    </p:spTree>
    <p:extLst>
      <p:ext uri="{BB962C8B-B14F-4D97-AF65-F5344CB8AC3E}">
        <p14:creationId xmlns:p14="http://schemas.microsoft.com/office/powerpoint/2010/main" val="621146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gradFill>
          <a:gsLst>
            <a:gs pos="12409">
              <a:schemeClr val="bg1"/>
            </a:gs>
            <a:gs pos="89000">
              <a:schemeClr val="bg1"/>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0" y="9046"/>
            <a:ext cx="12192000" cy="813916"/>
          </a:xfrm>
          <a:prstGeom prst="rect">
            <a:avLst/>
          </a:prstGeom>
        </p:spPr>
        <p:style>
          <a:lnRef idx="2">
            <a:schemeClr val="accent2"/>
          </a:lnRef>
          <a:fillRef idx="1">
            <a:schemeClr val="lt1"/>
          </a:fillRef>
          <a:effectRef idx="0">
            <a:schemeClr val="accent2"/>
          </a:effectRef>
          <a:fontRef idx="minor">
            <a:schemeClr val="dk1"/>
          </a:fontRef>
        </p:style>
        <p:txBody>
          <a:bodyPr lIns="0" tIns="0" rIns="0" bIns="0">
            <a:noAutofit/>
          </a:bodyPr>
          <a:lstStyle/>
          <a:p>
            <a:pPr>
              <a:spcAft>
                <a:spcPts val="630"/>
              </a:spcAft>
            </a:pPr>
            <a:r>
              <a:rPr lang="ru" sz="2000" b="1" dirty="0">
                <a:effectLst>
                  <a:glow rad="127000">
                    <a:schemeClr val="bg1"/>
                  </a:glow>
                </a:effectLst>
                <a:latin typeface="Times New Roman"/>
              </a:rPr>
              <a:t>  </a:t>
            </a: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об оценке налоговых расходов в связи с предоставлением льгот, </a:t>
            </a:r>
          </a:p>
          <a:p>
            <a:pPr>
              <a:spcAft>
                <a:spcPts val="630"/>
              </a:spcAft>
            </a:pP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  установленных Советом депутатов</a:t>
            </a:r>
            <a:r>
              <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 Талдомского городского  округа</a:t>
            </a: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 в </a:t>
            </a:r>
            <a:r>
              <a:rPr lang="ru" sz="24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году </a:t>
            </a:r>
          </a:p>
        </p:txBody>
      </p:sp>
      <p:sp>
        <p:nvSpPr>
          <p:cNvPr id="4" name="Прямоугольник 3"/>
          <p:cNvSpPr/>
          <p:nvPr/>
        </p:nvSpPr>
        <p:spPr>
          <a:xfrm rot="10800000" flipV="1">
            <a:off x="11356623" y="541866"/>
            <a:ext cx="835377" cy="259644"/>
          </a:xfrm>
          <a:prstGeom prst="rect">
            <a:avLst/>
          </a:prstGeom>
        </p:spPr>
        <p:txBody>
          <a:bodyPr wrap="none" lIns="0" tIns="0" rIns="0" bIns="0">
            <a:noAutofit/>
          </a:bodyPr>
          <a:lstStyle/>
          <a:p>
            <a:pPr algn="ctr"/>
            <a:r>
              <a:rPr lang="ru" sz="1200" dirty="0">
                <a:latin typeface="Times New Roman"/>
              </a:rPr>
              <a:t>(тыс. руб.)</a:t>
            </a:r>
          </a:p>
        </p:txBody>
      </p:sp>
      <p:sp>
        <p:nvSpPr>
          <p:cNvPr id="5" name="Прямоугольник 4">
            <a:extLst>
              <a:ext uri="{FF2B5EF4-FFF2-40B4-BE49-F238E27FC236}">
                <a16:creationId xmlns:a16="http://schemas.microsoft.com/office/drawing/2014/main" id="{70CDA747-3523-42AC-BAC6-D30BD93BF592}"/>
              </a:ext>
            </a:extLst>
          </p:cNvPr>
          <p:cNvSpPr/>
          <p:nvPr/>
        </p:nvSpPr>
        <p:spPr>
          <a:xfrm flipH="1">
            <a:off x="11049000" y="839096"/>
            <a:ext cx="432099" cy="338554"/>
          </a:xfrm>
          <a:prstGeom prst="rect">
            <a:avLst/>
          </a:prstGeom>
        </p:spPr>
        <p:txBody>
          <a:bodyPr wrap="square">
            <a:spAutoFit/>
          </a:bodyPr>
          <a:lstStyle/>
          <a:p>
            <a:pPr algn="ctr">
              <a:spcAft>
                <a:spcPts val="420"/>
              </a:spcAft>
            </a:pPr>
            <a:r>
              <a:rPr lang="ru" sz="1600" b="1" dirty="0">
                <a:solidFill>
                  <a:schemeClr val="bg1"/>
                </a:solidFill>
                <a:latin typeface="Times New Roman"/>
              </a:rPr>
              <a:t> </a:t>
            </a:r>
            <a:endParaRPr lang="ru" sz="1000" dirty="0">
              <a:latin typeface="Times New Roman"/>
            </a:endParaRPr>
          </a:p>
        </p:txBody>
      </p:sp>
      <p:graphicFrame>
        <p:nvGraphicFramePr>
          <p:cNvPr id="6" name="Таблица 5">
            <a:extLst>
              <a:ext uri="{FF2B5EF4-FFF2-40B4-BE49-F238E27FC236}">
                <a16:creationId xmlns:a16="http://schemas.microsoft.com/office/drawing/2014/main" id="{0F884F7A-774F-4E7E-9EF1-70A70D043016}"/>
              </a:ext>
            </a:extLst>
          </p:cNvPr>
          <p:cNvGraphicFramePr>
            <a:graphicFrameLocks noGrp="1"/>
          </p:cNvGraphicFramePr>
          <p:nvPr>
            <p:extLst>
              <p:ext uri="{D42A27DB-BD31-4B8C-83A1-F6EECF244321}">
                <p14:modId xmlns:p14="http://schemas.microsoft.com/office/powerpoint/2010/main" val="122276430"/>
              </p:ext>
            </p:extLst>
          </p:nvPr>
        </p:nvGraphicFramePr>
        <p:xfrm>
          <a:off x="0" y="828340"/>
          <a:ext cx="12192001" cy="6029659"/>
        </p:xfrm>
        <a:graphic>
          <a:graphicData uri="http://schemas.openxmlformats.org/drawingml/2006/table">
            <a:tbl>
              <a:tblPr>
                <a:tableStyleId>{8A107856-5554-42FB-B03E-39F5DBC370BA}</a:tableStyleId>
              </a:tblPr>
              <a:tblGrid>
                <a:gridCol w="608552">
                  <a:extLst>
                    <a:ext uri="{9D8B030D-6E8A-4147-A177-3AD203B41FA5}">
                      <a16:colId xmlns:a16="http://schemas.microsoft.com/office/drawing/2014/main" val="4274731235"/>
                    </a:ext>
                  </a:extLst>
                </a:gridCol>
                <a:gridCol w="3747467">
                  <a:extLst>
                    <a:ext uri="{9D8B030D-6E8A-4147-A177-3AD203B41FA5}">
                      <a16:colId xmlns:a16="http://schemas.microsoft.com/office/drawing/2014/main" val="2624470478"/>
                    </a:ext>
                  </a:extLst>
                </a:gridCol>
                <a:gridCol w="5031268">
                  <a:extLst>
                    <a:ext uri="{9D8B030D-6E8A-4147-A177-3AD203B41FA5}">
                      <a16:colId xmlns:a16="http://schemas.microsoft.com/office/drawing/2014/main" val="4140148633"/>
                    </a:ext>
                  </a:extLst>
                </a:gridCol>
                <a:gridCol w="1402357">
                  <a:extLst>
                    <a:ext uri="{9D8B030D-6E8A-4147-A177-3AD203B41FA5}">
                      <a16:colId xmlns:a16="http://schemas.microsoft.com/office/drawing/2014/main" val="1052633199"/>
                    </a:ext>
                  </a:extLst>
                </a:gridCol>
                <a:gridCol w="1402357">
                  <a:extLst>
                    <a:ext uri="{9D8B030D-6E8A-4147-A177-3AD203B41FA5}">
                      <a16:colId xmlns:a16="http://schemas.microsoft.com/office/drawing/2014/main" val="4047708387"/>
                    </a:ext>
                  </a:extLst>
                </a:gridCol>
              </a:tblGrid>
              <a:tr h="918838">
                <a:tc>
                  <a:txBody>
                    <a:bodyPr/>
                    <a:lstStyle/>
                    <a:p>
                      <a:pPr indent="0" algn="ctr">
                        <a:spcAft>
                          <a:spcPts val="210"/>
                        </a:spcAft>
                      </a:pPr>
                      <a:r>
                        <a:rPr lang="ru" sz="1050" dirty="0"/>
                        <a:t>№</a:t>
                      </a:r>
                    </a:p>
                    <a:p>
                      <a:pPr indent="0" algn="ctr"/>
                      <a:r>
                        <a:rPr lang="ru" sz="1050" dirty="0"/>
                        <a:t>п/п</a:t>
                      </a:r>
                      <a:endParaRPr lang="ru" sz="1050" b="0" dirty="0">
                        <a:solidFill>
                          <a:schemeClr val="tx1"/>
                        </a:solidFill>
                        <a:latin typeface="Times New Roman"/>
                      </a:endParaRPr>
                    </a:p>
                  </a:txBody>
                  <a:tcPr marL="0" marR="0" marT="0" marB="0" anchor="ctr"/>
                </a:tc>
                <a:tc>
                  <a:txBody>
                    <a:bodyPr/>
                    <a:lstStyle/>
                    <a:p>
                      <a:pPr indent="0" algn="ctr"/>
                      <a:r>
                        <a:rPr lang="ru" sz="1050" dirty="0">
                          <a:effectLst/>
                        </a:rPr>
                        <a:t>Наименование налоговой льготы</a:t>
                      </a:r>
                      <a:endParaRPr lang="ru" sz="1050" b="0" dirty="0">
                        <a:solidFill>
                          <a:schemeClr val="tx1"/>
                        </a:solidFill>
                        <a:effectLst/>
                        <a:latin typeface="Times New Roman"/>
                      </a:endParaRPr>
                    </a:p>
                  </a:txBody>
                  <a:tcPr marL="0" marR="0" marT="0" marB="0" anchor="ctr"/>
                </a:tc>
                <a:tc>
                  <a:txBody>
                    <a:bodyPr/>
                    <a:lstStyle/>
                    <a:p>
                      <a:pPr indent="0" algn="ctr"/>
                      <a:r>
                        <a:rPr lang="ru" sz="1050" dirty="0">
                          <a:effectLst/>
                        </a:rPr>
                        <a:t>Правовое основание</a:t>
                      </a:r>
                      <a:endParaRPr lang="ru" sz="1050" b="0" dirty="0">
                        <a:solidFill>
                          <a:schemeClr val="tx1"/>
                        </a:solidFill>
                        <a:effectLst/>
                        <a:latin typeface="Times New Roman"/>
                      </a:endParaRPr>
                    </a:p>
                  </a:txBody>
                  <a:tcPr marL="0" marR="0" marT="0" marB="0" anchor="ctr"/>
                </a:tc>
                <a:tc>
                  <a:txBody>
                    <a:bodyPr/>
                    <a:lstStyle/>
                    <a:p>
                      <a:pPr indent="0" algn="ctr">
                        <a:lnSpc>
                          <a:spcPts val="1224"/>
                        </a:lnSpc>
                      </a:pPr>
                      <a:r>
                        <a:rPr lang="ru-RU" sz="1050" dirty="0">
                          <a:effectLst/>
                        </a:rPr>
                        <a:t>Количество льготников </a:t>
                      </a:r>
                    </a:p>
                    <a:p>
                      <a:pPr indent="0" algn="ctr">
                        <a:lnSpc>
                          <a:spcPts val="1224"/>
                        </a:lnSpc>
                      </a:pPr>
                      <a:r>
                        <a:rPr lang="ru-RU" sz="1050" dirty="0">
                          <a:effectLst/>
                        </a:rPr>
                        <a:t>(человек/</a:t>
                      </a:r>
                    </a:p>
                    <a:p>
                      <a:pPr indent="0" algn="ctr">
                        <a:lnSpc>
                          <a:spcPts val="1224"/>
                        </a:lnSpc>
                      </a:pPr>
                      <a:r>
                        <a:rPr lang="ru-RU" sz="1050" dirty="0">
                          <a:effectLst/>
                        </a:rPr>
                        <a:t>организаций)</a:t>
                      </a:r>
                      <a:endParaRPr lang="ru" sz="1050" b="0" dirty="0">
                        <a:solidFill>
                          <a:schemeClr val="tx1"/>
                        </a:solidFill>
                        <a:effectLst/>
                        <a:latin typeface="Times New Roman"/>
                      </a:endParaRPr>
                    </a:p>
                  </a:txBody>
                  <a:tcPr marL="0" marR="0" marT="0" marB="0" anchor="ctr"/>
                </a:tc>
                <a:tc>
                  <a:txBody>
                    <a:bodyPr/>
                    <a:lstStyle/>
                    <a:p>
                      <a:pPr indent="0" algn="ctr">
                        <a:lnSpc>
                          <a:spcPts val="1224"/>
                        </a:lnSpc>
                      </a:pPr>
                      <a:r>
                        <a:rPr lang="ru-RU" sz="1050" dirty="0">
                          <a:effectLst/>
                        </a:rPr>
                        <a:t>Оценка </a:t>
                      </a:r>
                    </a:p>
                    <a:p>
                      <a:pPr indent="0" algn="ctr">
                        <a:lnSpc>
                          <a:spcPts val="1224"/>
                        </a:lnSpc>
                      </a:pPr>
                      <a:r>
                        <a:rPr lang="ru-RU" sz="1050" dirty="0">
                          <a:effectLst/>
                        </a:rPr>
                        <a:t>налоговых расходов, </a:t>
                      </a:r>
                    </a:p>
                    <a:p>
                      <a:pPr indent="0" algn="ctr">
                        <a:lnSpc>
                          <a:spcPts val="1224"/>
                        </a:lnSpc>
                      </a:pPr>
                      <a:r>
                        <a:rPr lang="ru-RU" sz="1050" dirty="0">
                          <a:effectLst/>
                        </a:rPr>
                        <a:t>в связи </a:t>
                      </a:r>
                    </a:p>
                    <a:p>
                      <a:pPr indent="0" algn="ctr">
                        <a:lnSpc>
                          <a:spcPts val="1224"/>
                        </a:lnSpc>
                      </a:pPr>
                      <a:r>
                        <a:rPr lang="ru-RU" sz="1050" dirty="0">
                          <a:effectLst/>
                        </a:rPr>
                        <a:t>с предоставлением льгот в </a:t>
                      </a:r>
                      <a:r>
                        <a:rPr lang="ru" sz="1050" dirty="0">
                          <a:effectLst/>
                        </a:rPr>
                        <a:t>2024 год</a:t>
                      </a:r>
                      <a:r>
                        <a:rPr lang="ru-RU" sz="1050" dirty="0">
                          <a:effectLst/>
                        </a:rPr>
                        <a:t>у</a:t>
                      </a:r>
                      <a:endParaRPr lang="ru" sz="1050" b="0" dirty="0">
                        <a:solidFill>
                          <a:schemeClr val="tx1"/>
                        </a:solidFill>
                        <a:effectLst/>
                        <a:latin typeface="Times New Roman"/>
                      </a:endParaRPr>
                    </a:p>
                  </a:txBody>
                  <a:tcPr marL="0" marR="0" marT="0" marB="0" anchor="ctr"/>
                </a:tc>
                <a:extLst>
                  <a:ext uri="{0D108BD9-81ED-4DB2-BD59-A6C34878D82A}">
                    <a16:rowId xmlns:a16="http://schemas.microsoft.com/office/drawing/2014/main" val="2183039311"/>
                  </a:ext>
                </a:extLst>
              </a:tr>
              <a:tr h="278795">
                <a:tc>
                  <a:txBody>
                    <a:bodyPr/>
                    <a:lstStyle/>
                    <a:p>
                      <a:pPr marL="127000" indent="0"/>
                      <a:r>
                        <a:rPr lang="ru" sz="1400" dirty="0"/>
                        <a:t>1</a:t>
                      </a:r>
                      <a:endParaRPr lang="ru" sz="1400" b="1" dirty="0">
                        <a:solidFill>
                          <a:schemeClr val="tx1"/>
                        </a:solidFill>
                        <a:latin typeface="Times New Roman"/>
                      </a:endParaRPr>
                    </a:p>
                  </a:txBody>
                  <a:tcPr marL="0" marR="0" marT="0" marB="0"/>
                </a:tc>
                <a:tc gridSpan="4">
                  <a:txBody>
                    <a:bodyPr/>
                    <a:lstStyle/>
                    <a:p>
                      <a:pPr indent="0" algn="ctr"/>
                      <a:r>
                        <a:rPr lang="ru" sz="1800" dirty="0">
                          <a:effectLst/>
                        </a:rPr>
                        <a:t>Земельный налог</a:t>
                      </a:r>
                      <a:endParaRPr lang="ru" sz="1800" b="1" dirty="0">
                        <a:solidFill>
                          <a:schemeClr val="tx1"/>
                        </a:solidFill>
                        <a:effectLst/>
                        <a:latin typeface="Times New Roman"/>
                      </a:endParaRPr>
                    </a:p>
                  </a:txBody>
                  <a:tcPr marL="0" marR="0" marT="0" marB="0"/>
                </a:tc>
                <a:tc hMerge="1">
                  <a:txBody>
                    <a:bodyPr/>
                    <a:lstStyle/>
                    <a:p>
                      <a:endParaRPr sz="900" dirty="0">
                        <a:solidFill>
                          <a:schemeClr val="tx1"/>
                        </a:solidFill>
                        <a:effectLst/>
                      </a:endParaRPr>
                    </a:p>
                  </a:txBody>
                  <a:tcPr marL="0" marR="0" marT="0" marB="0">
                    <a:gradFill>
                      <a:gsLst>
                        <a:gs pos="5000">
                          <a:schemeClr val="bg1"/>
                        </a:gs>
                        <a:gs pos="51000">
                          <a:schemeClr val="accent6">
                            <a:lumMod val="20000"/>
                            <a:lumOff val="80000"/>
                          </a:schemeClr>
                        </a:gs>
                        <a:gs pos="100000">
                          <a:schemeClr val="accent1">
                            <a:lumMod val="20000"/>
                            <a:lumOff val="80000"/>
                          </a:schemeClr>
                        </a:gs>
                      </a:gsLst>
                      <a:lin ang="5400000" scaled="1"/>
                    </a:gradFill>
                  </a:tcPr>
                </a:tc>
                <a:tc hMerge="1">
                  <a:txBody>
                    <a:bodyPr/>
                    <a:lstStyle/>
                    <a:p>
                      <a:pPr indent="0" algn="ctr"/>
                      <a:endParaRPr lang="ru" sz="12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gradFill>
                      <a:gsLst>
                        <a:gs pos="5000">
                          <a:schemeClr val="bg1"/>
                        </a:gs>
                        <a:gs pos="51000">
                          <a:schemeClr val="accent6">
                            <a:lumMod val="20000"/>
                            <a:lumOff val="80000"/>
                          </a:schemeClr>
                        </a:gs>
                        <a:gs pos="100000">
                          <a:schemeClr val="accent1">
                            <a:lumMod val="20000"/>
                            <a:lumOff val="80000"/>
                          </a:schemeClr>
                        </a:gs>
                      </a:gsLst>
                      <a:lin ang="5400000" scaled="1"/>
                    </a:gradFill>
                  </a:tcPr>
                </a:tc>
                <a:tc hMerge="1">
                  <a:txBody>
                    <a:bodyPr/>
                    <a:lstStyle/>
                    <a:p>
                      <a:pPr indent="0" algn="ctr"/>
                      <a:endParaRPr lang="ru" sz="12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gradFill>
                      <a:gsLst>
                        <a:gs pos="5000">
                          <a:schemeClr val="bg1"/>
                        </a:gs>
                        <a:gs pos="51000">
                          <a:schemeClr val="accent6">
                            <a:lumMod val="20000"/>
                            <a:lumOff val="80000"/>
                          </a:schemeClr>
                        </a:gs>
                        <a:gs pos="100000">
                          <a:schemeClr val="accent1">
                            <a:lumMod val="20000"/>
                            <a:lumOff val="80000"/>
                          </a:schemeClr>
                        </a:gs>
                      </a:gsLst>
                      <a:lin ang="5400000" scaled="1"/>
                    </a:gradFill>
                  </a:tcPr>
                </a:tc>
                <a:extLst>
                  <a:ext uri="{0D108BD9-81ED-4DB2-BD59-A6C34878D82A}">
                    <a16:rowId xmlns:a16="http://schemas.microsoft.com/office/drawing/2014/main" val="154182012"/>
                  </a:ext>
                </a:extLst>
              </a:tr>
              <a:tr h="1308401">
                <a:tc rowSpan="2">
                  <a:txBody>
                    <a:bodyPr/>
                    <a:lstStyle/>
                    <a:p>
                      <a:pPr indent="0" algn="ctr"/>
                      <a:r>
                        <a:rPr lang="ru" sz="1400" dirty="0"/>
                        <a:t>1.1</a:t>
                      </a:r>
                      <a:endParaRPr lang="ru" sz="1400" b="1" dirty="0">
                        <a:solidFill>
                          <a:schemeClr val="tx1"/>
                        </a:solidFill>
                        <a:latin typeface="Times New Roman"/>
                      </a:endParaRPr>
                    </a:p>
                  </a:txBody>
                  <a:tcPr marL="0" marR="0" marT="0" marB="0" anchor="ctr"/>
                </a:tc>
                <a:tc rowSpan="2">
                  <a:txBody>
                    <a:bodyPr/>
                    <a:lstStyle/>
                    <a:p>
                      <a:pPr indent="0" algn="ctr"/>
                      <a:r>
                        <a:rPr lang="ru" sz="1400" dirty="0">
                          <a:effectLst/>
                        </a:rPr>
                        <a:t>Льготы налогоплательщикам-организациям</a:t>
                      </a:r>
                      <a:endParaRPr lang="ru" sz="1400" b="1" dirty="0">
                        <a:solidFill>
                          <a:schemeClr val="tx1"/>
                        </a:solidFill>
                        <a:effectLst/>
                        <a:latin typeface="Times New Roman"/>
                      </a:endParaRPr>
                    </a:p>
                  </a:txBody>
                  <a:tcPr marL="0" marR="0" marT="0" marB="0" anchor="ctr"/>
                </a:tc>
                <a:tc>
                  <a:txBody>
                    <a:bodyPr/>
                    <a:lstStyle/>
                    <a:p>
                      <a:pPr indent="0" algn="ctr">
                        <a:lnSpc>
                          <a:spcPct val="100000"/>
                        </a:lnSpc>
                      </a:pPr>
                      <a:r>
                        <a:rPr lang="ru" sz="1400" dirty="0">
                          <a:effectLst/>
                        </a:rPr>
                        <a:t>Решение  Совета депутатов Талдомского городского округа </a:t>
                      </a:r>
                    </a:p>
                    <a:p>
                      <a:pPr indent="0" algn="ctr">
                        <a:lnSpc>
                          <a:spcPct val="100000"/>
                        </a:lnSpc>
                      </a:pPr>
                      <a:r>
                        <a:rPr lang="ru" sz="1400" dirty="0">
                          <a:effectLst/>
                        </a:rPr>
                        <a:t>Московской области</a:t>
                      </a:r>
                    </a:p>
                    <a:p>
                      <a:pPr indent="0" algn="ctr">
                        <a:lnSpc>
                          <a:spcPct val="100000"/>
                        </a:lnSpc>
                      </a:pPr>
                      <a:r>
                        <a:rPr lang="ru" sz="1400" dirty="0">
                          <a:effectLst/>
                        </a:rPr>
                        <a:t>  от 25.11.2021 года </a:t>
                      </a:r>
                    </a:p>
                    <a:p>
                      <a:pPr marL="0" marR="0" indent="0" algn="ctr" defTabSz="457200" rtl="0" eaLnBrk="1" fontAlgn="auto" latinLnBrk="0" hangingPunct="1">
                        <a:lnSpc>
                          <a:spcPct val="100000"/>
                        </a:lnSpc>
                        <a:spcBef>
                          <a:spcPts val="0"/>
                        </a:spcBef>
                        <a:spcAft>
                          <a:spcPts val="0"/>
                        </a:spcAft>
                        <a:buClrTx/>
                        <a:buSzTx/>
                        <a:buFontTx/>
                        <a:buNone/>
                        <a:tabLst/>
                        <a:defRPr/>
                      </a:pPr>
                      <a:r>
                        <a:rPr lang="ru-RU" sz="1400" dirty="0">
                          <a:effectLst/>
                        </a:rPr>
                        <a:t> </a:t>
                      </a:r>
                      <a:r>
                        <a:rPr lang="en-US" sz="1400" dirty="0">
                          <a:effectLst/>
                        </a:rPr>
                        <a:t>N</a:t>
                      </a:r>
                      <a:r>
                        <a:rPr lang="ru-RU" sz="1400" dirty="0">
                          <a:effectLst/>
                        </a:rPr>
                        <a:t> 72 </a:t>
                      </a:r>
                      <a:r>
                        <a:rPr lang="ru" sz="1400" dirty="0">
                          <a:effectLst/>
                        </a:rPr>
                        <a:t>"О земельном налоге "п.4.4</a:t>
                      </a:r>
                      <a:endParaRPr lang="ru-RU" sz="140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ru" sz="1400" b="0" dirty="0">
                        <a:solidFill>
                          <a:schemeClr val="tx1"/>
                        </a:solidFill>
                        <a:effectLst/>
                        <a:latin typeface="Times New Roman"/>
                      </a:endParaRPr>
                    </a:p>
                  </a:txBody>
                  <a:tcPr marL="0" marR="0" marT="0" marB="0" anchor="ctr"/>
                </a:tc>
                <a:tc>
                  <a:txBody>
                    <a:bodyPr/>
                    <a:lstStyle/>
                    <a:p>
                      <a:pPr algn="ctr"/>
                      <a:r>
                        <a:rPr lang="ru-RU" sz="1400" dirty="0">
                          <a:effectLst/>
                        </a:rPr>
                        <a:t>6</a:t>
                      </a:r>
                      <a:endParaRPr lang="ru-RU" sz="14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ru-RU" sz="1400" dirty="0">
                          <a:effectLst/>
                        </a:rPr>
                        <a:t>2 </a:t>
                      </a:r>
                      <a:r>
                        <a:rPr lang="ru-RU" sz="1400" dirty="0" smtClean="0">
                          <a:effectLst/>
                        </a:rPr>
                        <a:t>131</a:t>
                      </a:r>
                      <a:endParaRPr lang="ru-RU" sz="14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762448006"/>
                  </a:ext>
                </a:extLst>
              </a:tr>
              <a:tr h="1734722">
                <a:tc vMerge="1">
                  <a:txBody>
                    <a:bodyPr/>
                    <a:lstStyle/>
                    <a:p>
                      <a:endParaRPr lang="ru-RU"/>
                    </a:p>
                  </a:txBody>
                  <a:tcPr/>
                </a:tc>
                <a:tc vMerge="1">
                  <a:txBody>
                    <a:bodyPr/>
                    <a:lstStyle/>
                    <a:p>
                      <a:endParaRPr lang="ru-RU"/>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 sz="1400" dirty="0">
                          <a:effectLst/>
                        </a:rPr>
                        <a:t>Решение Совета депутатов Талдомского городского округа Московской области от 27.10.2022 года  </a:t>
                      </a:r>
                      <a:r>
                        <a:rPr lang="ru-RU" sz="1400" dirty="0">
                          <a:effectLst/>
                        </a:rPr>
                        <a:t>№ 79 </a:t>
                      </a:r>
                      <a:endParaRPr lang="ru" sz="140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r>
                        <a:rPr kumimoji="0" lang="ru-RU" sz="1400" u="none" strike="noStrike" kern="1200" cap="none" spc="0" normalizeH="0" baseline="0" noProof="0" dirty="0">
                          <a:ln>
                            <a:noFill/>
                          </a:ln>
                          <a:effectLst/>
                          <a:uLnTx/>
                          <a:uFillTx/>
                        </a:rPr>
                        <a:t>«О внесении изменений и дополнений в решение                     Совета депутатов Талдомского городского округа </a:t>
                      </a:r>
                    </a:p>
                    <a:p>
                      <a:pPr marL="0" marR="0" indent="0" algn="ctr" defTabSz="457200" rtl="0" eaLnBrk="1" fontAlgn="auto" latinLnBrk="0" hangingPunct="1">
                        <a:lnSpc>
                          <a:spcPct val="100000"/>
                        </a:lnSpc>
                        <a:spcBef>
                          <a:spcPts val="0"/>
                        </a:spcBef>
                        <a:spcAft>
                          <a:spcPts val="0"/>
                        </a:spcAft>
                        <a:buClrTx/>
                        <a:buSzTx/>
                        <a:buFontTx/>
                        <a:buNone/>
                        <a:tabLst/>
                        <a:defRPr/>
                      </a:pPr>
                      <a:r>
                        <a:rPr kumimoji="0" lang="ru-RU" sz="1400" u="none" strike="noStrike" kern="1200" cap="none" spc="0" normalizeH="0" baseline="0" noProof="0" dirty="0">
                          <a:ln>
                            <a:noFill/>
                          </a:ln>
                          <a:effectLst/>
                          <a:uLnTx/>
                          <a:uFillTx/>
                        </a:rPr>
                        <a:t>Московской области</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u="none" strike="noStrike" kern="1200" cap="none" spc="0" normalizeH="0" baseline="0" noProof="0" dirty="0">
                          <a:ln>
                            <a:noFill/>
                          </a:ln>
                          <a:effectLst/>
                          <a:uLnTx/>
                          <a:uFillTx/>
                        </a:rPr>
                        <a:t> № 72 от 25.11.2021 года «О земельном налоге» п.4.5</a:t>
                      </a:r>
                      <a:endParaRPr lang="ru-RU" sz="1400" dirty="0">
                        <a:effectLst/>
                      </a:endParaRPr>
                    </a:p>
                    <a:p>
                      <a:pPr marL="0" marR="0" indent="0" algn="ctr" defTabSz="457200" rtl="0" eaLnBrk="1" fontAlgn="auto" latinLnBrk="0" hangingPunct="1">
                        <a:lnSpc>
                          <a:spcPct val="100000"/>
                        </a:lnSpc>
                        <a:spcBef>
                          <a:spcPts val="0"/>
                        </a:spcBef>
                        <a:spcAft>
                          <a:spcPts val="0"/>
                        </a:spcAft>
                        <a:buClrTx/>
                        <a:buSzTx/>
                        <a:buFontTx/>
                        <a:buNone/>
                        <a:tabLst/>
                        <a:defRPr/>
                      </a:pPr>
                      <a:endParaRPr kumimoji="0" lang="ru-RU" sz="1400" u="none" strike="noStrike" kern="1200" cap="none" spc="0" normalizeH="0" baseline="0" noProof="0" dirty="0">
                        <a:ln>
                          <a:noFill/>
                        </a:ln>
                        <a:effectLst/>
                        <a:uLnTx/>
                        <a:uFillTx/>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ru-RU" sz="1400" dirty="0">
                        <a:solidFill>
                          <a:schemeClr val="tx1"/>
                        </a:solidFill>
                        <a:effectLst/>
                      </a:endParaRPr>
                    </a:p>
                  </a:txBody>
                  <a:tcPr marL="0" marR="0" marT="0" marB="0" anchor="ctr"/>
                </a:tc>
                <a:tc>
                  <a:txBody>
                    <a:bodyPr/>
                    <a:lstStyle/>
                    <a:p>
                      <a:pPr algn="ctr"/>
                      <a:r>
                        <a:rPr lang="ru-RU" sz="1400" dirty="0">
                          <a:effectLst/>
                        </a:rPr>
                        <a:t>-</a:t>
                      </a:r>
                      <a:endParaRPr lang="ru-RU" sz="14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ru-RU" sz="1400" dirty="0">
                          <a:effectLst/>
                        </a:rPr>
                        <a:t>-</a:t>
                      </a:r>
                      <a:endParaRPr lang="ru-RU" sz="14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814764554"/>
                  </a:ext>
                </a:extLst>
              </a:tr>
              <a:tr h="1000348">
                <a:tc>
                  <a:txBody>
                    <a:bodyPr/>
                    <a:lstStyle/>
                    <a:p>
                      <a:pPr indent="0" algn="ctr"/>
                      <a:r>
                        <a:rPr lang="ru" sz="1400" dirty="0"/>
                        <a:t>1.2.</a:t>
                      </a:r>
                      <a:endParaRPr lang="ru" sz="1400" b="1" dirty="0">
                        <a:solidFill>
                          <a:schemeClr val="tx1"/>
                        </a:solidFill>
                        <a:latin typeface="Times New Roman"/>
                      </a:endParaRPr>
                    </a:p>
                  </a:txBody>
                  <a:tcPr marL="0" marR="0" marT="0" marB="0" anchor="ctr"/>
                </a:tc>
                <a:tc>
                  <a:txBody>
                    <a:bodyPr/>
                    <a:lstStyle/>
                    <a:p>
                      <a:pPr indent="0" algn="ctr">
                        <a:lnSpc>
                          <a:spcPts val="1224"/>
                        </a:lnSpc>
                      </a:pPr>
                      <a:r>
                        <a:rPr lang="ru" sz="1400" dirty="0">
                          <a:effectLst/>
                        </a:rPr>
                        <a:t>Льготы  налогоплательщикам-физическим лицам</a:t>
                      </a:r>
                      <a:endParaRPr lang="ru" sz="1400" b="1" dirty="0">
                        <a:solidFill>
                          <a:schemeClr val="tx1"/>
                        </a:solidFill>
                        <a:effectLst/>
                        <a:latin typeface="Times New Roman"/>
                      </a:endParaRPr>
                    </a:p>
                  </a:txBody>
                  <a:tcPr marL="0" marR="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 sz="1400" dirty="0">
                          <a:effectLst/>
                        </a:rPr>
                        <a:t>Решение Совета депутатов Талдомского   городского округа Московской области</a:t>
                      </a:r>
                    </a:p>
                    <a:p>
                      <a:pPr marL="0" marR="0" indent="0" algn="ctr" defTabSz="457200" rtl="0" eaLnBrk="1" fontAlgn="auto" latinLnBrk="0" hangingPunct="1">
                        <a:lnSpc>
                          <a:spcPct val="100000"/>
                        </a:lnSpc>
                        <a:spcBef>
                          <a:spcPts val="0"/>
                        </a:spcBef>
                        <a:spcAft>
                          <a:spcPts val="0"/>
                        </a:spcAft>
                        <a:buClrTx/>
                        <a:buSzTx/>
                        <a:buFontTx/>
                        <a:buNone/>
                        <a:tabLst/>
                        <a:defRPr/>
                      </a:pPr>
                      <a:r>
                        <a:rPr lang="ru" sz="1400" dirty="0">
                          <a:effectLst/>
                        </a:rPr>
                        <a:t> от 25.11.2021 </a:t>
                      </a:r>
                      <a:r>
                        <a:rPr lang="ru-RU" sz="1400" dirty="0">
                          <a:effectLst/>
                        </a:rPr>
                        <a:t> </a:t>
                      </a:r>
                      <a:r>
                        <a:rPr lang="en-US" sz="1400" dirty="0">
                          <a:effectLst/>
                        </a:rPr>
                        <a:t>N </a:t>
                      </a:r>
                      <a:r>
                        <a:rPr lang="ru" sz="1400" dirty="0">
                          <a:effectLst/>
                        </a:rPr>
                        <a:t>72</a:t>
                      </a:r>
                    </a:p>
                    <a:p>
                      <a:pPr marL="0" marR="0" indent="0" algn="ctr" defTabSz="457200" rtl="0" eaLnBrk="1" fontAlgn="auto" latinLnBrk="0" hangingPunct="1">
                        <a:lnSpc>
                          <a:spcPct val="100000"/>
                        </a:lnSpc>
                        <a:spcBef>
                          <a:spcPts val="0"/>
                        </a:spcBef>
                        <a:spcAft>
                          <a:spcPts val="0"/>
                        </a:spcAft>
                        <a:buClrTx/>
                        <a:buSzTx/>
                        <a:buFontTx/>
                        <a:buNone/>
                        <a:tabLst/>
                        <a:defRPr/>
                      </a:pPr>
                      <a:r>
                        <a:rPr lang="ru" sz="1400" dirty="0">
                          <a:effectLst/>
                        </a:rPr>
                        <a:t> "О земельном налоге ", п.4.1,</a:t>
                      </a:r>
                      <a:r>
                        <a:rPr lang="ru" sz="1400" baseline="0" dirty="0">
                          <a:effectLst/>
                        </a:rPr>
                        <a:t> п.4.2</a:t>
                      </a:r>
                      <a:endParaRPr lang="ru" sz="1400" b="0" dirty="0">
                        <a:solidFill>
                          <a:schemeClr val="tx1"/>
                        </a:solidFill>
                        <a:effectLst/>
                        <a:latin typeface="Times New Roman"/>
                      </a:endParaRPr>
                    </a:p>
                  </a:txBody>
                  <a:tcPr marL="0" marR="0" marT="0" marB="0" anchor="ctr"/>
                </a:tc>
                <a:tc>
                  <a:txBody>
                    <a:bodyPr/>
                    <a:lstStyle/>
                    <a:p>
                      <a:pPr algn="ctr"/>
                      <a:r>
                        <a:rPr lang="ru-RU" sz="1400" dirty="0">
                          <a:effectLst/>
                        </a:rPr>
                        <a:t>2 </a:t>
                      </a:r>
                      <a:r>
                        <a:rPr lang="ru-RU" sz="1400" dirty="0" smtClean="0">
                          <a:effectLst/>
                        </a:rPr>
                        <a:t>805</a:t>
                      </a:r>
                      <a:endParaRPr lang="ru-RU" sz="14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ru-RU" sz="1400" dirty="0">
                          <a:effectLst/>
                        </a:rPr>
                        <a:t>2 </a:t>
                      </a:r>
                      <a:r>
                        <a:rPr lang="ru-RU" sz="1400" dirty="0" smtClean="0">
                          <a:effectLst/>
                        </a:rPr>
                        <a:t>498,1</a:t>
                      </a:r>
                      <a:endParaRPr lang="ru-RU" sz="1400"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141265270"/>
                  </a:ext>
                </a:extLst>
              </a:tr>
              <a:tr h="788555">
                <a:tc gridSpan="3">
                  <a:txBody>
                    <a:bodyPr/>
                    <a:lstStyle/>
                    <a:p>
                      <a:pPr indent="0" algn="ctr">
                        <a:lnSpc>
                          <a:spcPts val="1200"/>
                        </a:lnSpc>
                      </a:pPr>
                      <a:r>
                        <a:rPr lang="ru" sz="1400" dirty="0">
                          <a:effectLst/>
                        </a:rPr>
                        <a:t>ИТОГО налоговых льгот, предоставляемых в соответствии с решениями, принятыми органами местного самоуправления Талдомского городского округа</a:t>
                      </a:r>
                      <a:endParaRPr lang="ru" sz="1400" b="1" dirty="0">
                        <a:solidFill>
                          <a:schemeClr val="tx1"/>
                        </a:solidFill>
                        <a:effectLst/>
                        <a:latin typeface="Times New Roman"/>
                      </a:endParaRPr>
                    </a:p>
                  </a:txBody>
                  <a:tcPr marL="0" marR="0" marT="0" marB="0" anchor="ctr"/>
                </a:tc>
                <a:tc hMerge="1">
                  <a:txBody>
                    <a:bodyPr/>
                    <a:lstStyle/>
                    <a:p>
                      <a:pPr indent="0">
                        <a:lnSpc>
                          <a:spcPts val="1200"/>
                        </a:lnSpc>
                      </a:pPr>
                      <a:endParaRPr lang="ru" sz="1100" b="1" dirty="0">
                        <a:solidFill>
                          <a:schemeClr val="bg1"/>
                        </a:solidFill>
                        <a:latin typeface="Times New Roman"/>
                      </a:endParaRPr>
                    </a:p>
                  </a:txBody>
                  <a:tcPr marL="0" marR="0" marT="0" marB="0" anchor="ctr">
                    <a:gradFill>
                      <a:gsLst>
                        <a:gs pos="43034">
                          <a:srgbClr val="FFFFEB"/>
                        </a:gs>
                        <a:gs pos="9000">
                          <a:schemeClr val="tx1"/>
                        </a:gs>
                        <a:gs pos="80000">
                          <a:schemeClr val="tx2">
                            <a:lumMod val="20000"/>
                            <a:lumOff val="80000"/>
                          </a:schemeClr>
                        </a:gs>
                      </a:gsLst>
                      <a:lin ang="6120000" scaled="1"/>
                    </a:gradFill>
                  </a:tcPr>
                </a:tc>
                <a:tc hMerge="1">
                  <a:txBody>
                    <a:bodyPr/>
                    <a:lstStyle/>
                    <a:p>
                      <a:endParaRPr sz="1700"/>
                    </a:p>
                  </a:txBody>
                  <a:tcPr marL="0" marR="0" marT="0" marB="0"/>
                </a:tc>
                <a:tc>
                  <a:txBody>
                    <a:bodyPr/>
                    <a:lstStyle/>
                    <a:p>
                      <a:pPr indent="0" algn="ctr"/>
                      <a:r>
                        <a:rPr lang="ru" sz="1400" b="1" dirty="0" smtClean="0">
                          <a:solidFill>
                            <a:schemeClr val="tx1"/>
                          </a:solidFill>
                          <a:effectLst/>
                          <a:latin typeface="Times New Roman" panose="02020603050405020304" pitchFamily="18" charset="0"/>
                          <a:cs typeface="Times New Roman" panose="02020603050405020304" pitchFamily="18" charset="0"/>
                        </a:rPr>
                        <a:t>2 811</a:t>
                      </a:r>
                      <a:endParaRPr lang="ru" sz="1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indent="0" algn="ctr"/>
                      <a:r>
                        <a:rPr lang="ru" sz="1400" b="1" dirty="0" smtClean="0">
                          <a:solidFill>
                            <a:schemeClr val="tx1"/>
                          </a:solidFill>
                          <a:effectLst/>
                          <a:latin typeface="Times New Roman" panose="02020603050405020304" pitchFamily="18" charset="0"/>
                          <a:cs typeface="Times New Roman" panose="02020603050405020304" pitchFamily="18" charset="0"/>
                        </a:rPr>
                        <a:t>4 629,1</a:t>
                      </a:r>
                      <a:endParaRPr lang="ru" sz="1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16204650"/>
                  </a:ext>
                </a:extLst>
              </a:tr>
            </a:tbl>
          </a:graphicData>
        </a:graphic>
      </p:graphicFrame>
    </p:spTree>
    <p:extLst>
      <p:ext uri="{BB962C8B-B14F-4D97-AF65-F5344CB8AC3E}">
        <p14:creationId xmlns:p14="http://schemas.microsoft.com/office/powerpoint/2010/main" val="210477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gradFill>
          <a:gsLst>
            <a:gs pos="42000">
              <a:srgbClr val="FFFEEB"/>
            </a:gs>
            <a:gs pos="0">
              <a:schemeClr val="bg1"/>
            </a:gs>
            <a:gs pos="100000">
              <a:schemeClr val="accent1">
                <a:lumMod val="20000"/>
                <a:lumOff val="8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82296"/>
            <a:ext cx="12192000" cy="1763612"/>
          </a:xfrm>
          <a:prstGeom prst="rect">
            <a:avLst/>
          </a:prstGeom>
        </p:spPr>
        <p:style>
          <a:lnRef idx="2">
            <a:schemeClr val="accent2"/>
          </a:lnRef>
          <a:fillRef idx="1">
            <a:schemeClr val="lt1"/>
          </a:fillRef>
          <a:effectRef idx="0">
            <a:schemeClr val="accent2"/>
          </a:effectRef>
          <a:fontRef idx="minor">
            <a:schemeClr val="dk1"/>
          </a:fontRef>
        </p:style>
        <p:txBody>
          <a:bodyPr wrap="none" lIns="0" tIns="0" rIns="0" bIns="0">
            <a:noAutofit/>
          </a:bodyPr>
          <a:lstStyle/>
          <a:p>
            <a:pPr algn="ctr">
              <a:spcAft>
                <a:spcPts val="630"/>
              </a:spcAft>
            </a:pP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расходах бюджета в разрезе муниципальных программ</a:t>
            </a:r>
          </a:p>
          <a:p>
            <a:pPr algn="ctr">
              <a:spcAft>
                <a:spcPts val="630"/>
              </a:spcAft>
            </a:pP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 Талдомского городского округа за </a:t>
            </a:r>
            <a:r>
              <a:rPr lang="ru" sz="28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sp>
        <p:nvSpPr>
          <p:cNvPr id="5" name="Прямоугольник 4"/>
          <p:cNvSpPr/>
          <p:nvPr/>
        </p:nvSpPr>
        <p:spPr>
          <a:xfrm>
            <a:off x="11322756" y="530578"/>
            <a:ext cx="790222" cy="214489"/>
          </a:xfrm>
          <a:prstGeom prst="rect">
            <a:avLst/>
          </a:prstGeom>
          <a:noFill/>
        </p:spPr>
        <p:txBody>
          <a:bodyPr wrap="none" lIns="0" tIns="0" rIns="0" bIns="0">
            <a:noAutofit/>
          </a:bodyPr>
          <a:lstStyle/>
          <a:p>
            <a:r>
              <a:rPr lang="ru" sz="1200" dirty="0">
                <a:latin typeface="Times New Roman"/>
              </a:rPr>
              <a:t>(тыс. руб.)</a:t>
            </a:r>
          </a:p>
        </p:txBody>
      </p:sp>
      <p:graphicFrame>
        <p:nvGraphicFramePr>
          <p:cNvPr id="2" name="Таблица 1"/>
          <p:cNvGraphicFramePr>
            <a:graphicFrameLocks noGrp="1"/>
          </p:cNvGraphicFramePr>
          <p:nvPr>
            <p:extLst>
              <p:ext uri="{D42A27DB-BD31-4B8C-83A1-F6EECF244321}">
                <p14:modId xmlns:p14="http://schemas.microsoft.com/office/powerpoint/2010/main" val="1945108790"/>
              </p:ext>
            </p:extLst>
          </p:nvPr>
        </p:nvGraphicFramePr>
        <p:xfrm>
          <a:off x="0" y="840429"/>
          <a:ext cx="12191999" cy="6789876"/>
        </p:xfrm>
        <a:graphic>
          <a:graphicData uri="http://schemas.openxmlformats.org/drawingml/2006/table">
            <a:tbl>
              <a:tblPr>
                <a:tableStyleId>{8A107856-5554-42FB-B03E-39F5DBC370BA}</a:tableStyleId>
              </a:tblPr>
              <a:tblGrid>
                <a:gridCol w="4611492">
                  <a:extLst>
                    <a:ext uri="{9D8B030D-6E8A-4147-A177-3AD203B41FA5}">
                      <a16:colId xmlns:a16="http://schemas.microsoft.com/office/drawing/2014/main" val="3069524382"/>
                    </a:ext>
                  </a:extLst>
                </a:gridCol>
                <a:gridCol w="1505793">
                  <a:extLst>
                    <a:ext uri="{9D8B030D-6E8A-4147-A177-3AD203B41FA5}">
                      <a16:colId xmlns:a16="http://schemas.microsoft.com/office/drawing/2014/main" val="3276177279"/>
                    </a:ext>
                  </a:extLst>
                </a:gridCol>
                <a:gridCol w="1290682">
                  <a:extLst>
                    <a:ext uri="{9D8B030D-6E8A-4147-A177-3AD203B41FA5}">
                      <a16:colId xmlns:a16="http://schemas.microsoft.com/office/drawing/2014/main" val="2236373519"/>
                    </a:ext>
                  </a:extLst>
                </a:gridCol>
                <a:gridCol w="1384791">
                  <a:extLst>
                    <a:ext uri="{9D8B030D-6E8A-4147-A177-3AD203B41FA5}">
                      <a16:colId xmlns:a16="http://schemas.microsoft.com/office/drawing/2014/main" val="396552103"/>
                    </a:ext>
                  </a:extLst>
                </a:gridCol>
                <a:gridCol w="3399241">
                  <a:extLst>
                    <a:ext uri="{9D8B030D-6E8A-4147-A177-3AD203B41FA5}">
                      <a16:colId xmlns:a16="http://schemas.microsoft.com/office/drawing/2014/main" val="4125672177"/>
                    </a:ext>
                  </a:extLst>
                </a:gridCol>
              </a:tblGrid>
              <a:tr h="846063">
                <a:tc>
                  <a:txBody>
                    <a:bodyPr/>
                    <a:lstStyle/>
                    <a:p>
                      <a:pPr algn="ctr" fontAlgn="ctr"/>
                      <a:r>
                        <a:rPr lang="ru-RU" sz="1200" u="none" strike="noStrike" dirty="0">
                          <a:effectLst/>
                        </a:rPr>
                        <a:t>Наименование муниципальной программы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algn="ctr" fontAlgn="ctr"/>
                      <a:r>
                        <a:rPr lang="ru-RU" sz="1200" u="none" strike="noStrike" dirty="0">
                          <a:effectLst/>
                        </a:rPr>
                        <a:t>Плановые</a:t>
                      </a:r>
                    </a:p>
                    <a:p>
                      <a:pPr algn="ctr" fontAlgn="ctr"/>
                      <a:r>
                        <a:rPr lang="ru-RU" sz="1200" u="none" strike="noStrike" dirty="0">
                          <a:effectLst/>
                        </a:rPr>
                        <a:t>назначения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marL="0" indent="0" algn="ctr" fontAlgn="b">
                        <a:buFont typeface="+mj-lt"/>
                        <a:buNone/>
                      </a:pPr>
                      <a:r>
                        <a:rPr lang="ru-RU" sz="1200" u="none" strike="noStrike" dirty="0">
                          <a:effectLst/>
                        </a:rPr>
                        <a:t>Достигнутые</a:t>
                      </a:r>
                    </a:p>
                    <a:p>
                      <a:pPr marL="0" indent="0" algn="ctr" fontAlgn="b">
                        <a:buFont typeface="+mj-lt"/>
                        <a:buNone/>
                      </a:pPr>
                      <a:r>
                        <a:rPr lang="ru-RU" sz="1200" u="none" strike="noStrike" dirty="0">
                          <a:effectLst/>
                        </a:rPr>
                        <a:t>значения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algn="ctr" fontAlgn="ctr"/>
                      <a:r>
                        <a:rPr lang="ru-RU" sz="1200" u="none" strike="noStrike" dirty="0">
                          <a:effectLst/>
                        </a:rPr>
                        <a:t>% выполнения по программе</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dirty="0">
                          <a:effectLst/>
                        </a:rPr>
                        <a:t>Причины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dirty="0">
                          <a:effectLst/>
                        </a:rPr>
                        <a:t> невыполнения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dirty="0">
                          <a:effectLst/>
                        </a:rPr>
                        <a:t>(отклонения от плановых</a:t>
                      </a:r>
                      <a:r>
                        <a:rPr lang="ru-RU" sz="1200" u="none" strike="noStrike" baseline="0" dirty="0">
                          <a:effectLst/>
                        </a:rPr>
                        <a:t> назначений</a:t>
                      </a:r>
                      <a:endParaRPr lang="ru-RU" sz="1200" u="none" strike="noStrike" dirty="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baseline="0" dirty="0">
                          <a:effectLst/>
                        </a:rPr>
                        <a:t>(при значении </a:t>
                      </a:r>
                      <a:r>
                        <a:rPr lang="en-US" sz="1200" u="none" strike="noStrike" baseline="0" dirty="0">
                          <a:effectLst/>
                        </a:rPr>
                        <a:t>&lt; </a:t>
                      </a:r>
                      <a:r>
                        <a:rPr lang="ru-RU" sz="1200" u="none" strike="noStrike" baseline="0" dirty="0">
                          <a:effectLst/>
                        </a:rPr>
                        <a:t> или = 95%)</a:t>
                      </a:r>
                      <a:endParaRPr lang="ru-RU" sz="1200" b="0" i="0" u="none" strike="noStrike" dirty="0">
                        <a:solidFill>
                          <a:srgbClr val="000000"/>
                        </a:solidFill>
                        <a:effectLst/>
                        <a:latin typeface="Times New Roman" panose="02020603050405020304" pitchFamily="18" charset="0"/>
                      </a:endParaRPr>
                    </a:p>
                  </a:txBody>
                  <a:tcPr marL="3210" marR="3210" marT="3210" marB="0"/>
                </a:tc>
                <a:extLst>
                  <a:ext uri="{0D108BD9-81ED-4DB2-BD59-A6C34878D82A}">
                    <a16:rowId xmlns:a16="http://schemas.microsoft.com/office/drawing/2014/main" val="216626271"/>
                  </a:ext>
                </a:extLst>
              </a:tr>
              <a:tr h="251330">
                <a:tc>
                  <a:txBody>
                    <a:bodyPr/>
                    <a:lstStyle/>
                    <a:p>
                      <a:pPr algn="l" fontAlgn="ctr"/>
                      <a:r>
                        <a:rPr lang="ru-RU" sz="1400" u="none" strike="noStrike" baseline="0" dirty="0">
                          <a:effectLst/>
                        </a:rPr>
                        <a:t>   «</a:t>
                      </a:r>
                      <a:r>
                        <a:rPr lang="ru-RU" sz="1400" u="none" strike="noStrike" dirty="0">
                          <a:effectLst/>
                        </a:rPr>
                        <a:t>Культура»</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479 106,38</a:t>
                      </a:r>
                    </a:p>
                  </a:txBody>
                  <a:tcPr marL="9525" marR="9525" marT="9525" marB="0" anchor="ctr"/>
                </a:tc>
                <a:tc>
                  <a:txBody>
                    <a:bodyPr/>
                    <a:lstStyle/>
                    <a:p>
                      <a:pPr algn="ctr"/>
                      <a:r>
                        <a:rPr lang="ru-RU" sz="1200" dirty="0" smtClean="0">
                          <a:latin typeface="+mn-lt"/>
                        </a:rPr>
                        <a:t>474 934,82 </a:t>
                      </a:r>
                    </a:p>
                  </a:txBody>
                  <a:tcPr marL="9525" marR="9525" marT="9525" marB="0" anchor="ctr"/>
                </a:tc>
                <a:tc>
                  <a:txBody>
                    <a:bodyPr/>
                    <a:lstStyle/>
                    <a:p>
                      <a:pPr algn="ctr"/>
                      <a:r>
                        <a:rPr lang="ru-RU" sz="1200" dirty="0" smtClean="0">
                          <a:latin typeface="+mn-lt"/>
                        </a:rPr>
                        <a:t>99,13</a:t>
                      </a:r>
                      <a:endParaRPr lang="ru-RU" sz="1200" dirty="0">
                        <a:latin typeface="+mn-lt"/>
                      </a:endParaRP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1455967921"/>
                  </a:ext>
                </a:extLst>
              </a:tr>
              <a:tr h="251330">
                <a:tc>
                  <a:txBody>
                    <a:bodyPr/>
                    <a:lstStyle/>
                    <a:p>
                      <a:pPr algn="l" fontAlgn="ctr"/>
                      <a:r>
                        <a:rPr lang="ru-RU" sz="1400" u="none" strike="noStrike" baseline="0" dirty="0">
                          <a:effectLst/>
                        </a:rPr>
                        <a:t>   «</a:t>
                      </a:r>
                      <a:r>
                        <a:rPr lang="ru-RU" sz="1400" u="none" strike="noStrike" dirty="0">
                          <a:effectLst/>
                        </a:rPr>
                        <a:t>Образование»</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1 488 377,56</a:t>
                      </a:r>
                    </a:p>
                  </a:txBody>
                  <a:tcPr marL="9525" marR="9525" marT="9525" marB="0" anchor="ctr"/>
                </a:tc>
                <a:tc>
                  <a:txBody>
                    <a:bodyPr/>
                    <a:lstStyle/>
                    <a:p>
                      <a:pPr algn="ctr"/>
                      <a:r>
                        <a:rPr lang="ru-RU" sz="1200" dirty="0" smtClean="0">
                          <a:latin typeface="+mn-lt"/>
                        </a:rPr>
                        <a:t>1 462</a:t>
                      </a:r>
                      <a:r>
                        <a:rPr lang="ru-RU" sz="1200" baseline="0" dirty="0" smtClean="0">
                          <a:latin typeface="+mn-lt"/>
                        </a:rPr>
                        <a:t> </a:t>
                      </a:r>
                      <a:r>
                        <a:rPr lang="ru-RU" sz="1200" dirty="0" smtClean="0">
                          <a:latin typeface="+mn-lt"/>
                        </a:rPr>
                        <a:t>691,98</a:t>
                      </a:r>
                    </a:p>
                  </a:txBody>
                  <a:tcPr marL="9525" marR="9525" marT="9525" marB="0" anchor="ctr"/>
                </a:tc>
                <a:tc>
                  <a:txBody>
                    <a:bodyPr/>
                    <a:lstStyle/>
                    <a:p>
                      <a:pPr algn="ctr"/>
                      <a:r>
                        <a:rPr lang="ru-RU" sz="1200" dirty="0" smtClean="0">
                          <a:latin typeface="+mn-lt"/>
                        </a:rPr>
                        <a:t>98,27</a:t>
                      </a: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1477994670"/>
                  </a:ext>
                </a:extLst>
              </a:tr>
              <a:tr h="345042">
                <a:tc>
                  <a:txBody>
                    <a:bodyPr/>
                    <a:lstStyle/>
                    <a:p>
                      <a:pPr algn="l" fontAlgn="ctr"/>
                      <a:r>
                        <a:rPr lang="ru-RU" sz="1400" u="none" strike="noStrike" baseline="0" dirty="0">
                          <a:effectLst/>
                        </a:rPr>
                        <a:t>   «</a:t>
                      </a:r>
                      <a:r>
                        <a:rPr lang="ru-RU" sz="1400" u="none" strike="noStrike" dirty="0">
                          <a:effectLst/>
                        </a:rPr>
                        <a:t>Социальная защита населения»</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24</a:t>
                      </a:r>
                      <a:r>
                        <a:rPr lang="ru-RU" sz="1200" baseline="0" dirty="0" smtClean="0">
                          <a:latin typeface="+mn-lt"/>
                        </a:rPr>
                        <a:t> 245,00</a:t>
                      </a:r>
                      <a:endParaRPr lang="ru-RU" sz="1200" dirty="0" smtClean="0">
                        <a:latin typeface="+mn-lt"/>
                      </a:endParaRPr>
                    </a:p>
                  </a:txBody>
                  <a:tcPr marL="9525" marR="9525" marT="9525" marB="0" anchor="ctr"/>
                </a:tc>
                <a:tc>
                  <a:txBody>
                    <a:bodyPr/>
                    <a:lstStyle/>
                    <a:p>
                      <a:pPr algn="ctr"/>
                      <a:r>
                        <a:rPr lang="ru-RU" sz="1200" dirty="0" smtClean="0">
                          <a:latin typeface="+mn-lt"/>
                        </a:rPr>
                        <a:t>23 242,13</a:t>
                      </a:r>
                    </a:p>
                  </a:txBody>
                  <a:tcPr marL="9525" marR="9525" marT="9525" marB="0" anchor="ctr"/>
                </a:tc>
                <a:tc>
                  <a:txBody>
                    <a:bodyPr/>
                    <a:lstStyle/>
                    <a:p>
                      <a:pPr algn="ctr"/>
                      <a:r>
                        <a:rPr lang="ru-RU" sz="1200" dirty="0" smtClean="0">
                          <a:latin typeface="+mn-lt"/>
                        </a:rPr>
                        <a:t>95,86</a:t>
                      </a: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466548125"/>
                  </a:ext>
                </a:extLst>
              </a:tr>
              <a:tr h="251330">
                <a:tc>
                  <a:txBody>
                    <a:bodyPr/>
                    <a:lstStyle/>
                    <a:p>
                      <a:pPr algn="l" fontAlgn="ctr"/>
                      <a:r>
                        <a:rPr lang="ru-RU" sz="1400" u="none" strike="noStrike" baseline="0" dirty="0">
                          <a:effectLst/>
                        </a:rPr>
                        <a:t>    «</a:t>
                      </a:r>
                      <a:r>
                        <a:rPr lang="ru-RU" sz="1400" u="none" strike="noStrike" dirty="0">
                          <a:effectLst/>
                        </a:rPr>
                        <a:t>Спорт»</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149 590,61</a:t>
                      </a:r>
                    </a:p>
                  </a:txBody>
                  <a:tcPr marL="9525" marR="9525" marT="9525" marB="0" anchor="ctr"/>
                </a:tc>
                <a:tc>
                  <a:txBody>
                    <a:bodyPr/>
                    <a:lstStyle/>
                    <a:p>
                      <a:pPr algn="ctr"/>
                      <a:r>
                        <a:rPr lang="ru-RU" sz="1200" dirty="0" smtClean="0">
                          <a:latin typeface="+mn-lt"/>
                        </a:rPr>
                        <a:t>148 135,37</a:t>
                      </a:r>
                    </a:p>
                  </a:txBody>
                  <a:tcPr marL="9525" marR="9525" marT="9525" marB="0" anchor="ctr"/>
                </a:tc>
                <a:tc>
                  <a:txBody>
                    <a:bodyPr/>
                    <a:lstStyle/>
                    <a:p>
                      <a:pPr algn="ctr"/>
                      <a:r>
                        <a:rPr lang="ru-RU" sz="1200" dirty="0" smtClean="0">
                          <a:latin typeface="+mn-lt"/>
                        </a:rPr>
                        <a:t>99,03</a:t>
                      </a: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tc>
                <a:extLst>
                  <a:ext uri="{0D108BD9-81ED-4DB2-BD59-A6C34878D82A}">
                    <a16:rowId xmlns:a16="http://schemas.microsoft.com/office/drawing/2014/main" val="1807910835"/>
                  </a:ext>
                </a:extLst>
              </a:tr>
              <a:tr h="484800">
                <a:tc>
                  <a:txBody>
                    <a:bodyPr/>
                    <a:lstStyle/>
                    <a:p>
                      <a:pPr algn="l" fontAlgn="ctr"/>
                      <a:r>
                        <a:rPr lang="ru-RU" sz="1400" u="none" strike="noStrike" baseline="0" dirty="0">
                          <a:effectLst/>
                        </a:rPr>
                        <a:t>    «</a:t>
                      </a:r>
                      <a:r>
                        <a:rPr lang="ru-RU" sz="1400" u="none" strike="noStrike" dirty="0">
                          <a:effectLst/>
                        </a:rPr>
                        <a:t>Развитие сельского хозяйства»</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32 433,30</a:t>
                      </a:r>
                    </a:p>
                  </a:txBody>
                  <a:tcPr marL="9525" marR="9525" marT="9525" marB="0" anchor="ctr"/>
                </a:tc>
                <a:tc>
                  <a:txBody>
                    <a:bodyPr/>
                    <a:lstStyle/>
                    <a:p>
                      <a:pPr algn="ctr"/>
                      <a:r>
                        <a:rPr lang="ru-RU" sz="1200" dirty="0" smtClean="0">
                          <a:latin typeface="+mn-lt"/>
                        </a:rPr>
                        <a:t>30 346,97</a:t>
                      </a:r>
                    </a:p>
                  </a:txBody>
                  <a:tcPr marL="9525" marR="9525" marT="9525" marB="0" anchor="ctr"/>
                </a:tc>
                <a:tc>
                  <a:txBody>
                    <a:bodyPr/>
                    <a:lstStyle/>
                    <a:p>
                      <a:pPr algn="ctr"/>
                      <a:r>
                        <a:rPr lang="ru-RU" sz="1200" dirty="0" smtClean="0">
                          <a:latin typeface="+mn-lt"/>
                        </a:rPr>
                        <a:t>93,57</a:t>
                      </a:r>
                    </a:p>
                    <a:p>
                      <a:pPr algn="ctr"/>
                      <a:endParaRPr lang="ru-RU" sz="1200" dirty="0">
                        <a:latin typeface="+mn-lt"/>
                      </a:endParaRPr>
                    </a:p>
                  </a:txBody>
                  <a:tcPr marL="9525" marR="9525" marT="9525" marB="0" anchor="ctr"/>
                </a:tc>
                <a:tc>
                  <a:txBody>
                    <a:bodyPr/>
                    <a:lstStyle/>
                    <a:p>
                      <a:pPr algn="just" fontAlgn="b"/>
                      <a:r>
                        <a:rPr lang="ru-RU" sz="1200" b="0" i="0" u="none" strike="noStrike" dirty="0" smtClean="0">
                          <a:solidFill>
                            <a:schemeClr val="tx1"/>
                          </a:solidFill>
                          <a:effectLst/>
                          <a:latin typeface="+mn-lt"/>
                          <a:cs typeface="Times New Roman" panose="02020603050405020304" pitchFamily="18" charset="0"/>
                        </a:rPr>
                        <a:t>Выполнено согласно сумм заключенных контрактов</a:t>
                      </a:r>
                    </a:p>
                  </a:txBody>
                  <a:tcPr marL="3210" marR="3210" marT="3210" marB="0" anchor="ctr"/>
                </a:tc>
                <a:extLst>
                  <a:ext uri="{0D108BD9-81ED-4DB2-BD59-A6C34878D82A}">
                    <a16:rowId xmlns:a16="http://schemas.microsoft.com/office/drawing/2014/main" val="3716300492"/>
                  </a:ext>
                </a:extLst>
              </a:tr>
              <a:tr h="251330">
                <a:tc>
                  <a:txBody>
                    <a:bodyPr/>
                    <a:lstStyle/>
                    <a:p>
                      <a:pPr algn="l" fontAlgn="ctr"/>
                      <a:r>
                        <a:rPr lang="ru-RU" sz="1400" u="none" strike="noStrike" baseline="0" dirty="0">
                          <a:effectLst/>
                        </a:rPr>
                        <a:t>    «</a:t>
                      </a:r>
                      <a:r>
                        <a:rPr lang="ru-RU" sz="1400" u="none" strike="noStrike" dirty="0">
                          <a:effectLst/>
                        </a:rPr>
                        <a:t>Экология и окружающая среда»</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19 847,79</a:t>
                      </a:r>
                    </a:p>
                  </a:txBody>
                  <a:tcPr marL="9525" marR="9525" marT="9525" marB="0" anchor="ctr"/>
                </a:tc>
                <a:tc>
                  <a:txBody>
                    <a:bodyPr/>
                    <a:lstStyle/>
                    <a:p>
                      <a:pPr algn="ctr"/>
                      <a:r>
                        <a:rPr lang="ru-RU" sz="1200" dirty="0" smtClean="0">
                          <a:latin typeface="+mn-lt"/>
                        </a:rPr>
                        <a:t>13 716,63</a:t>
                      </a:r>
                    </a:p>
                  </a:txBody>
                  <a:tcPr marL="9525" marR="9525" marT="9525" marB="0" anchor="ctr"/>
                </a:tc>
                <a:tc>
                  <a:txBody>
                    <a:bodyPr/>
                    <a:lstStyle/>
                    <a:p>
                      <a:pPr algn="ctr"/>
                      <a:r>
                        <a:rPr lang="ru-RU" sz="1200" dirty="0" smtClean="0">
                          <a:latin typeface="+mn-lt"/>
                        </a:rPr>
                        <a:t>69,11</a:t>
                      </a:r>
                    </a:p>
                    <a:p>
                      <a:pPr algn="ctr"/>
                      <a:endParaRPr lang="ru-RU" sz="1200" dirty="0">
                        <a:latin typeface="+mn-lt"/>
                      </a:endParaRPr>
                    </a:p>
                  </a:txBody>
                  <a:tcPr marL="9525" marR="9525" marT="9525" marB="0" anchor="ctr"/>
                </a:tc>
                <a:tc>
                  <a:txBody>
                    <a:bodyPr/>
                    <a:lstStyle/>
                    <a:p>
                      <a:pPr algn="just" fontAlgn="b"/>
                      <a:r>
                        <a:rPr lang="ru-RU" sz="1200" b="0" i="0" u="none" strike="noStrike" dirty="0" smtClean="0">
                          <a:solidFill>
                            <a:schemeClr val="tx1"/>
                          </a:solidFill>
                          <a:effectLst/>
                          <a:latin typeface="+mn-lt"/>
                          <a:cs typeface="Times New Roman" panose="02020603050405020304" pitchFamily="18" charset="0"/>
                        </a:rPr>
                        <a:t>Экономия денежных средств  при проведении закупочных процедур и от  проведения общественных субботников; отсутствие необходимости для проведения  обследований </a:t>
                      </a:r>
                      <a:r>
                        <a:rPr lang="ru-RU" sz="1200" b="0" i="0" u="none" strike="noStrike" dirty="0" err="1" smtClean="0">
                          <a:solidFill>
                            <a:schemeClr val="tx1"/>
                          </a:solidFill>
                          <a:effectLst/>
                          <a:latin typeface="+mn-lt"/>
                          <a:cs typeface="Times New Roman" panose="02020603050405020304" pitchFamily="18" charset="0"/>
                        </a:rPr>
                        <a:t>окруж</a:t>
                      </a:r>
                      <a:r>
                        <a:rPr lang="ru-RU" sz="1200" b="0" i="0" u="none" strike="noStrike" dirty="0" smtClean="0">
                          <a:solidFill>
                            <a:schemeClr val="tx1"/>
                          </a:solidFill>
                          <a:effectLst/>
                          <a:latin typeface="+mn-lt"/>
                          <a:cs typeface="Times New Roman" panose="02020603050405020304" pitchFamily="18" charset="0"/>
                        </a:rPr>
                        <a:t>. среды.</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554953661"/>
                  </a:ext>
                </a:extLst>
              </a:tr>
              <a:tr h="495077">
                <a:tc>
                  <a:txBody>
                    <a:bodyPr/>
                    <a:lstStyle/>
                    <a:p>
                      <a:pPr algn="l" fontAlgn="ctr"/>
                      <a:r>
                        <a:rPr lang="ru-RU" sz="1400" u="none" strike="noStrike" dirty="0">
                          <a:effectLst/>
                        </a:rPr>
                        <a:t>    «Безопасность и обеспечение безопасности жизнедеятельности населения"</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80 108,00</a:t>
                      </a:r>
                    </a:p>
                  </a:txBody>
                  <a:tcPr marL="9525" marR="9525" marT="9525" marB="0" anchor="ctr"/>
                </a:tc>
                <a:tc>
                  <a:txBody>
                    <a:bodyPr/>
                    <a:lstStyle/>
                    <a:p>
                      <a:pPr algn="ctr"/>
                      <a:r>
                        <a:rPr lang="ru-RU" sz="1200" dirty="0" smtClean="0">
                          <a:latin typeface="+mn-lt"/>
                        </a:rPr>
                        <a:t>76 657,38</a:t>
                      </a:r>
                    </a:p>
                  </a:txBody>
                  <a:tcPr marL="9525" marR="9525" marT="9525" marB="0" anchor="ctr"/>
                </a:tc>
                <a:tc>
                  <a:txBody>
                    <a:bodyPr/>
                    <a:lstStyle/>
                    <a:p>
                      <a:pPr algn="ctr"/>
                      <a:r>
                        <a:rPr lang="ru-RU" sz="1200" dirty="0" smtClean="0">
                          <a:latin typeface="+mn-lt"/>
                        </a:rPr>
                        <a:t>95,69</a:t>
                      </a:r>
                      <a:endParaRPr lang="ru-RU" sz="1200" dirty="0">
                        <a:latin typeface="+mn-lt"/>
                      </a:endParaRP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972768408"/>
                  </a:ext>
                </a:extLst>
              </a:tr>
              <a:tr h="251330">
                <a:tc>
                  <a:txBody>
                    <a:bodyPr/>
                    <a:lstStyle/>
                    <a:p>
                      <a:pPr algn="l" fontAlgn="ctr"/>
                      <a:r>
                        <a:rPr lang="ru-RU" sz="1400" u="none" strike="noStrike" dirty="0">
                          <a:effectLst/>
                        </a:rPr>
                        <a:t>    «Жилище»</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18 665,02</a:t>
                      </a:r>
                      <a:endParaRPr lang="ru-RU" sz="1200" dirty="0">
                        <a:latin typeface="+mn-lt"/>
                      </a:endParaRPr>
                    </a:p>
                  </a:txBody>
                  <a:tcPr marL="9525" marR="9525" marT="9525" marB="0" anchor="ctr"/>
                </a:tc>
                <a:tc>
                  <a:txBody>
                    <a:bodyPr/>
                    <a:lstStyle/>
                    <a:p>
                      <a:pPr algn="ctr"/>
                      <a:r>
                        <a:rPr lang="ru-RU" sz="1200" dirty="0" smtClean="0">
                          <a:latin typeface="+mn-lt"/>
                        </a:rPr>
                        <a:t>18 664,94 </a:t>
                      </a:r>
                      <a:endParaRPr lang="ru-RU" sz="1200" dirty="0">
                        <a:latin typeface="+mn-lt"/>
                      </a:endParaRPr>
                    </a:p>
                  </a:txBody>
                  <a:tcPr marL="9525" marR="9525" marT="9525" marB="0" anchor="ctr"/>
                </a:tc>
                <a:tc>
                  <a:txBody>
                    <a:bodyPr/>
                    <a:lstStyle/>
                    <a:p>
                      <a:pPr algn="ctr"/>
                      <a:r>
                        <a:rPr lang="ru-RU" sz="1200" dirty="0" smtClean="0">
                          <a:latin typeface="+mn-lt"/>
                        </a:rPr>
                        <a:t>100,00</a:t>
                      </a:r>
                      <a:endParaRPr lang="ru-RU" sz="1200" dirty="0">
                        <a:latin typeface="+mn-lt"/>
                      </a:endParaRP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3426871847"/>
                  </a:ext>
                </a:extLst>
              </a:tr>
              <a:tr h="722414">
                <a:tc>
                  <a:txBody>
                    <a:bodyPr/>
                    <a:lstStyle/>
                    <a:p>
                      <a:pPr algn="l" fontAlgn="ctr"/>
                      <a:r>
                        <a:rPr lang="ru-RU" sz="1400" u="none" strike="noStrike" baseline="0" dirty="0">
                          <a:effectLst/>
                        </a:rPr>
                        <a:t>    </a:t>
                      </a:r>
                      <a:r>
                        <a:rPr lang="ru-RU" sz="1400" u="none" strike="noStrike" baseline="0" dirty="0" smtClean="0">
                          <a:effectLst/>
                        </a:rPr>
                        <a:t>«</a:t>
                      </a:r>
                      <a:r>
                        <a:rPr lang="ru-RU" sz="1400" u="none" strike="noStrike" dirty="0" smtClean="0">
                          <a:effectLst/>
                        </a:rPr>
                        <a:t>Развитие </a:t>
                      </a:r>
                      <a:r>
                        <a:rPr lang="ru-RU" sz="1400" u="none" strike="noStrike" dirty="0">
                          <a:effectLst/>
                        </a:rPr>
                        <a:t>инженерной инфраструктуры и энергоэффективности»</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591 201,32</a:t>
                      </a:r>
                    </a:p>
                  </a:txBody>
                  <a:tcPr marL="9525" marR="9525" marT="9525" marB="0" anchor="ctr"/>
                </a:tc>
                <a:tc>
                  <a:txBody>
                    <a:bodyPr/>
                    <a:lstStyle/>
                    <a:p>
                      <a:pPr algn="ctr"/>
                      <a:r>
                        <a:rPr lang="ru-RU" sz="1200" dirty="0" smtClean="0">
                          <a:latin typeface="+mn-lt"/>
                        </a:rPr>
                        <a:t> 319 544,85 </a:t>
                      </a:r>
                    </a:p>
                  </a:txBody>
                  <a:tcPr marL="9525" marR="9525" marT="9525" marB="0" anchor="ctr"/>
                </a:tc>
                <a:tc>
                  <a:txBody>
                    <a:bodyPr/>
                    <a:lstStyle/>
                    <a:p>
                      <a:pPr algn="ctr"/>
                      <a:r>
                        <a:rPr lang="ru-RU" sz="1200" dirty="0" smtClean="0">
                          <a:latin typeface="+mn-lt"/>
                        </a:rPr>
                        <a:t>54,05</a:t>
                      </a:r>
                      <a:endParaRPr lang="ru-RU" sz="1200" dirty="0">
                        <a:latin typeface="+mn-lt"/>
                      </a:endParaRPr>
                    </a:p>
                  </a:txBody>
                  <a:tcPr marL="9525" marR="9525" marT="9525" marB="0" anchor="ctr"/>
                </a:tc>
                <a:tc>
                  <a:txBody>
                    <a:bodyPr/>
                    <a:lstStyle/>
                    <a:p>
                      <a:pPr algn="just" fontAlgn="b"/>
                      <a:r>
                        <a:rPr lang="ru-RU" sz="1200" b="0" i="0" u="none" strike="noStrike" dirty="0" smtClean="0">
                          <a:solidFill>
                            <a:schemeClr val="tx1"/>
                          </a:solidFill>
                          <a:effectLst/>
                          <a:latin typeface="+mn-lt"/>
                          <a:cs typeface="Times New Roman" panose="02020603050405020304" pitchFamily="18" charset="0"/>
                        </a:rPr>
                        <a:t>Перенос реализации на 2026 год. Экономия денежных средств, при проведении закупочных процедур было снижение.  Закупки не проводились ввиду отсутствия заявок.</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1002848087"/>
                  </a:ext>
                </a:extLst>
              </a:tr>
              <a:tr h="725390">
                <a:tc>
                  <a:txBody>
                    <a:bodyPr/>
                    <a:lstStyle/>
                    <a:p>
                      <a:pPr algn="l" fontAlgn="ctr"/>
                      <a:r>
                        <a:rPr lang="ru-RU" sz="1400" u="none" strike="noStrike" dirty="0">
                          <a:effectLst/>
                        </a:rPr>
                        <a:t>    «Предпринимательство»</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3 900,00 </a:t>
                      </a:r>
                    </a:p>
                  </a:txBody>
                  <a:tcPr marL="9525" marR="9525" marT="9525" marB="0" anchor="ctr"/>
                </a:tc>
                <a:tc>
                  <a:txBody>
                    <a:bodyPr/>
                    <a:lstStyle/>
                    <a:p>
                      <a:pPr algn="ctr"/>
                      <a:r>
                        <a:rPr lang="ru-RU" sz="1200" dirty="0" smtClean="0">
                          <a:latin typeface="+mn-lt"/>
                        </a:rPr>
                        <a:t>3 438,23</a:t>
                      </a:r>
                    </a:p>
                  </a:txBody>
                  <a:tcPr marL="9525" marR="9525" marT="9525" marB="0" anchor="ctr"/>
                </a:tc>
                <a:tc>
                  <a:txBody>
                    <a:bodyPr/>
                    <a:lstStyle/>
                    <a:p>
                      <a:pPr algn="ctr"/>
                      <a:r>
                        <a:rPr lang="ru-RU" sz="1200" dirty="0" smtClean="0">
                          <a:latin typeface="+mn-lt"/>
                        </a:rPr>
                        <a:t>88,16</a:t>
                      </a:r>
                      <a:endParaRPr lang="ru-RU" sz="1200" dirty="0">
                        <a:latin typeface="+mn-lt"/>
                      </a:endParaRPr>
                    </a:p>
                  </a:txBody>
                  <a:tcPr marL="9525" marR="9525" marT="9525" marB="0" anchor="ctr"/>
                </a:tc>
                <a:tc>
                  <a:txBody>
                    <a:bodyPr/>
                    <a:lstStyle/>
                    <a:p>
                      <a:pPr algn="just" fontAlgn="b"/>
                      <a:r>
                        <a:rPr lang="ru-RU" sz="1200" b="0" u="none" strike="noStrike" dirty="0">
                          <a:effectLst/>
                          <a:latin typeface="+mn-lt"/>
                        </a:rPr>
                        <a:t> </a:t>
                      </a:r>
                      <a:r>
                        <a:rPr lang="ru-RU" sz="1200" b="0" u="none" strike="noStrike" dirty="0" smtClean="0">
                          <a:effectLst/>
                          <a:latin typeface="+mn-lt"/>
                        </a:rPr>
                        <a:t>В результате проведенных электронных аукционов произошла экономия денежных средств.</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3934259517"/>
                  </a:ext>
                </a:extLst>
              </a:tr>
              <a:tr h="495077">
                <a:tc>
                  <a:txBody>
                    <a:bodyPr/>
                    <a:lstStyle/>
                    <a:p>
                      <a:pPr algn="l" fontAlgn="ctr"/>
                      <a:r>
                        <a:rPr lang="ru-RU" sz="1400" u="none" strike="noStrike" dirty="0">
                          <a:effectLst/>
                        </a:rPr>
                        <a:t>     «Управление имуществом и муниципальными финансами»</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456 706,83</a:t>
                      </a:r>
                      <a:endParaRPr lang="ru-RU" sz="1200" dirty="0">
                        <a:latin typeface="+mn-lt"/>
                      </a:endParaRPr>
                    </a:p>
                  </a:txBody>
                  <a:tcPr marL="9525" marR="9525" marT="9525" marB="0" anchor="ctr"/>
                </a:tc>
                <a:tc>
                  <a:txBody>
                    <a:bodyPr/>
                    <a:lstStyle/>
                    <a:p>
                      <a:pPr algn="ctr"/>
                      <a:r>
                        <a:rPr lang="ru-RU" sz="1200" dirty="0" smtClean="0">
                          <a:latin typeface="+mn-lt"/>
                        </a:rPr>
                        <a:t>436 653,63</a:t>
                      </a:r>
                      <a:endParaRPr lang="ru-RU" sz="1200" dirty="0">
                        <a:latin typeface="+mn-lt"/>
                      </a:endParaRPr>
                    </a:p>
                  </a:txBody>
                  <a:tcPr marL="9525" marR="9525" marT="9525" marB="0" anchor="ctr"/>
                </a:tc>
                <a:tc>
                  <a:txBody>
                    <a:bodyPr/>
                    <a:lstStyle/>
                    <a:p>
                      <a:pPr algn="ctr"/>
                      <a:r>
                        <a:rPr lang="ru-RU" sz="1200" dirty="0" smtClean="0">
                          <a:latin typeface="+mn-lt"/>
                        </a:rPr>
                        <a:t>95,61</a:t>
                      </a:r>
                      <a:endParaRPr lang="ru-RU" sz="1200" dirty="0">
                        <a:latin typeface="+mn-lt"/>
                      </a:endParaRP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3991850529"/>
                  </a:ext>
                </a:extLst>
              </a:tr>
              <a:tr h="740767">
                <a:tc>
                  <a:txBody>
                    <a:bodyPr/>
                    <a:lstStyle/>
                    <a:p>
                      <a:pPr algn="l" fontAlgn="ctr"/>
                      <a:r>
                        <a:rPr lang="ru-RU" sz="1400" u="none" strike="noStrike" dirty="0">
                          <a:effectLst/>
                        </a:rPr>
                        <a:t>      «Развитие институтов гражданского общества, повышение эффективности местного самоуправления и реализация молодежной политики»</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3210" marR="3210" marT="3210" marB="0" anchor="ctr"/>
                </a:tc>
                <a:tc>
                  <a:txBody>
                    <a:bodyPr/>
                    <a:lstStyle/>
                    <a:p>
                      <a:pPr algn="ctr"/>
                      <a:r>
                        <a:rPr lang="ru-RU" sz="1200" dirty="0" smtClean="0">
                          <a:latin typeface="+mn-lt"/>
                        </a:rPr>
                        <a:t>58 205,64</a:t>
                      </a:r>
                    </a:p>
                  </a:txBody>
                  <a:tcPr marL="9525" marR="9525" marT="9525" marB="0" anchor="ctr"/>
                </a:tc>
                <a:tc>
                  <a:txBody>
                    <a:bodyPr/>
                    <a:lstStyle/>
                    <a:p>
                      <a:pPr algn="ctr"/>
                      <a:r>
                        <a:rPr lang="ru-RU" sz="1200" dirty="0" smtClean="0">
                          <a:latin typeface="+mn-lt"/>
                        </a:rPr>
                        <a:t>55 216,12</a:t>
                      </a:r>
                    </a:p>
                  </a:txBody>
                  <a:tcPr marL="9525" marR="9525" marT="9525" marB="0" anchor="ctr"/>
                </a:tc>
                <a:tc>
                  <a:txBody>
                    <a:bodyPr/>
                    <a:lstStyle/>
                    <a:p>
                      <a:pPr algn="ctr"/>
                      <a:r>
                        <a:rPr lang="ru-RU" sz="1200" dirty="0" smtClean="0">
                          <a:latin typeface="+mn-lt"/>
                        </a:rPr>
                        <a:t>94,86</a:t>
                      </a:r>
                      <a:endParaRPr lang="ru-RU" sz="1200" dirty="0">
                        <a:latin typeface="+mn-lt"/>
                      </a:endParaRPr>
                    </a:p>
                  </a:txBody>
                  <a:tcPr marL="9525" marR="9525" marT="9525" marB="0" anchor="ctr"/>
                </a:tc>
                <a:tc>
                  <a:txBody>
                    <a:bodyPr/>
                    <a:lstStyle/>
                    <a:p>
                      <a:pPr algn="ctr" fontAlgn="b"/>
                      <a:r>
                        <a:rPr lang="ru-RU" sz="1200" b="0" i="0" u="none" strike="noStrike" dirty="0" smtClean="0">
                          <a:solidFill>
                            <a:schemeClr val="tx1"/>
                          </a:solidFill>
                          <a:effectLst/>
                          <a:latin typeface="+mn-lt"/>
                          <a:cs typeface="Times New Roman" panose="02020603050405020304" pitchFamily="18" charset="0"/>
                        </a:rPr>
                        <a:t>Экономия вследствие конкурсных процедур</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957694228"/>
                  </a:ext>
                </a:extLst>
              </a:tr>
            </a:tbl>
          </a:graphicData>
        </a:graphic>
      </p:graphicFrame>
    </p:spTree>
    <p:extLst>
      <p:ext uri="{BB962C8B-B14F-4D97-AF65-F5344CB8AC3E}">
        <p14:creationId xmlns:p14="http://schemas.microsoft.com/office/powerpoint/2010/main" val="27503525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gradFill>
          <a:gsLst>
            <a:gs pos="93000">
              <a:schemeClr val="bg1"/>
            </a:gs>
            <a:gs pos="90000">
              <a:srgbClr val="FFFFCC"/>
            </a:gs>
            <a:gs pos="45000">
              <a:srgbClr val="FFE7E7"/>
            </a:gs>
            <a:gs pos="19000">
              <a:srgbClr val="CCECFF"/>
            </a:gs>
          </a:gsLst>
          <a:lin ang="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12192000" cy="1681316"/>
          </a:xfrm>
          <a:prstGeom prst="rect">
            <a:avLst/>
          </a:prstGeom>
        </p:spPr>
        <p:style>
          <a:lnRef idx="2">
            <a:schemeClr val="accent2"/>
          </a:lnRef>
          <a:fillRef idx="1">
            <a:schemeClr val="lt1"/>
          </a:fillRef>
          <a:effectRef idx="0">
            <a:schemeClr val="accent2"/>
          </a:effectRef>
          <a:fontRef idx="minor">
            <a:schemeClr val="dk1"/>
          </a:fontRef>
        </p:style>
        <p:txBody>
          <a:bodyPr wrap="none" lIns="0" tIns="0" rIns="0" bIns="0">
            <a:noAutofit/>
          </a:bodyPr>
          <a:lstStyle/>
          <a:p>
            <a:pPr algn="ctr">
              <a:spcAft>
                <a:spcPts val="630"/>
              </a:spcAft>
            </a:pP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расходах бюджета в разрезе муниципальных программ</a:t>
            </a:r>
          </a:p>
          <a:p>
            <a:pPr algn="ctr">
              <a:spcAft>
                <a:spcPts val="630"/>
              </a:spcAft>
            </a:pP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 Талдомского городского округа за </a:t>
            </a:r>
            <a:r>
              <a:rPr lang="ru" sz="28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8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sp>
        <p:nvSpPr>
          <p:cNvPr id="5" name="Прямоугольник 4"/>
          <p:cNvSpPr/>
          <p:nvPr/>
        </p:nvSpPr>
        <p:spPr>
          <a:xfrm>
            <a:off x="11435644" y="688258"/>
            <a:ext cx="756356" cy="274910"/>
          </a:xfrm>
          <a:prstGeom prst="rect">
            <a:avLst/>
          </a:prstGeom>
          <a:noFill/>
        </p:spPr>
        <p:txBody>
          <a:bodyPr wrap="none" lIns="0" tIns="0" rIns="0" bIns="0">
            <a:noAutofit/>
          </a:bodyPr>
          <a:lstStyle/>
          <a:p>
            <a:r>
              <a:rPr lang="ru" sz="1200" dirty="0">
                <a:latin typeface="Times New Roman"/>
              </a:rPr>
              <a:t>(тыс. руб.)</a:t>
            </a:r>
          </a:p>
        </p:txBody>
      </p:sp>
      <p:graphicFrame>
        <p:nvGraphicFramePr>
          <p:cNvPr id="2" name="Таблица 1"/>
          <p:cNvGraphicFramePr>
            <a:graphicFrameLocks noGrp="1"/>
          </p:cNvGraphicFramePr>
          <p:nvPr>
            <p:extLst>
              <p:ext uri="{D42A27DB-BD31-4B8C-83A1-F6EECF244321}">
                <p14:modId xmlns:p14="http://schemas.microsoft.com/office/powerpoint/2010/main" val="104442782"/>
              </p:ext>
            </p:extLst>
          </p:nvPr>
        </p:nvGraphicFramePr>
        <p:xfrm>
          <a:off x="0" y="951726"/>
          <a:ext cx="12192001" cy="6159333"/>
        </p:xfrm>
        <a:graphic>
          <a:graphicData uri="http://schemas.openxmlformats.org/drawingml/2006/table">
            <a:tbl>
              <a:tblPr>
                <a:tableStyleId>{8A107856-5554-42FB-B03E-39F5DBC370BA}</a:tableStyleId>
              </a:tblPr>
              <a:tblGrid>
                <a:gridCol w="5280106">
                  <a:extLst>
                    <a:ext uri="{9D8B030D-6E8A-4147-A177-3AD203B41FA5}">
                      <a16:colId xmlns:a16="http://schemas.microsoft.com/office/drawing/2014/main" val="3069524382"/>
                    </a:ext>
                  </a:extLst>
                </a:gridCol>
                <a:gridCol w="1233793">
                  <a:extLst>
                    <a:ext uri="{9D8B030D-6E8A-4147-A177-3AD203B41FA5}">
                      <a16:colId xmlns:a16="http://schemas.microsoft.com/office/drawing/2014/main" val="3276177279"/>
                    </a:ext>
                  </a:extLst>
                </a:gridCol>
                <a:gridCol w="1432792">
                  <a:extLst>
                    <a:ext uri="{9D8B030D-6E8A-4147-A177-3AD203B41FA5}">
                      <a16:colId xmlns:a16="http://schemas.microsoft.com/office/drawing/2014/main" val="2236373519"/>
                    </a:ext>
                  </a:extLst>
                </a:gridCol>
                <a:gridCol w="1207260">
                  <a:extLst>
                    <a:ext uri="{9D8B030D-6E8A-4147-A177-3AD203B41FA5}">
                      <a16:colId xmlns:a16="http://schemas.microsoft.com/office/drawing/2014/main" val="396552103"/>
                    </a:ext>
                  </a:extLst>
                </a:gridCol>
                <a:gridCol w="3038050">
                  <a:extLst>
                    <a:ext uri="{9D8B030D-6E8A-4147-A177-3AD203B41FA5}">
                      <a16:colId xmlns:a16="http://schemas.microsoft.com/office/drawing/2014/main" val="4125672177"/>
                    </a:ext>
                  </a:extLst>
                </a:gridCol>
              </a:tblGrid>
              <a:tr h="775649">
                <a:tc>
                  <a:txBody>
                    <a:bodyPr/>
                    <a:lstStyle/>
                    <a:p>
                      <a:pPr algn="ctr" fontAlgn="ctr"/>
                      <a:r>
                        <a:rPr lang="ru-RU" sz="1200" u="none" strike="noStrike" dirty="0">
                          <a:effectLst/>
                        </a:rPr>
                        <a:t>Наименование муниципальной программы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algn="ctr" fontAlgn="ctr"/>
                      <a:r>
                        <a:rPr lang="ru-RU" sz="1200" u="none" strike="noStrike" dirty="0">
                          <a:effectLst/>
                        </a:rPr>
                        <a:t>Плановые назначения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marL="0" indent="0" algn="ctr" fontAlgn="b">
                        <a:buFont typeface="+mj-lt"/>
                        <a:buNone/>
                      </a:pPr>
                      <a:r>
                        <a:rPr lang="ru-RU" sz="1200" u="none" strike="noStrike" dirty="0">
                          <a:effectLst/>
                        </a:rPr>
                        <a:t>Достигнутые</a:t>
                      </a:r>
                      <a:r>
                        <a:rPr lang="ru-RU" sz="1200" u="none" strike="noStrike" baseline="0" dirty="0">
                          <a:effectLst/>
                        </a:rPr>
                        <a:t> значения</a:t>
                      </a:r>
                      <a:endParaRPr lang="ru-RU" sz="1200" b="0" i="0" u="none" strike="noStrike" baseline="0"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algn="ctr" fontAlgn="ctr"/>
                      <a:r>
                        <a:rPr lang="ru-RU" sz="1200" u="none" strike="noStrike" dirty="0">
                          <a:effectLst/>
                        </a:rPr>
                        <a:t>% выполнения</a:t>
                      </a:r>
                    </a:p>
                    <a:p>
                      <a:pPr marL="0" marR="0" indent="0" algn="ctr" defTabSz="457200" rtl="0" eaLnBrk="1" fontAlgn="ctr" latinLnBrk="0" hangingPunct="1">
                        <a:lnSpc>
                          <a:spcPct val="100000"/>
                        </a:lnSpc>
                        <a:spcBef>
                          <a:spcPts val="0"/>
                        </a:spcBef>
                        <a:spcAft>
                          <a:spcPts val="0"/>
                        </a:spcAft>
                        <a:buClrTx/>
                        <a:buSzTx/>
                        <a:buFontTx/>
                        <a:buNone/>
                        <a:tabLst/>
                        <a:defRPr/>
                      </a:pPr>
                      <a:r>
                        <a:rPr lang="ru-RU" sz="1200" u="none" strike="noStrike" baseline="0" dirty="0">
                          <a:effectLst/>
                        </a:rPr>
                        <a:t>по программе</a:t>
                      </a:r>
                      <a:endParaRPr lang="ru-RU" sz="1200" u="none" strike="noStrike" dirty="0">
                        <a:effectLst/>
                      </a:endParaRPr>
                    </a:p>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210" marR="3210" marT="3210" marB="0"/>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dirty="0">
                          <a:effectLst/>
                        </a:rPr>
                        <a:t>Причины </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dirty="0">
                          <a:effectLst/>
                        </a:rPr>
                        <a:t> невыполнения</a:t>
                      </a:r>
                    </a:p>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dirty="0">
                          <a:effectLst/>
                        </a:rPr>
                        <a:t>(отклонения от плановых</a:t>
                      </a:r>
                      <a:r>
                        <a:rPr lang="ru-RU" sz="1200" u="none" strike="noStrike" baseline="0" dirty="0">
                          <a:effectLst/>
                        </a:rPr>
                        <a:t> назначений</a:t>
                      </a:r>
                      <a:endParaRPr lang="ru-RU" sz="1200" u="none" strike="noStrike" dirty="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ru-RU" sz="1200" u="none" strike="noStrike" baseline="0" dirty="0">
                          <a:effectLst/>
                        </a:rPr>
                        <a:t>(при значении </a:t>
                      </a:r>
                      <a:r>
                        <a:rPr lang="en-US" sz="1200" u="none" strike="noStrike" baseline="0" dirty="0">
                          <a:effectLst/>
                        </a:rPr>
                        <a:t>&lt; </a:t>
                      </a:r>
                      <a:r>
                        <a:rPr lang="ru-RU" sz="1200" u="none" strike="noStrike" baseline="0" dirty="0">
                          <a:effectLst/>
                        </a:rPr>
                        <a:t> или = 95%)</a:t>
                      </a:r>
                      <a:endParaRPr lang="ru-RU" sz="1200" b="0" i="0" u="none" strike="noStrike" dirty="0">
                        <a:solidFill>
                          <a:srgbClr val="000000"/>
                        </a:solidFill>
                        <a:effectLst/>
                        <a:latin typeface="Times New Roman" panose="02020603050405020304" pitchFamily="18" charset="0"/>
                      </a:endParaRPr>
                    </a:p>
                  </a:txBody>
                  <a:tcPr marL="3210" marR="3210" marT="3210" marB="0"/>
                </a:tc>
                <a:extLst>
                  <a:ext uri="{0D108BD9-81ED-4DB2-BD59-A6C34878D82A}">
                    <a16:rowId xmlns:a16="http://schemas.microsoft.com/office/drawing/2014/main" val="216626271"/>
                  </a:ext>
                </a:extLst>
              </a:tr>
              <a:tr h="453874">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       «Развитие институтов гражданского общества, повышение </a:t>
                      </a:r>
                      <a:r>
                        <a:rPr lang="ru-RU" sz="1200" b="0" i="0" u="none" strike="noStrike" baseline="0" dirty="0" smtClean="0">
                          <a:solidFill>
                            <a:schemeClr val="tx1"/>
                          </a:solidFill>
                          <a:effectLst/>
                          <a:latin typeface="+mn-lt"/>
                          <a:cs typeface="Times New Roman" panose="02020603050405020304" pitchFamily="18" charset="0"/>
                        </a:rPr>
                        <a:t>э</a:t>
                      </a:r>
                      <a:r>
                        <a:rPr lang="ru-RU" sz="1200" b="0" i="0" u="none" strike="noStrike" dirty="0" smtClean="0">
                          <a:solidFill>
                            <a:schemeClr val="tx1"/>
                          </a:solidFill>
                          <a:effectLst/>
                          <a:latin typeface="+mn-lt"/>
                          <a:cs typeface="Times New Roman" panose="02020603050405020304" pitchFamily="18" charset="0"/>
                        </a:rPr>
                        <a:t>ффективности местного самоуправления и реализации молодежной политики"</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58 205,64</a:t>
                      </a:r>
                    </a:p>
                  </a:txBody>
                  <a:tcPr marL="9525" marR="9525" marT="9525" marB="0" anchor="ctr"/>
                </a:tc>
                <a:tc>
                  <a:txBody>
                    <a:bodyPr/>
                    <a:lstStyle/>
                    <a:p>
                      <a:pPr algn="ctr"/>
                      <a:r>
                        <a:rPr lang="ru-RU" sz="1200" b="0" dirty="0" smtClean="0">
                          <a:latin typeface="+mn-lt"/>
                        </a:rPr>
                        <a:t>55 216,12</a:t>
                      </a:r>
                    </a:p>
                  </a:txBody>
                  <a:tcPr marL="9525" marR="9525" marT="9525" marB="0" anchor="ctr"/>
                </a:tc>
                <a:tc>
                  <a:txBody>
                    <a:bodyPr/>
                    <a:lstStyle/>
                    <a:p>
                      <a:pPr algn="ctr"/>
                      <a:r>
                        <a:rPr lang="ru-RU" sz="1200" b="0" dirty="0" smtClean="0">
                          <a:latin typeface="+mn-lt"/>
                        </a:rPr>
                        <a:t>94,86</a:t>
                      </a:r>
                    </a:p>
                  </a:txBody>
                  <a:tcPr marL="9525" marR="9525" marT="9525" marB="0" anchor="ctr"/>
                </a:tc>
                <a:tc>
                  <a:txBody>
                    <a:bodyPr/>
                    <a:lstStyle/>
                    <a:p>
                      <a:pPr algn="just"/>
                      <a:endParaRPr lang="ru-RU" sz="1050" b="0" dirty="0">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556312400"/>
                  </a:ext>
                </a:extLst>
              </a:tr>
              <a:tr h="453874">
                <a:tc>
                  <a:txBody>
                    <a:bodyPr/>
                    <a:lstStyle/>
                    <a:p>
                      <a:pPr algn="l" fontAlgn="ctr"/>
                      <a:r>
                        <a:rPr lang="ru-RU" sz="1200" b="0" u="none" strike="noStrike" dirty="0">
                          <a:effectLst/>
                          <a:latin typeface="+mn-lt"/>
                        </a:rPr>
                        <a:t>     «Развитие и функционирование дорожно-транспортного </a:t>
                      </a:r>
                      <a:r>
                        <a:rPr lang="ru-RU" sz="1200" b="0" u="none" strike="noStrike" baseline="0" dirty="0">
                          <a:effectLst/>
                          <a:latin typeface="+mn-lt"/>
                        </a:rPr>
                        <a:t>   </a:t>
                      </a:r>
                      <a:r>
                        <a:rPr lang="ru-RU" sz="1200" b="0" u="none" strike="noStrike" dirty="0">
                          <a:effectLst/>
                          <a:latin typeface="+mn-lt"/>
                        </a:rPr>
                        <a:t>комплекса»</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  489 264,90</a:t>
                      </a:r>
                    </a:p>
                  </a:txBody>
                  <a:tcPr marL="9525" marR="9525" marT="9525" marB="0" anchor="ctr"/>
                </a:tc>
                <a:tc>
                  <a:txBody>
                    <a:bodyPr/>
                    <a:lstStyle/>
                    <a:p>
                      <a:pPr algn="ctr"/>
                      <a:r>
                        <a:rPr lang="ru-RU" sz="1200" b="0" dirty="0" smtClean="0">
                          <a:latin typeface="+mn-lt"/>
                        </a:rPr>
                        <a:t>464 632,50</a:t>
                      </a:r>
                    </a:p>
                  </a:txBody>
                  <a:tcPr marL="9525" marR="9525" marT="9525" marB="0" anchor="ctr"/>
                </a:tc>
                <a:tc>
                  <a:txBody>
                    <a:bodyPr/>
                    <a:lstStyle/>
                    <a:p>
                      <a:pPr algn="ctr"/>
                      <a:r>
                        <a:rPr lang="ru-RU" sz="1200" b="0" dirty="0" smtClean="0">
                          <a:latin typeface="+mn-lt"/>
                        </a:rPr>
                        <a:t>94,97</a:t>
                      </a:r>
                    </a:p>
                  </a:txBody>
                  <a:tcPr marL="9525" marR="9525" marT="9525" marB="0" anchor="ctr"/>
                </a:tc>
                <a:tc>
                  <a:txBody>
                    <a:bodyPr/>
                    <a:lstStyle/>
                    <a:p>
                      <a:pPr algn="just"/>
                      <a:r>
                        <a:rPr lang="ru-RU" sz="1050" b="0" dirty="0" smtClean="0">
                          <a:latin typeface="+mn-lt"/>
                          <a:cs typeface="Times New Roman" panose="02020603050405020304" pitchFamily="18" charset="0"/>
                        </a:rPr>
                        <a:t>Были запланированы средства на случай снегопадов, но конец 2025 года был малоснежный.  Мероприятие подпрограммы 3 не выполнено на 100% в связи с несостоявшейся процедурой закупки.</a:t>
                      </a:r>
                      <a:endParaRPr lang="ru-RU" sz="1050" b="0" dirty="0">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455967921"/>
                  </a:ext>
                </a:extLst>
              </a:tr>
              <a:tr h="553454">
                <a:tc>
                  <a:txBody>
                    <a:bodyPr/>
                    <a:lstStyle/>
                    <a:p>
                      <a:pPr algn="l" fontAlgn="ctr"/>
                      <a:r>
                        <a:rPr lang="ru-RU" sz="1200" b="0" u="none" strike="noStrike" dirty="0">
                          <a:effectLst/>
                          <a:latin typeface="+mn-lt"/>
                        </a:rPr>
                        <a:t>    «Цифровое муниципальное образование»</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59 774,90</a:t>
                      </a:r>
                    </a:p>
                  </a:txBody>
                  <a:tcPr marL="9525" marR="9525" marT="9525" marB="0" anchor="ctr"/>
                </a:tc>
                <a:tc>
                  <a:txBody>
                    <a:bodyPr/>
                    <a:lstStyle/>
                    <a:p>
                      <a:pPr algn="ctr"/>
                      <a:r>
                        <a:rPr lang="ru-RU" sz="1200" b="0" dirty="0" smtClean="0">
                          <a:latin typeface="+mn-lt"/>
                        </a:rPr>
                        <a:t>59 174,55</a:t>
                      </a:r>
                    </a:p>
                  </a:txBody>
                  <a:tcPr marL="9525" marR="9525" marT="9525" marB="0" anchor="ctr"/>
                </a:tc>
                <a:tc>
                  <a:txBody>
                    <a:bodyPr/>
                    <a:lstStyle/>
                    <a:p>
                      <a:pPr algn="ctr"/>
                      <a:r>
                        <a:rPr lang="ru-RU" sz="1200" b="0" dirty="0" smtClean="0">
                          <a:latin typeface="+mn-lt"/>
                        </a:rPr>
                        <a:t>99,00</a:t>
                      </a:r>
                      <a:endParaRPr lang="ru-RU" sz="1200" b="0" dirty="0">
                        <a:latin typeface="+mn-lt"/>
                      </a:endParaRPr>
                    </a:p>
                  </a:txBody>
                  <a:tcPr marL="9525" marR="9525" marT="9525" marB="0" anchor="ctr"/>
                </a:tc>
                <a:tc>
                  <a:txBody>
                    <a:bodyPr/>
                    <a:lstStyle/>
                    <a:p>
                      <a:pPr algn="ctr"/>
                      <a:r>
                        <a:rPr lang="ru-RU" sz="1050" b="0" dirty="0" smtClean="0">
                          <a:latin typeface="+mn-lt"/>
                        </a:rPr>
                        <a:t>-</a:t>
                      </a:r>
                      <a:endParaRPr lang="ru-RU" sz="1050" b="0" dirty="0">
                        <a:latin typeface="+mn-lt"/>
                      </a:endParaRPr>
                    </a:p>
                  </a:txBody>
                  <a:tcPr marL="9525" marR="9525" marT="9525" marB="0" anchor="ctr"/>
                </a:tc>
                <a:extLst>
                  <a:ext uri="{0D108BD9-81ED-4DB2-BD59-A6C34878D82A}">
                    <a16:rowId xmlns:a16="http://schemas.microsoft.com/office/drawing/2014/main" val="3707945192"/>
                  </a:ext>
                </a:extLst>
              </a:tr>
              <a:tr h="583475">
                <a:tc>
                  <a:txBody>
                    <a:bodyPr/>
                    <a:lstStyle/>
                    <a:p>
                      <a:pPr algn="l" fontAlgn="ctr"/>
                      <a:r>
                        <a:rPr lang="ru-RU" sz="1200" b="0" u="none" strike="noStrike" baseline="0" dirty="0">
                          <a:effectLst/>
                          <a:latin typeface="+mn-lt"/>
                        </a:rPr>
                        <a:t>     «</a:t>
                      </a:r>
                      <a:r>
                        <a:rPr lang="ru-RU" sz="1200" b="0" u="none" strike="noStrike" dirty="0">
                          <a:effectLst/>
                          <a:latin typeface="+mn-lt"/>
                        </a:rPr>
                        <a:t>Архитектура и градостроительство»</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1 700,00</a:t>
                      </a:r>
                    </a:p>
                  </a:txBody>
                  <a:tcPr marL="9525" marR="9525" marT="9525" marB="0" anchor="ctr"/>
                </a:tc>
                <a:tc>
                  <a:txBody>
                    <a:bodyPr/>
                    <a:lstStyle/>
                    <a:p>
                      <a:pPr algn="ctr"/>
                      <a:r>
                        <a:rPr lang="ru-RU" sz="1200" b="0" dirty="0" smtClean="0">
                          <a:latin typeface="+mn-lt"/>
                        </a:rPr>
                        <a:t>1 237,20</a:t>
                      </a:r>
                    </a:p>
                  </a:txBody>
                  <a:tcPr marL="9525" marR="9525" marT="9525" marB="0" anchor="ctr"/>
                </a:tc>
                <a:tc>
                  <a:txBody>
                    <a:bodyPr/>
                    <a:lstStyle/>
                    <a:p>
                      <a:pPr algn="ctr"/>
                      <a:r>
                        <a:rPr lang="ru-RU" sz="1200" b="0" dirty="0" smtClean="0">
                          <a:latin typeface="+mn-lt"/>
                        </a:rPr>
                        <a:t>72,78</a:t>
                      </a:r>
                      <a:endParaRPr lang="ru-RU" sz="1200" b="0" dirty="0">
                        <a:latin typeface="+mn-lt"/>
                      </a:endParaRPr>
                    </a:p>
                  </a:txBody>
                  <a:tcPr marL="9525" marR="9525" marT="9525" marB="0" anchor="ctr"/>
                </a:tc>
                <a:tc>
                  <a:txBody>
                    <a:bodyPr/>
                    <a:lstStyle/>
                    <a:p>
                      <a:pPr algn="just"/>
                      <a:r>
                        <a:rPr lang="ru-RU" sz="1050" b="0" dirty="0" smtClean="0">
                          <a:latin typeface="+mn-lt"/>
                          <a:cs typeface="Times New Roman" panose="02020603050405020304" pitchFamily="18" charset="0"/>
                        </a:rPr>
                        <a:t>Мероприятие реализовано в полном объеме. Экономия по результатам торгов.</a:t>
                      </a:r>
                      <a:endParaRPr lang="ru-RU" sz="1050" b="0" dirty="0">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552419895"/>
                  </a:ext>
                </a:extLst>
              </a:tr>
              <a:tr h="453874">
                <a:tc>
                  <a:txBody>
                    <a:bodyPr/>
                    <a:lstStyle/>
                    <a:p>
                      <a:pPr algn="l" fontAlgn="ctr"/>
                      <a:r>
                        <a:rPr lang="ru-RU" sz="1200" b="0" u="none" strike="noStrike" baseline="0" dirty="0">
                          <a:effectLst/>
                          <a:latin typeface="+mn-lt"/>
                        </a:rPr>
                        <a:t>     «</a:t>
                      </a:r>
                      <a:r>
                        <a:rPr lang="ru-RU" sz="1200" b="0" u="none" strike="noStrike" dirty="0">
                          <a:effectLst/>
                          <a:latin typeface="+mn-lt"/>
                        </a:rPr>
                        <a:t>Формирование современной комфортной городской среды»</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872 922,97 </a:t>
                      </a:r>
                    </a:p>
                  </a:txBody>
                  <a:tcPr marL="9525" marR="9525" marT="9525" marB="0" anchor="ctr"/>
                </a:tc>
                <a:tc>
                  <a:txBody>
                    <a:bodyPr/>
                    <a:lstStyle/>
                    <a:p>
                      <a:pPr algn="ctr"/>
                      <a:r>
                        <a:rPr lang="ru-RU" sz="1200" b="0" dirty="0" smtClean="0">
                          <a:latin typeface="+mn-lt"/>
                        </a:rPr>
                        <a:t>817 933,90</a:t>
                      </a:r>
                    </a:p>
                  </a:txBody>
                  <a:tcPr marL="9525" marR="9525" marT="9525" marB="0" anchor="ctr"/>
                </a:tc>
                <a:tc>
                  <a:txBody>
                    <a:bodyPr/>
                    <a:lstStyle/>
                    <a:p>
                      <a:pPr algn="ctr"/>
                      <a:r>
                        <a:rPr lang="ru-RU" sz="1200" b="0" dirty="0" smtClean="0">
                          <a:latin typeface="+mn-lt"/>
                        </a:rPr>
                        <a:t>93,70</a:t>
                      </a:r>
                      <a:endParaRPr lang="ru-RU" sz="1200" b="0" dirty="0">
                        <a:latin typeface="+mn-lt"/>
                      </a:endParaRPr>
                    </a:p>
                  </a:txBody>
                  <a:tcPr marL="9525" marR="9525" marT="9525" marB="0" anchor="ctr"/>
                </a:tc>
                <a:tc>
                  <a:txBody>
                    <a:bodyPr/>
                    <a:lstStyle/>
                    <a:p>
                      <a:pPr algn="ctr"/>
                      <a:r>
                        <a:rPr lang="ru-RU" sz="1050" b="0" dirty="0" smtClean="0">
                          <a:latin typeface="+mn-lt"/>
                          <a:cs typeface="Times New Roman" panose="02020603050405020304" pitchFamily="18" charset="0"/>
                        </a:rPr>
                        <a:t>-</a:t>
                      </a:r>
                      <a:endParaRPr lang="ru-RU" sz="1050" b="0" dirty="0">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132830460"/>
                  </a:ext>
                </a:extLst>
              </a:tr>
              <a:tr h="922080">
                <a:tc>
                  <a:txBody>
                    <a:bodyPr/>
                    <a:lstStyle/>
                    <a:p>
                      <a:pPr algn="l" fontAlgn="ctr"/>
                      <a:r>
                        <a:rPr lang="ru-RU" sz="1200" b="0" u="none" strike="noStrike" dirty="0">
                          <a:effectLst/>
                          <a:latin typeface="+mn-lt"/>
                        </a:rPr>
                        <a:t> </a:t>
                      </a:r>
                      <a:r>
                        <a:rPr lang="ru-RU" sz="1200" b="0" u="none" strike="noStrike" baseline="0" dirty="0">
                          <a:effectLst/>
                          <a:latin typeface="+mn-lt"/>
                        </a:rPr>
                        <a:t>    «</a:t>
                      </a:r>
                      <a:r>
                        <a:rPr lang="ru-RU" sz="1200" b="0" u="none" strike="noStrike" dirty="0">
                          <a:effectLst/>
                          <a:latin typeface="+mn-lt"/>
                        </a:rPr>
                        <a:t>Переселение граждан из аварийного жилищного фонда»</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865 717,22</a:t>
                      </a:r>
                      <a:endParaRPr lang="ru-RU" sz="1200" b="0" dirty="0">
                        <a:latin typeface="+mn-lt"/>
                      </a:endParaRPr>
                    </a:p>
                  </a:txBody>
                  <a:tcPr marL="9525" marR="9525" marT="9525" marB="0" anchor="ctr"/>
                </a:tc>
                <a:tc>
                  <a:txBody>
                    <a:bodyPr/>
                    <a:lstStyle/>
                    <a:p>
                      <a:pPr algn="ctr"/>
                      <a:r>
                        <a:rPr lang="ru-RU" sz="1200" b="0" dirty="0" smtClean="0">
                          <a:latin typeface="+mn-lt"/>
                        </a:rPr>
                        <a:t>710 456,40</a:t>
                      </a:r>
                    </a:p>
                  </a:txBody>
                  <a:tcPr marL="9525" marR="9525" marT="9525" marB="0" anchor="ctr"/>
                </a:tc>
                <a:tc>
                  <a:txBody>
                    <a:bodyPr/>
                    <a:lstStyle/>
                    <a:p>
                      <a:pPr algn="ctr"/>
                      <a:r>
                        <a:rPr lang="ru-RU" sz="1200" b="0" dirty="0" smtClean="0">
                          <a:latin typeface="+mn-lt"/>
                        </a:rPr>
                        <a:t>82,07</a:t>
                      </a:r>
                      <a:endParaRPr lang="ru-RU" sz="1200" b="0" dirty="0">
                        <a:latin typeface="+mn-lt"/>
                      </a:endParaRPr>
                    </a:p>
                  </a:txBody>
                  <a:tcPr marL="9525" marR="9525" marT="9525" marB="0" anchor="ctr"/>
                </a:tc>
                <a:tc>
                  <a:txBody>
                    <a:bodyPr/>
                    <a:lstStyle/>
                    <a:p>
                      <a:pPr algn="ctr"/>
                      <a:r>
                        <a:rPr lang="ru-RU" sz="1050" b="0" dirty="0" smtClean="0">
                          <a:solidFill>
                            <a:schemeClr val="tx1"/>
                          </a:solidFill>
                          <a:latin typeface="+mn-lt"/>
                          <a:cs typeface="Times New Roman" panose="02020603050405020304" pitchFamily="18" charset="0"/>
                        </a:rPr>
                        <a:t>Выполнение мероприятия в полном объеме запланировано в 2026 году.</a:t>
                      </a:r>
                      <a:endParaRPr lang="ru-RU" sz="1050" b="0" dirty="0">
                        <a:solidFill>
                          <a:schemeClr val="tx1"/>
                        </a:solidFill>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405299682"/>
                  </a:ext>
                </a:extLst>
              </a:tr>
              <a:tr h="453874">
                <a:tc>
                  <a:txBody>
                    <a:bodyPr/>
                    <a:lstStyle/>
                    <a:p>
                      <a:pPr algn="l" fontAlgn="ctr"/>
                      <a:r>
                        <a:rPr lang="ru-RU" sz="1200" b="0" u="none" strike="noStrike" baseline="0" dirty="0">
                          <a:effectLst/>
                          <a:latin typeface="+mn-lt"/>
                        </a:rPr>
                        <a:t>     </a:t>
                      </a:r>
                      <a:r>
                        <a:rPr lang="ru-RU" sz="1200" b="0" u="none" strike="noStrike" dirty="0">
                          <a:effectLst/>
                          <a:latin typeface="+mn-lt"/>
                        </a:rPr>
                        <a:t>Руководство и управление в сфере установленных функций органов местного самоуправления</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10 191,40</a:t>
                      </a:r>
                    </a:p>
                  </a:txBody>
                  <a:tcPr marL="9525" marR="9525" marT="9525" marB="0" anchor="ctr"/>
                </a:tc>
                <a:tc>
                  <a:txBody>
                    <a:bodyPr/>
                    <a:lstStyle/>
                    <a:p>
                      <a:pPr algn="ctr"/>
                      <a:r>
                        <a:rPr lang="ru-RU" sz="1200" b="0" dirty="0" smtClean="0">
                          <a:latin typeface="+mn-lt"/>
                        </a:rPr>
                        <a:t>8 993,42 </a:t>
                      </a:r>
                    </a:p>
                  </a:txBody>
                  <a:tcPr marL="9525" marR="9525" marT="9525" marB="0" anchor="ctr"/>
                </a:tc>
                <a:tc>
                  <a:txBody>
                    <a:bodyPr/>
                    <a:lstStyle/>
                    <a:p>
                      <a:pPr algn="ctr"/>
                      <a:r>
                        <a:rPr lang="ru-RU" sz="1200" b="0" dirty="0" smtClean="0">
                          <a:latin typeface="+mn-lt"/>
                        </a:rPr>
                        <a:t>88,25</a:t>
                      </a:r>
                      <a:endParaRPr lang="ru-RU" sz="1200" b="0" dirty="0">
                        <a:latin typeface="+mn-lt"/>
                      </a:endParaRPr>
                    </a:p>
                  </a:txBody>
                  <a:tcPr marL="9525" marR="9525" marT="9525" marB="0" anchor="ctr"/>
                </a:tc>
                <a:tc>
                  <a:txBody>
                    <a:bodyPr/>
                    <a:lstStyle/>
                    <a:p>
                      <a:pPr algn="ctr"/>
                      <a:r>
                        <a:rPr lang="ru-RU" sz="1050" b="0" dirty="0" smtClean="0">
                          <a:latin typeface="+mn-lt"/>
                        </a:rPr>
                        <a:t>-</a:t>
                      </a:r>
                      <a:endParaRPr lang="ru-RU" sz="1050" b="0" dirty="0">
                        <a:latin typeface="+mn-lt"/>
                      </a:endParaRPr>
                    </a:p>
                  </a:txBody>
                  <a:tcPr marL="9525" marR="9525" marT="9525" marB="0" anchor="ctr"/>
                </a:tc>
                <a:extLst>
                  <a:ext uri="{0D108BD9-81ED-4DB2-BD59-A6C34878D82A}">
                    <a16:rowId xmlns:a16="http://schemas.microsoft.com/office/drawing/2014/main" val="3993832971"/>
                  </a:ext>
                </a:extLst>
              </a:tr>
              <a:tr h="260322">
                <a:tc>
                  <a:txBody>
                    <a:bodyPr/>
                    <a:lstStyle/>
                    <a:p>
                      <a:pPr algn="l" fontAlgn="ctr"/>
                      <a:r>
                        <a:rPr lang="ru-RU" sz="1200" b="0" u="none" strike="noStrike" baseline="0" dirty="0">
                          <a:effectLst/>
                          <a:latin typeface="+mn-lt"/>
                        </a:rPr>
                        <a:t>    </a:t>
                      </a:r>
                      <a:r>
                        <a:rPr lang="ru-RU" sz="1200" b="0" u="none" strike="noStrike" dirty="0">
                          <a:effectLst/>
                          <a:latin typeface="+mn-lt"/>
                        </a:rPr>
                        <a:t>Непрограммные расходы</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latin typeface="+mn-lt"/>
                        </a:rPr>
                        <a:t>72  905,79</a:t>
                      </a:r>
                    </a:p>
                  </a:txBody>
                  <a:tcPr marL="9525" marR="9525" marT="9525" marB="0" anchor="ctr"/>
                </a:tc>
                <a:tc>
                  <a:txBody>
                    <a:bodyPr/>
                    <a:lstStyle/>
                    <a:p>
                      <a:pPr algn="ctr"/>
                      <a:r>
                        <a:rPr lang="ru-RU" sz="1200" b="0" dirty="0" smtClean="0">
                          <a:latin typeface="+mn-lt"/>
                        </a:rPr>
                        <a:t>49 591,06</a:t>
                      </a:r>
                    </a:p>
                  </a:txBody>
                  <a:tcPr marL="9525" marR="9525" marT="9525" marB="0" anchor="ctr"/>
                </a:tc>
                <a:tc>
                  <a:txBody>
                    <a:bodyPr/>
                    <a:lstStyle/>
                    <a:p>
                      <a:pPr algn="ctr"/>
                      <a:r>
                        <a:rPr lang="ru-RU" sz="1200" b="0" dirty="0" smtClean="0">
                          <a:latin typeface="+mn-lt"/>
                        </a:rPr>
                        <a:t>68,02</a:t>
                      </a:r>
                    </a:p>
                  </a:txBody>
                  <a:tcPr marL="9525" marR="9525" marT="9525" marB="0" anchor="ctr"/>
                </a:tc>
                <a:tc>
                  <a:txBody>
                    <a:bodyPr/>
                    <a:lstStyle/>
                    <a:p>
                      <a:pPr algn="ctr" fontAlgn="ctr"/>
                      <a:r>
                        <a:rPr lang="ru-RU" sz="1050" b="0" i="0" u="none" strike="noStrike" dirty="0" smtClean="0">
                          <a:solidFill>
                            <a:srgbClr val="000000"/>
                          </a:solidFill>
                          <a:effectLst/>
                          <a:latin typeface="+mn-lt"/>
                        </a:rPr>
                        <a:t>-</a:t>
                      </a:r>
                      <a:endParaRPr lang="ru-RU" sz="105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261124711"/>
                  </a:ext>
                </a:extLst>
              </a:tr>
              <a:tr h="250740">
                <a:tc>
                  <a:txBody>
                    <a:bodyPr/>
                    <a:lstStyle/>
                    <a:p>
                      <a:pPr algn="l" fontAlgn="ctr"/>
                      <a:r>
                        <a:rPr lang="ru-RU" sz="1200" b="0" u="none" strike="noStrike" baseline="0" dirty="0">
                          <a:solidFill>
                            <a:schemeClr val="tx1"/>
                          </a:solidFill>
                          <a:effectLst/>
                          <a:latin typeface="+mn-lt"/>
                        </a:rPr>
                        <a:t>    </a:t>
                      </a:r>
                      <a:r>
                        <a:rPr lang="ru-RU" sz="1200" b="0" u="none" strike="noStrike" dirty="0">
                          <a:solidFill>
                            <a:schemeClr val="tx1"/>
                          </a:solidFill>
                          <a:effectLst/>
                          <a:latin typeface="+mn-lt"/>
                        </a:rPr>
                        <a:t>Итого по непрограммным расходам</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solidFill>
                            <a:schemeClr val="tx1"/>
                          </a:solidFill>
                          <a:latin typeface="+mn-lt"/>
                        </a:rPr>
                        <a:t>83</a:t>
                      </a:r>
                      <a:r>
                        <a:rPr lang="ru-RU" sz="1200" b="0" baseline="0" dirty="0" smtClean="0">
                          <a:solidFill>
                            <a:schemeClr val="tx1"/>
                          </a:solidFill>
                          <a:latin typeface="+mn-lt"/>
                        </a:rPr>
                        <a:t> </a:t>
                      </a:r>
                      <a:r>
                        <a:rPr lang="ru-RU" sz="1200" b="0" dirty="0" smtClean="0">
                          <a:solidFill>
                            <a:schemeClr val="tx1"/>
                          </a:solidFill>
                          <a:latin typeface="+mn-lt"/>
                        </a:rPr>
                        <a:t>097,19</a:t>
                      </a:r>
                      <a:endParaRPr lang="ru-RU" sz="1200" b="0" dirty="0">
                        <a:solidFill>
                          <a:schemeClr val="tx1"/>
                        </a:solidFill>
                        <a:latin typeface="+mn-lt"/>
                      </a:endParaRPr>
                    </a:p>
                  </a:txBody>
                  <a:tcPr marL="9525" marR="9525" marT="9525" marB="0" anchor="ctr"/>
                </a:tc>
                <a:tc>
                  <a:txBody>
                    <a:bodyPr/>
                    <a:lstStyle/>
                    <a:p>
                      <a:pPr algn="ctr"/>
                      <a:r>
                        <a:rPr lang="ru-RU" sz="1200" b="0" dirty="0" smtClean="0">
                          <a:solidFill>
                            <a:schemeClr val="tx1"/>
                          </a:solidFill>
                          <a:latin typeface="+mn-lt"/>
                        </a:rPr>
                        <a:t> 58 584,48</a:t>
                      </a:r>
                      <a:endParaRPr lang="ru-RU" sz="1200" b="0" dirty="0">
                        <a:solidFill>
                          <a:schemeClr val="tx1"/>
                        </a:solidFill>
                        <a:latin typeface="+mn-lt"/>
                      </a:endParaRPr>
                    </a:p>
                  </a:txBody>
                  <a:tcPr marL="9525" marR="9525" marT="9525" marB="0" anchor="ctr"/>
                </a:tc>
                <a:tc>
                  <a:txBody>
                    <a:bodyPr/>
                    <a:lstStyle/>
                    <a:p>
                      <a:pPr algn="ctr"/>
                      <a:r>
                        <a:rPr lang="ru-RU" sz="1200" b="0" dirty="0" smtClean="0">
                          <a:solidFill>
                            <a:schemeClr val="tx1"/>
                          </a:solidFill>
                          <a:latin typeface="+mn-lt"/>
                        </a:rPr>
                        <a:t>70,50</a:t>
                      </a:r>
                      <a:endParaRPr lang="ru-RU" sz="1200" b="0" dirty="0">
                        <a:solidFill>
                          <a:schemeClr val="tx1"/>
                        </a:solidFill>
                        <a:latin typeface="+mn-lt"/>
                      </a:endParaRPr>
                    </a:p>
                  </a:txBody>
                  <a:tcPr marL="9525" marR="9525" marT="9525" marB="0" anchor="ctr"/>
                </a:tc>
                <a:tc>
                  <a:txBody>
                    <a:bodyPr/>
                    <a:lstStyle/>
                    <a:p>
                      <a:pPr algn="ctr"/>
                      <a:r>
                        <a:rPr lang="ru-RU" sz="1050" b="0" dirty="0" smtClean="0">
                          <a:latin typeface="+mn-lt"/>
                        </a:rPr>
                        <a:t>-</a:t>
                      </a:r>
                      <a:endParaRPr lang="ru-RU" sz="1050" b="0" dirty="0">
                        <a:latin typeface="+mn-lt"/>
                      </a:endParaRPr>
                    </a:p>
                  </a:txBody>
                  <a:tcPr marL="9525" marR="9525" marT="9525" marB="0" anchor="ctr"/>
                </a:tc>
                <a:extLst>
                  <a:ext uri="{0D108BD9-81ED-4DB2-BD59-A6C34878D82A}">
                    <a16:rowId xmlns:a16="http://schemas.microsoft.com/office/drawing/2014/main" val="2737512949"/>
                  </a:ext>
                </a:extLst>
              </a:tr>
              <a:tr h="315759">
                <a:tc>
                  <a:txBody>
                    <a:bodyPr/>
                    <a:lstStyle/>
                    <a:p>
                      <a:pPr algn="l" fontAlgn="ctr"/>
                      <a:r>
                        <a:rPr lang="ru-RU" sz="1200" b="0" u="none" strike="noStrike" baseline="0" dirty="0">
                          <a:solidFill>
                            <a:schemeClr val="tx1"/>
                          </a:solidFill>
                          <a:effectLst/>
                          <a:latin typeface="+mn-lt"/>
                        </a:rPr>
                        <a:t>   </a:t>
                      </a:r>
                      <a:r>
                        <a:rPr lang="ru-RU" sz="1200" b="0" u="none" strike="noStrike" dirty="0">
                          <a:solidFill>
                            <a:schemeClr val="tx1"/>
                          </a:solidFill>
                          <a:effectLst/>
                          <a:latin typeface="+mn-lt"/>
                        </a:rPr>
                        <a:t>Итого по муниципальным программам</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solidFill>
                            <a:schemeClr val="tx1"/>
                          </a:solidFill>
                          <a:latin typeface="+mn-lt"/>
                        </a:rPr>
                        <a:t>5 691 767,44</a:t>
                      </a:r>
                    </a:p>
                  </a:txBody>
                  <a:tcPr marL="9525" marR="9525" marT="9525" marB="0" anchor="ctr"/>
                </a:tc>
                <a:tc>
                  <a:txBody>
                    <a:bodyPr/>
                    <a:lstStyle/>
                    <a:p>
                      <a:pPr algn="ctr"/>
                      <a:r>
                        <a:rPr lang="ru-RU" sz="1200" b="0" dirty="0" smtClean="0">
                          <a:solidFill>
                            <a:schemeClr val="tx1"/>
                          </a:solidFill>
                          <a:latin typeface="+mn-lt"/>
                        </a:rPr>
                        <a:t>5 116 677,60</a:t>
                      </a:r>
                    </a:p>
                  </a:txBody>
                  <a:tcPr marL="9525" marR="9525" marT="9525" marB="0" anchor="ctr"/>
                </a:tc>
                <a:tc>
                  <a:txBody>
                    <a:bodyPr/>
                    <a:lstStyle/>
                    <a:p>
                      <a:pPr algn="ctr"/>
                      <a:r>
                        <a:rPr lang="ru-RU" sz="1200" b="0" dirty="0" smtClean="0">
                          <a:solidFill>
                            <a:schemeClr val="tx1"/>
                          </a:solidFill>
                          <a:latin typeface="+mn-lt"/>
                        </a:rPr>
                        <a:t>89,90</a:t>
                      </a:r>
                      <a:endParaRPr lang="ru-RU" sz="1200" b="0" dirty="0">
                        <a:solidFill>
                          <a:schemeClr val="tx1"/>
                        </a:solidFill>
                        <a:latin typeface="+mn-lt"/>
                      </a:endParaRPr>
                    </a:p>
                  </a:txBody>
                  <a:tcPr/>
                </a:tc>
                <a:tc>
                  <a:txBody>
                    <a:bodyPr/>
                    <a:lstStyle/>
                    <a:p>
                      <a:pPr algn="ctr"/>
                      <a:r>
                        <a:rPr lang="ru-RU" sz="1050" b="0" dirty="0" smtClean="0">
                          <a:latin typeface="+mn-lt"/>
                        </a:rPr>
                        <a:t>-</a:t>
                      </a:r>
                      <a:endParaRPr lang="ru-RU" sz="1050" b="0" dirty="0">
                        <a:latin typeface="+mn-lt"/>
                      </a:endParaRPr>
                    </a:p>
                  </a:txBody>
                  <a:tcPr marL="9525" marR="9525" marT="9525" marB="0" anchor="ctr"/>
                </a:tc>
                <a:extLst>
                  <a:ext uri="{0D108BD9-81ED-4DB2-BD59-A6C34878D82A}">
                    <a16:rowId xmlns:a16="http://schemas.microsoft.com/office/drawing/2014/main" val="2761952971"/>
                  </a:ext>
                </a:extLst>
              </a:tr>
              <a:tr h="228631">
                <a:tc>
                  <a:txBody>
                    <a:bodyPr/>
                    <a:lstStyle/>
                    <a:p>
                      <a:pPr algn="l" fontAlgn="ctr"/>
                      <a:r>
                        <a:rPr lang="ru-RU" sz="1200" b="0" u="none" strike="noStrike" dirty="0">
                          <a:solidFill>
                            <a:schemeClr val="tx1"/>
                          </a:solidFill>
                          <a:effectLst/>
                          <a:latin typeface="+mn-lt"/>
                        </a:rPr>
                        <a:t>    ВСЕГО</a:t>
                      </a:r>
                      <a:endParaRPr lang="ru-RU" sz="1200" b="0" i="0" u="none" strike="noStrike" dirty="0">
                        <a:solidFill>
                          <a:schemeClr val="tx1"/>
                        </a:solidFill>
                        <a:effectLst/>
                        <a:latin typeface="+mn-lt"/>
                        <a:cs typeface="Times New Roman" panose="02020603050405020304" pitchFamily="18" charset="0"/>
                      </a:endParaRPr>
                    </a:p>
                  </a:txBody>
                  <a:tcPr marL="3210" marR="3210" marT="3210" marB="0" anchor="ctr"/>
                </a:tc>
                <a:tc>
                  <a:txBody>
                    <a:bodyPr/>
                    <a:lstStyle/>
                    <a:p>
                      <a:pPr algn="ctr"/>
                      <a:r>
                        <a:rPr lang="ru-RU" sz="1200" b="0" dirty="0" smtClean="0">
                          <a:solidFill>
                            <a:schemeClr val="tx1"/>
                          </a:solidFill>
                          <a:latin typeface="+mn-lt"/>
                        </a:rPr>
                        <a:t>5 774 864,63 </a:t>
                      </a:r>
                    </a:p>
                  </a:txBody>
                  <a:tcPr marL="9525" marR="9525" marT="9525" marB="0" anchor="ctr"/>
                </a:tc>
                <a:tc>
                  <a:txBody>
                    <a:bodyPr/>
                    <a:lstStyle/>
                    <a:p>
                      <a:pPr algn="ctr"/>
                      <a:r>
                        <a:rPr lang="ru-RU" sz="1200" b="0" dirty="0" smtClean="0">
                          <a:solidFill>
                            <a:schemeClr val="tx1"/>
                          </a:solidFill>
                          <a:latin typeface="+mn-lt"/>
                        </a:rPr>
                        <a:t>5 175 262,08</a:t>
                      </a:r>
                    </a:p>
                  </a:txBody>
                  <a:tcPr marL="9525" marR="9525" marT="9525" marB="0" anchor="ctr"/>
                </a:tc>
                <a:tc>
                  <a:txBody>
                    <a:bodyPr/>
                    <a:lstStyle/>
                    <a:p>
                      <a:pPr algn="ctr"/>
                      <a:r>
                        <a:rPr lang="ru-RU" sz="1200" b="0" dirty="0" smtClean="0">
                          <a:solidFill>
                            <a:schemeClr val="tx1"/>
                          </a:solidFill>
                          <a:latin typeface="+mn-lt"/>
                        </a:rPr>
                        <a:t>89,62</a:t>
                      </a:r>
                    </a:p>
                  </a:txBody>
                  <a:tcPr marL="9525" marR="9525" marT="9525" marB="0" anchor="ctr"/>
                </a:tc>
                <a:tc>
                  <a:txBody>
                    <a:bodyPr/>
                    <a:lstStyle/>
                    <a:p>
                      <a:pPr algn="ctr" fontAlgn="b"/>
                      <a:r>
                        <a:rPr lang="ru-RU" sz="1050" b="0" i="0" u="none" strike="noStrike" dirty="0" smtClean="0">
                          <a:solidFill>
                            <a:srgbClr val="FF0000"/>
                          </a:solidFill>
                          <a:effectLst/>
                          <a:latin typeface="+mn-lt"/>
                          <a:cs typeface="Times New Roman" panose="02020603050405020304" pitchFamily="18" charset="0"/>
                        </a:rPr>
                        <a:t>-</a:t>
                      </a:r>
                      <a:endParaRPr lang="ru-RU" sz="1050" b="0" i="0" u="none" strike="noStrike" dirty="0">
                        <a:solidFill>
                          <a:srgbClr val="FF0000"/>
                        </a:solidFill>
                        <a:effectLst/>
                        <a:latin typeface="+mn-lt"/>
                        <a:cs typeface="Times New Roman" panose="02020603050405020304" pitchFamily="18" charset="0"/>
                      </a:endParaRPr>
                    </a:p>
                  </a:txBody>
                  <a:tcPr marL="3210" marR="3210" marT="3210" marB="0" anchor="ctr"/>
                </a:tc>
                <a:extLst>
                  <a:ext uri="{0D108BD9-81ED-4DB2-BD59-A6C34878D82A}">
                    <a16:rowId xmlns:a16="http://schemas.microsoft.com/office/drawing/2014/main" val="3794478414"/>
                  </a:ext>
                </a:extLst>
              </a:tr>
            </a:tbl>
          </a:graphicData>
        </a:graphic>
      </p:graphicFrame>
    </p:spTree>
    <p:extLst>
      <p:ext uri="{BB962C8B-B14F-4D97-AF65-F5344CB8AC3E}">
        <p14:creationId xmlns:p14="http://schemas.microsoft.com/office/powerpoint/2010/main" val="9245153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gradFill>
          <a:gsLst>
            <a:gs pos="4000">
              <a:srgbClr val="CCECFF"/>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3253899639"/>
              </p:ext>
            </p:extLst>
          </p:nvPr>
        </p:nvGraphicFramePr>
        <p:xfrm>
          <a:off x="0" y="267676"/>
          <a:ext cx="12192000" cy="65903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0800000" flipV="1">
            <a:off x="-1" y="-272916"/>
            <a:ext cx="12192000" cy="100027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nchor="b">
            <a:spAutoFit/>
          </a:bodyPr>
          <a:lstStyle/>
          <a:p>
            <a:pPr algn="ctr"/>
            <a:r>
              <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Информация о структуре </a:t>
            </a:r>
            <a:r>
              <a:rPr lang="ru-RU" sz="24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расходов </a:t>
            </a:r>
            <a:r>
              <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бюджета Талдомского городского </a:t>
            </a:r>
            <a:endParaRPr lang="ru-RU" sz="24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p>
            <a:pPr algn="ctr"/>
            <a:r>
              <a:rPr lang="ru-RU" sz="24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Округа в разрезе </a:t>
            </a:r>
            <a:r>
              <a:rPr lang="ru-RU" sz="2400" b="1"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муниципальных программ  </a:t>
            </a:r>
            <a:r>
              <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за </a:t>
            </a:r>
            <a:r>
              <a:rPr lang="ru-RU" sz="2400" b="1" dirty="0" smtClean="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2025 </a:t>
            </a:r>
            <a:r>
              <a:rPr lang="ru-RU" sz="2400" b="1"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rPr>
              <a:t>год</a:t>
            </a:r>
          </a:p>
          <a:p>
            <a:pPr algn="r"/>
            <a:r>
              <a:rPr lang="ru-RU" sz="1100" dirty="0">
                <a:effectLst>
                  <a:glow rad="127000">
                    <a:schemeClr val="bg1"/>
                  </a:glow>
                </a:effectLst>
                <a:latin typeface="Times New Roman" panose="02020603050405020304" pitchFamily="18" charset="0"/>
                <a:cs typeface="Times New Roman" panose="02020603050405020304" pitchFamily="18" charset="0"/>
              </a:rPr>
              <a:t>                                                                                                                                                                                        (доля от общей суммы </a:t>
            </a:r>
            <a:r>
              <a:rPr lang="ru-RU" sz="1100" dirty="0" smtClean="0">
                <a:effectLst>
                  <a:glow rad="127000">
                    <a:schemeClr val="bg1"/>
                  </a:glow>
                </a:effectLst>
                <a:latin typeface="Times New Roman" panose="02020603050405020304" pitchFamily="18" charset="0"/>
                <a:cs typeface="Times New Roman" panose="02020603050405020304" pitchFamily="18" charset="0"/>
              </a:rPr>
              <a:t>расходов, </a:t>
            </a:r>
            <a:r>
              <a:rPr lang="ru-RU" sz="1100" dirty="0">
                <a:effectLst>
                  <a:glow rad="127000">
                    <a:schemeClr val="bg1"/>
                  </a:glow>
                </a:effectLst>
                <a:latin typeface="Times New Roman" panose="02020603050405020304" pitchFamily="18" charset="0"/>
                <a:cs typeface="Times New Roman" panose="02020603050405020304" pitchFamily="18" charset="0"/>
              </a:rPr>
              <a:t>тыс. руб.)</a:t>
            </a:r>
          </a:p>
        </p:txBody>
      </p:sp>
      <p:sp>
        <p:nvSpPr>
          <p:cNvPr id="7" name="Номер слайда 6"/>
          <p:cNvSpPr>
            <a:spLocks noGrp="1"/>
          </p:cNvSpPr>
          <p:nvPr>
            <p:ph type="sldNum" sz="quarter" idx="12"/>
          </p:nvPr>
        </p:nvSpPr>
        <p:spPr>
          <a:xfrm>
            <a:off x="10704018" y="6784848"/>
            <a:ext cx="344982" cy="137160"/>
          </a:xfrm>
        </p:spPr>
        <p:txBody>
          <a:bodyPr/>
          <a:lstStyle/>
          <a:p>
            <a:fld id="{D57F1E4F-1CFF-5643-939E-217C01CDF565}" type="slidenum">
              <a:rPr lang="en-US" smtClean="0">
                <a:solidFill>
                  <a:schemeClr val="accent6">
                    <a:lumMod val="20000"/>
                    <a:lumOff val="80000"/>
                  </a:schemeClr>
                </a:solidFill>
                <a:latin typeface="Times New Roman" panose="02020603050405020304" pitchFamily="18" charset="0"/>
                <a:cs typeface="Times New Roman" panose="02020603050405020304" pitchFamily="18" charset="0"/>
              </a:rPr>
              <a:pPr/>
              <a:t>79</a:t>
            </a:fld>
            <a:endParaRPr lang="en-US" dirty="0">
              <a:solidFill>
                <a:schemeClr val="accent6">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323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FFFFCC"/>
            </a:gs>
            <a:gs pos="100000">
              <a:srgbClr val="F3FBFE"/>
            </a:gs>
            <a:gs pos="33000">
              <a:schemeClr val="bg1"/>
            </a:gs>
            <a:gs pos="76617">
              <a:schemeClr val="accent1">
                <a:lumMod val="20000"/>
                <a:lumOff val="80000"/>
              </a:schemeClr>
            </a:gs>
            <a:gs pos="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с двумя усеченными соседними углами 4"/>
          <p:cNvSpPr/>
          <p:nvPr/>
        </p:nvSpPr>
        <p:spPr>
          <a:xfrm>
            <a:off x="0" y="3284339"/>
            <a:ext cx="2061189" cy="3573661"/>
          </a:xfrm>
          <a:prstGeom prst="snip2Same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ru-RU" sz="1400" b="1" dirty="0">
                <a:solidFill>
                  <a:schemeClr val="tx1"/>
                </a:solidFill>
                <a:latin typeface="Times New Roman" panose="02020603050405020304" pitchFamily="18" charset="0"/>
                <a:cs typeface="Times New Roman" panose="02020603050405020304" pitchFamily="18" charset="0"/>
              </a:rPr>
              <a:t>НАЛОГОВЫЕ</a:t>
            </a:r>
          </a:p>
          <a:p>
            <a:pPr algn="ctr"/>
            <a:r>
              <a:rPr lang="ru-RU" sz="1400" b="1" dirty="0">
                <a:solidFill>
                  <a:schemeClr val="tx1"/>
                </a:solidFill>
                <a:latin typeface="Times New Roman" panose="02020603050405020304" pitchFamily="18" charset="0"/>
                <a:cs typeface="Times New Roman" panose="02020603050405020304" pitchFamily="18" charset="0"/>
              </a:rPr>
              <a:t>ДОХОДЫ </a:t>
            </a:r>
          </a:p>
          <a:p>
            <a:r>
              <a:rPr lang="ru-RU" sz="1400" dirty="0">
                <a:solidFill>
                  <a:schemeClr val="tx1"/>
                </a:solidFill>
                <a:latin typeface="Times New Roman" panose="02020603050405020304" pitchFamily="18" charset="0"/>
                <a:cs typeface="Times New Roman" panose="02020603050405020304" pitchFamily="18" charset="0"/>
              </a:rPr>
              <a:t>– это часть доходов граждан и организаций, которые они обязаны заплатить государству например,</a:t>
            </a:r>
            <a:r>
              <a:rPr lang="ru-RU" sz="1400" dirty="0"/>
              <a:t> </a:t>
            </a:r>
            <a:r>
              <a:rPr lang="ru-RU" sz="1400" dirty="0">
                <a:solidFill>
                  <a:schemeClr val="tx1"/>
                </a:solidFill>
                <a:latin typeface="Times New Roman" panose="02020603050405020304" pitchFamily="18" charset="0"/>
                <a:cs typeface="Times New Roman" panose="02020603050405020304" pitchFamily="18" charset="0"/>
              </a:rPr>
              <a:t>налог на доходы физических лиц, налог на имущество физических лиц, земельный налог </a:t>
            </a:r>
          </a:p>
          <a:p>
            <a:r>
              <a:rPr lang="ru-RU" sz="1400" dirty="0">
                <a:solidFill>
                  <a:schemeClr val="tx1"/>
                </a:solidFill>
                <a:latin typeface="Times New Roman" panose="02020603050405020304" pitchFamily="18" charset="0"/>
                <a:cs typeface="Times New Roman" panose="02020603050405020304" pitchFamily="18" charset="0"/>
              </a:rPr>
              <a:t>и др.) </a:t>
            </a:r>
          </a:p>
        </p:txBody>
      </p:sp>
      <p:sp>
        <p:nvSpPr>
          <p:cNvPr id="6" name="Прямоугольник с двумя усеченными соседними углами 5"/>
          <p:cNvSpPr/>
          <p:nvPr/>
        </p:nvSpPr>
        <p:spPr>
          <a:xfrm flipH="1">
            <a:off x="2173115" y="3335844"/>
            <a:ext cx="1986844" cy="3525219"/>
          </a:xfrm>
          <a:prstGeom prst="snip2Same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ru-RU" sz="1400" b="1" dirty="0">
                <a:solidFill>
                  <a:schemeClr val="tx1"/>
                </a:solidFill>
                <a:latin typeface="Times New Roman" panose="02020603050405020304" pitchFamily="18" charset="0"/>
                <a:cs typeface="Times New Roman" panose="02020603050405020304" pitchFamily="18" charset="0"/>
              </a:rPr>
              <a:t>НЕНАЛОГОВЫЕ   </a:t>
            </a:r>
          </a:p>
          <a:p>
            <a:pPr algn="ctr"/>
            <a:r>
              <a:rPr lang="ru-RU" sz="1400" b="1" dirty="0">
                <a:solidFill>
                  <a:schemeClr val="tx1"/>
                </a:solidFill>
                <a:latin typeface="Times New Roman" panose="02020603050405020304" pitchFamily="18" charset="0"/>
                <a:cs typeface="Times New Roman" panose="02020603050405020304" pitchFamily="18" charset="0"/>
              </a:rPr>
              <a:t>ДОХОДЫ </a:t>
            </a:r>
          </a:p>
          <a:p>
            <a:pPr algn="ctr"/>
            <a:r>
              <a:rPr lang="ru-RU" sz="1400" dirty="0">
                <a:solidFill>
                  <a:schemeClr val="tx1"/>
                </a:solidFill>
                <a:latin typeface="Times New Roman" panose="02020603050405020304" pitchFamily="18" charset="0"/>
                <a:cs typeface="Times New Roman" panose="02020603050405020304" pitchFamily="18" charset="0"/>
              </a:rPr>
              <a:t>– платежи </a:t>
            </a:r>
          </a:p>
          <a:p>
            <a:pPr algn="ctr"/>
            <a:r>
              <a:rPr lang="ru-RU" sz="1400" dirty="0">
                <a:solidFill>
                  <a:schemeClr val="tx1"/>
                </a:solidFill>
                <a:latin typeface="Times New Roman" panose="02020603050405020304" pitchFamily="18" charset="0"/>
                <a:cs typeface="Times New Roman" panose="02020603050405020304" pitchFamily="18" charset="0"/>
              </a:rPr>
              <a:t>за пользование имуществом, платежи в виде штрафов, санкций за нарушение законодательства </a:t>
            </a:r>
          </a:p>
        </p:txBody>
      </p:sp>
      <p:sp>
        <p:nvSpPr>
          <p:cNvPr id="9" name="Прямоугольник с двумя усеченными соседними углами 8"/>
          <p:cNvSpPr/>
          <p:nvPr/>
        </p:nvSpPr>
        <p:spPr>
          <a:xfrm>
            <a:off x="4368801" y="3358647"/>
            <a:ext cx="2178756" cy="3499353"/>
          </a:xfrm>
          <a:prstGeom prst="snip2SameRect">
            <a:avLst/>
          </a:prstGeom>
        </p:spPr>
        <p:style>
          <a:lnRef idx="2">
            <a:schemeClr val="accent1"/>
          </a:lnRef>
          <a:fillRef idx="1">
            <a:schemeClr val="lt1"/>
          </a:fillRef>
          <a:effectRef idx="0">
            <a:schemeClr val="accent1"/>
          </a:effectRef>
          <a:fontRef idx="minor">
            <a:schemeClr val="dk1"/>
          </a:fontRef>
        </p:style>
        <p:txBody>
          <a:bodyPr rtlCol="0" anchor="t"/>
          <a:lstStyle/>
          <a:p>
            <a:r>
              <a:rPr lang="ru-RU" sz="1300" b="1" dirty="0">
                <a:solidFill>
                  <a:schemeClr val="tx1"/>
                </a:solidFill>
                <a:latin typeface="Times New Roman" panose="02020603050405020304" pitchFamily="18" charset="0"/>
                <a:cs typeface="Times New Roman" panose="02020603050405020304" pitchFamily="18" charset="0"/>
              </a:rPr>
              <a:t>БЕЗВОЗМЕЗДНЫЕ ПОСТУПЛЕНИЯ</a:t>
            </a:r>
          </a:p>
          <a:p>
            <a:r>
              <a:rPr lang="ru-RU" sz="1300" b="1" dirty="0">
                <a:solidFill>
                  <a:schemeClr val="tx1"/>
                </a:solidFill>
                <a:latin typeface="Times New Roman" panose="02020603050405020304" pitchFamily="18" charset="0"/>
                <a:cs typeface="Times New Roman" panose="02020603050405020304" pitchFamily="18" charset="0"/>
              </a:rPr>
              <a:t> </a:t>
            </a:r>
            <a:r>
              <a:rPr lang="ru-RU" sz="1300" dirty="0">
                <a:solidFill>
                  <a:schemeClr val="tx1"/>
                </a:solidFill>
                <a:latin typeface="Times New Roman" panose="02020603050405020304" pitchFamily="18" charset="0"/>
                <a:cs typeface="Times New Roman" panose="02020603050405020304" pitchFamily="18" charset="0"/>
              </a:rPr>
              <a:t>– средства, которые поступают в бюджет безвозмездно (денежные средства, поступающие из вышестоящего бюджета (например, дотация из областного бюджета), а также безвозмездные перечисления от физических и юридических лиц) </a:t>
            </a:r>
          </a:p>
        </p:txBody>
      </p:sp>
      <p:cxnSp>
        <p:nvCxnSpPr>
          <p:cNvPr id="11" name="Прямая со стрелкой 10"/>
          <p:cNvCxnSpPr>
            <a:cxnSpLocks/>
          </p:cNvCxnSpPr>
          <p:nvPr/>
        </p:nvCxnSpPr>
        <p:spPr>
          <a:xfrm>
            <a:off x="3663412" y="2106303"/>
            <a:ext cx="1303700" cy="1178765"/>
          </a:xfrm>
          <a:prstGeom prst="straightConnector1">
            <a:avLst/>
          </a:prstGeom>
          <a:ln>
            <a:headEnd type="oval"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4" name="Прямая со стрелкой 13"/>
          <p:cNvCxnSpPr/>
          <p:nvPr/>
        </p:nvCxnSpPr>
        <p:spPr>
          <a:xfrm flipH="1">
            <a:off x="2885822" y="2132757"/>
            <a:ext cx="9524" cy="1077009"/>
          </a:xfrm>
          <a:prstGeom prst="straightConnector1">
            <a:avLst/>
          </a:prstGeom>
          <a:ln>
            <a:headEnd type="oval"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24" name="Прямая со стрелкой 23"/>
          <p:cNvCxnSpPr>
            <a:cxnSpLocks/>
          </p:cNvCxnSpPr>
          <p:nvPr/>
        </p:nvCxnSpPr>
        <p:spPr>
          <a:xfrm flipH="1">
            <a:off x="842237" y="2156178"/>
            <a:ext cx="1302652" cy="1098373"/>
          </a:xfrm>
          <a:prstGeom prst="straightConnector1">
            <a:avLst/>
          </a:prstGeom>
          <a:ln>
            <a:headEnd type="oval" w="med" len="med"/>
            <a:tailEnd type="triangle" w="med" len="med"/>
          </a:ln>
        </p:spPr>
        <p:style>
          <a:lnRef idx="1">
            <a:schemeClr val="accent2"/>
          </a:lnRef>
          <a:fillRef idx="0">
            <a:schemeClr val="accent2"/>
          </a:fillRef>
          <a:effectRef idx="0">
            <a:schemeClr val="accent2"/>
          </a:effectRef>
          <a:fontRef idx="minor">
            <a:schemeClr val="tx1"/>
          </a:fontRef>
        </p:style>
      </p:cxnSp>
      <p:pic>
        <p:nvPicPr>
          <p:cNvPr id="29" name="Рисунок 28"/>
          <p:cNvPicPr>
            <a:picLocks noChangeAspect="1"/>
          </p:cNvPicPr>
          <p:nvPr/>
        </p:nvPicPr>
        <p:blipFill>
          <a:blip r:embed="rId3">
            <a:lum/>
          </a:blip>
          <a:stretch>
            <a:fillRect/>
          </a:stretch>
        </p:blipFill>
        <p:spPr>
          <a:xfrm>
            <a:off x="4368801" y="349956"/>
            <a:ext cx="3104444" cy="1546577"/>
          </a:xfrm>
          <a:prstGeom prst="rect">
            <a:avLst/>
          </a:prstGeom>
          <a:solidFill>
            <a:srgbClr val="F6FDD3"/>
          </a:solidFill>
          <a:ln w="19050">
            <a:solidFill>
              <a:schemeClr val="accent2"/>
            </a:solidFill>
          </a:ln>
        </p:spPr>
      </p:pic>
      <p:pic>
        <p:nvPicPr>
          <p:cNvPr id="30" name="Рисунок 29"/>
          <p:cNvPicPr>
            <a:picLocks noChangeAspect="1"/>
          </p:cNvPicPr>
          <p:nvPr/>
        </p:nvPicPr>
        <p:blipFill>
          <a:blip r:embed="rId4"/>
          <a:stretch>
            <a:fillRect/>
          </a:stretch>
        </p:blipFill>
        <p:spPr>
          <a:xfrm>
            <a:off x="7115176" y="2238376"/>
            <a:ext cx="1019175" cy="866775"/>
          </a:xfrm>
          <a:prstGeom prst="rect">
            <a:avLst/>
          </a:prstGeom>
        </p:spPr>
      </p:pic>
      <p:pic>
        <p:nvPicPr>
          <p:cNvPr id="31" name="Рисунок 30"/>
          <p:cNvPicPr>
            <a:picLocks noChangeAspect="1"/>
          </p:cNvPicPr>
          <p:nvPr/>
        </p:nvPicPr>
        <p:blipFill>
          <a:blip r:embed="rId5"/>
          <a:stretch>
            <a:fillRect/>
          </a:stretch>
        </p:blipFill>
        <p:spPr>
          <a:xfrm flipH="1">
            <a:off x="8556977" y="4069645"/>
            <a:ext cx="1478844" cy="781050"/>
          </a:xfrm>
          <a:prstGeom prst="rect">
            <a:avLst/>
          </a:prstGeom>
        </p:spPr>
      </p:pic>
      <p:pic>
        <p:nvPicPr>
          <p:cNvPr id="32" name="Рисунок 31"/>
          <p:cNvPicPr>
            <a:picLocks noChangeAspect="1"/>
          </p:cNvPicPr>
          <p:nvPr/>
        </p:nvPicPr>
        <p:blipFill>
          <a:blip r:embed="rId6">
            <a:lum bright="40000" contrast="40000"/>
          </a:blip>
          <a:stretch>
            <a:fillRect/>
          </a:stretch>
        </p:blipFill>
        <p:spPr>
          <a:xfrm>
            <a:off x="10453512" y="2192098"/>
            <a:ext cx="1738488" cy="829796"/>
          </a:xfrm>
          <a:prstGeom prst="rect">
            <a:avLst/>
          </a:prstGeom>
        </p:spPr>
      </p:pic>
      <p:sp>
        <p:nvSpPr>
          <p:cNvPr id="33" name="Прямоугольник 32"/>
          <p:cNvSpPr/>
          <p:nvPr/>
        </p:nvSpPr>
        <p:spPr>
          <a:xfrm>
            <a:off x="6716889" y="2409825"/>
            <a:ext cx="1704621" cy="954107"/>
          </a:xfrm>
          <a:prstGeom prst="rect">
            <a:avLst/>
          </a:prstGeom>
        </p:spPr>
        <p:txBody>
          <a:bodyPr wrap="square">
            <a:spAutoFit/>
          </a:bodyPr>
          <a:lstStyle/>
          <a:p>
            <a:endParaRPr lang="ru-RU" sz="2800" dirty="0">
              <a:solidFill>
                <a:srgbClr val="000000"/>
              </a:solidFill>
              <a:latin typeface="Constantia" panose="02030602050306030303" pitchFamily="18" charset="0"/>
            </a:endParaRPr>
          </a:p>
          <a:p>
            <a:endParaRPr lang="ru-RU" sz="1200" b="1" i="1" dirty="0">
              <a:latin typeface="Times New Roman" panose="02020603050405020304" pitchFamily="18" charset="0"/>
              <a:cs typeface="Times New Roman" panose="02020603050405020304" pitchFamily="18" charset="0"/>
            </a:endParaRPr>
          </a:p>
          <a:p>
            <a:r>
              <a:rPr lang="ru-RU" sz="1600" b="1" i="1" dirty="0">
                <a:latin typeface="Times New Roman" panose="02020603050405020304" pitchFamily="18" charset="0"/>
                <a:cs typeface="Times New Roman" panose="02020603050405020304" pitchFamily="18" charset="0"/>
              </a:rPr>
              <a:t>  на образование</a:t>
            </a:r>
          </a:p>
        </p:txBody>
      </p:sp>
      <p:sp>
        <p:nvSpPr>
          <p:cNvPr id="34" name="Прямоугольник 33"/>
          <p:cNvSpPr/>
          <p:nvPr/>
        </p:nvSpPr>
        <p:spPr>
          <a:xfrm flipH="1">
            <a:off x="8703733" y="4870803"/>
            <a:ext cx="1298222" cy="584775"/>
          </a:xfrm>
          <a:prstGeom prst="rect">
            <a:avLst/>
          </a:prstGeom>
        </p:spPr>
        <p:txBody>
          <a:bodyPr wrap="square">
            <a:spAutoFit/>
          </a:bodyPr>
          <a:lstStyle/>
          <a:p>
            <a:pPr algn="ctr"/>
            <a:r>
              <a:rPr lang="ru-RU" sz="1600" b="1" i="1" dirty="0">
                <a:latin typeface="Times New Roman" panose="02020603050405020304" pitchFamily="18" charset="0"/>
                <a:cs typeface="Times New Roman" panose="02020603050405020304" pitchFamily="18" charset="0"/>
              </a:rPr>
              <a:t>дорожный</a:t>
            </a:r>
          </a:p>
          <a:p>
            <a:pPr algn="ctr"/>
            <a:r>
              <a:rPr lang="ru-RU" sz="1600" b="1" i="1" dirty="0">
                <a:latin typeface="Times New Roman" panose="02020603050405020304" pitchFamily="18" charset="0"/>
                <a:cs typeface="Times New Roman" panose="02020603050405020304" pitchFamily="18" charset="0"/>
              </a:rPr>
              <a:t> фонд</a:t>
            </a:r>
          </a:p>
        </p:txBody>
      </p:sp>
      <p:sp>
        <p:nvSpPr>
          <p:cNvPr id="35" name="Прямоугольник 34"/>
          <p:cNvSpPr/>
          <p:nvPr/>
        </p:nvSpPr>
        <p:spPr>
          <a:xfrm flipH="1">
            <a:off x="10577689" y="2943429"/>
            <a:ext cx="1535289" cy="784830"/>
          </a:xfrm>
          <a:prstGeom prst="rect">
            <a:avLst/>
          </a:prstGeom>
          <a:noFill/>
        </p:spPr>
        <p:txBody>
          <a:bodyPr wrap="square">
            <a:spAutoFit/>
          </a:bodyPr>
          <a:lstStyle/>
          <a:p>
            <a:pPr algn="ctr"/>
            <a:r>
              <a:rPr lang="ru-RU" sz="1500" b="1" i="1" dirty="0">
                <a:latin typeface="Times New Roman" panose="02020603050405020304" pitchFamily="18" charset="0"/>
                <a:cs typeface="Times New Roman" panose="02020603050405020304" pitchFamily="18" charset="0"/>
              </a:rPr>
              <a:t>на жилищно-    коммунальное хозяйство</a:t>
            </a:r>
          </a:p>
        </p:txBody>
      </p:sp>
      <p:pic>
        <p:nvPicPr>
          <p:cNvPr id="43" name="Рисунок 42"/>
          <p:cNvPicPr>
            <a:picLocks noChangeAspect="1"/>
          </p:cNvPicPr>
          <p:nvPr/>
        </p:nvPicPr>
        <p:blipFill>
          <a:blip r:embed="rId7">
            <a:lum bright="40000"/>
          </a:blip>
          <a:stretch>
            <a:fillRect/>
          </a:stretch>
        </p:blipFill>
        <p:spPr>
          <a:xfrm>
            <a:off x="6833855" y="3542219"/>
            <a:ext cx="1581150" cy="1066000"/>
          </a:xfrm>
          <a:prstGeom prst="rect">
            <a:avLst/>
          </a:prstGeom>
        </p:spPr>
      </p:pic>
      <p:pic>
        <p:nvPicPr>
          <p:cNvPr id="44" name="Рисунок 43"/>
          <p:cNvPicPr>
            <a:picLocks noChangeAspect="1"/>
          </p:cNvPicPr>
          <p:nvPr/>
        </p:nvPicPr>
        <p:blipFill>
          <a:blip r:embed="rId8"/>
          <a:stretch>
            <a:fillRect/>
          </a:stretch>
        </p:blipFill>
        <p:spPr>
          <a:xfrm>
            <a:off x="10413505" y="3879850"/>
            <a:ext cx="1778495" cy="1055772"/>
          </a:xfrm>
          <a:prstGeom prst="rect">
            <a:avLst/>
          </a:prstGeom>
        </p:spPr>
      </p:pic>
      <p:pic>
        <p:nvPicPr>
          <p:cNvPr id="45" name="Рисунок 44"/>
          <p:cNvPicPr>
            <a:picLocks noChangeAspect="1"/>
          </p:cNvPicPr>
          <p:nvPr/>
        </p:nvPicPr>
        <p:blipFill>
          <a:blip r:embed="rId9"/>
          <a:stretch>
            <a:fillRect/>
          </a:stretch>
        </p:blipFill>
        <p:spPr>
          <a:xfrm>
            <a:off x="6874934" y="5378990"/>
            <a:ext cx="1690143" cy="1134699"/>
          </a:xfrm>
          <a:prstGeom prst="rect">
            <a:avLst/>
          </a:prstGeom>
        </p:spPr>
      </p:pic>
      <p:pic>
        <p:nvPicPr>
          <p:cNvPr id="46" name="Рисунок 45"/>
          <p:cNvPicPr>
            <a:picLocks noChangeAspect="1"/>
          </p:cNvPicPr>
          <p:nvPr/>
        </p:nvPicPr>
        <p:blipFill>
          <a:blip r:embed="rId10"/>
          <a:stretch>
            <a:fillRect/>
          </a:stretch>
        </p:blipFill>
        <p:spPr>
          <a:xfrm rot="10800000" flipH="1" flipV="1">
            <a:off x="10419644" y="5329050"/>
            <a:ext cx="1591734" cy="1049172"/>
          </a:xfrm>
          <a:prstGeom prst="rect">
            <a:avLst/>
          </a:prstGeom>
        </p:spPr>
      </p:pic>
      <p:sp>
        <p:nvSpPr>
          <p:cNvPr id="53" name="Прямоугольник 52"/>
          <p:cNvSpPr/>
          <p:nvPr/>
        </p:nvSpPr>
        <p:spPr>
          <a:xfrm rot="10800000" flipH="1" flipV="1">
            <a:off x="10284178" y="4757975"/>
            <a:ext cx="1907822" cy="584775"/>
          </a:xfrm>
          <a:prstGeom prst="rect">
            <a:avLst/>
          </a:prstGeom>
          <a:noFill/>
        </p:spPr>
        <p:txBody>
          <a:bodyPr wrap="square">
            <a:spAutoFit/>
          </a:bodyPr>
          <a:lstStyle/>
          <a:p>
            <a:r>
              <a:rPr lang="ru-RU" sz="1600" b="1" i="1" dirty="0">
                <a:latin typeface="Times New Roman" panose="02020603050405020304" pitchFamily="18" charset="0"/>
                <a:cs typeface="Times New Roman" panose="02020603050405020304" pitchFamily="18" charset="0"/>
              </a:rPr>
              <a:t>на физическую культуру и  спорт</a:t>
            </a:r>
          </a:p>
        </p:txBody>
      </p:sp>
      <p:sp>
        <p:nvSpPr>
          <p:cNvPr id="54" name="Прямоугольник 53"/>
          <p:cNvSpPr/>
          <p:nvPr/>
        </p:nvSpPr>
        <p:spPr>
          <a:xfrm flipH="1">
            <a:off x="6768526" y="4597047"/>
            <a:ext cx="1862183" cy="830997"/>
          </a:xfrm>
          <a:prstGeom prst="rect">
            <a:avLst/>
          </a:prstGeom>
        </p:spPr>
        <p:txBody>
          <a:bodyPr wrap="square">
            <a:spAutoFit/>
          </a:bodyPr>
          <a:lstStyle/>
          <a:p>
            <a:pPr algn="ctr"/>
            <a:r>
              <a:rPr lang="ru-RU" sz="1600" b="1" i="1" dirty="0">
                <a:latin typeface="Times New Roman" panose="02020603050405020304" pitchFamily="18" charset="0"/>
                <a:cs typeface="Times New Roman" panose="02020603050405020304" pitchFamily="18" charset="0"/>
              </a:rPr>
              <a:t>на охрану      окружающей   среды</a:t>
            </a:r>
          </a:p>
        </p:txBody>
      </p:sp>
      <p:sp>
        <p:nvSpPr>
          <p:cNvPr id="3" name="Прямоугольник 2"/>
          <p:cNvSpPr/>
          <p:nvPr/>
        </p:nvSpPr>
        <p:spPr>
          <a:xfrm>
            <a:off x="6834991" y="6519446"/>
            <a:ext cx="1871830" cy="338554"/>
          </a:xfrm>
          <a:prstGeom prst="rect">
            <a:avLst/>
          </a:prstGeom>
          <a:solidFill>
            <a:schemeClr val="accent6">
              <a:lumMod val="20000"/>
              <a:lumOff val="80000"/>
            </a:schemeClr>
          </a:solidFill>
        </p:spPr>
        <p:txBody>
          <a:bodyPr wrap="square">
            <a:spAutoFit/>
          </a:bodyPr>
          <a:lstStyle/>
          <a:p>
            <a:pPr algn="ctr"/>
            <a:r>
              <a:rPr lang="ru-RU" sz="1600" b="1" i="1" dirty="0">
                <a:latin typeface="Times New Roman" panose="02020603050405020304" pitchFamily="18" charset="0"/>
                <a:cs typeface="Times New Roman" panose="02020603050405020304" pitchFamily="18" charset="0"/>
              </a:rPr>
              <a:t>  на культуру</a:t>
            </a:r>
            <a:endParaRPr lang="ru-RU" sz="1600" dirty="0"/>
          </a:p>
        </p:txBody>
      </p:sp>
      <p:sp>
        <p:nvSpPr>
          <p:cNvPr id="4" name="Прямоугольник 3"/>
          <p:cNvSpPr/>
          <p:nvPr/>
        </p:nvSpPr>
        <p:spPr>
          <a:xfrm flipH="1">
            <a:off x="9584265" y="6273225"/>
            <a:ext cx="2607733" cy="584775"/>
          </a:xfrm>
          <a:prstGeom prst="rect">
            <a:avLst/>
          </a:prstGeom>
          <a:solidFill>
            <a:schemeClr val="accent6">
              <a:lumMod val="20000"/>
              <a:lumOff val="80000"/>
            </a:schemeClr>
          </a:solidFill>
        </p:spPr>
        <p:txBody>
          <a:bodyPr wrap="square">
            <a:spAutoFit/>
          </a:bodyPr>
          <a:lstStyle/>
          <a:p>
            <a:pPr algn="ctr"/>
            <a:r>
              <a:rPr lang="ru-RU" sz="1600" b="1" i="1" dirty="0">
                <a:latin typeface="Times New Roman" panose="02020603050405020304" pitchFamily="18" charset="0"/>
                <a:cs typeface="Times New Roman" panose="02020603050405020304" pitchFamily="18" charset="0"/>
              </a:rPr>
              <a:t>на общегосударственные                            вопросы</a:t>
            </a:r>
            <a:endParaRPr lang="ru-RU" sz="1600" dirty="0"/>
          </a:p>
        </p:txBody>
      </p:sp>
      <p:cxnSp>
        <p:nvCxnSpPr>
          <p:cNvPr id="12" name="Прямая со стрелкой 11"/>
          <p:cNvCxnSpPr>
            <a:cxnSpLocks/>
          </p:cNvCxnSpPr>
          <p:nvPr/>
        </p:nvCxnSpPr>
        <p:spPr>
          <a:xfrm>
            <a:off x="10498549" y="2015837"/>
            <a:ext cx="643584" cy="253230"/>
          </a:xfrm>
          <a:prstGeom prst="straightConnector1">
            <a:avLst/>
          </a:prstGeom>
          <a:ln w="28575">
            <a:solidFill>
              <a:schemeClr val="accent6">
                <a:lumMod val="75000"/>
              </a:schemeClr>
            </a:solidFill>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5" name="Прямая со стрелкой 14"/>
          <p:cNvCxnSpPr>
            <a:cxnSpLocks/>
          </p:cNvCxnSpPr>
          <p:nvPr/>
        </p:nvCxnSpPr>
        <p:spPr>
          <a:xfrm>
            <a:off x="9285110" y="2043289"/>
            <a:ext cx="0" cy="2082448"/>
          </a:xfrm>
          <a:prstGeom prst="straightConnector1">
            <a:avLst/>
          </a:prstGeom>
          <a:ln w="28575">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Прямая со стрелкой 16"/>
          <p:cNvCxnSpPr>
            <a:cxnSpLocks/>
          </p:cNvCxnSpPr>
          <p:nvPr/>
        </p:nvCxnSpPr>
        <p:spPr>
          <a:xfrm flipH="1">
            <a:off x="7699468" y="2009423"/>
            <a:ext cx="665599" cy="711200"/>
          </a:xfrm>
          <a:prstGeom prst="straightConnector1">
            <a:avLst/>
          </a:prstGeom>
          <a:ln w="28575">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40" name="Прямая со стрелкой 39"/>
          <p:cNvCxnSpPr>
            <a:cxnSpLocks/>
          </p:cNvCxnSpPr>
          <p:nvPr/>
        </p:nvCxnSpPr>
        <p:spPr>
          <a:xfrm flipH="1">
            <a:off x="7766607" y="1862667"/>
            <a:ext cx="903260" cy="1645802"/>
          </a:xfrm>
          <a:prstGeom prst="straightConnector1">
            <a:avLst/>
          </a:prstGeom>
          <a:ln w="28575">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56" name="Прямая соединительная линия 55"/>
          <p:cNvCxnSpPr/>
          <p:nvPr/>
        </p:nvCxnSpPr>
        <p:spPr>
          <a:xfrm>
            <a:off x="3228474" y="255069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a:cxnSpLocks/>
          </p:cNvCxnSpPr>
          <p:nvPr/>
        </p:nvCxnSpPr>
        <p:spPr>
          <a:xfrm>
            <a:off x="9934222" y="2043289"/>
            <a:ext cx="857955" cy="1704621"/>
          </a:xfrm>
          <a:prstGeom prst="straightConnector1">
            <a:avLst/>
          </a:prstGeom>
          <a:ln w="28575">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62" name="Прямая со стрелкой 61"/>
          <p:cNvCxnSpPr>
            <a:cxnSpLocks/>
          </p:cNvCxnSpPr>
          <p:nvPr/>
        </p:nvCxnSpPr>
        <p:spPr>
          <a:xfrm flipH="1">
            <a:off x="8184444" y="2043288"/>
            <a:ext cx="891824" cy="3465689"/>
          </a:xfrm>
          <a:prstGeom prst="straightConnector1">
            <a:avLst/>
          </a:prstGeom>
          <a:ln w="28575">
            <a:headEnd type="oval"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66" name="Прямая со стрелкой 65"/>
          <p:cNvCxnSpPr>
            <a:cxnSpLocks/>
          </p:cNvCxnSpPr>
          <p:nvPr/>
        </p:nvCxnSpPr>
        <p:spPr>
          <a:xfrm>
            <a:off x="9502364" y="2038143"/>
            <a:ext cx="1030169" cy="3448257"/>
          </a:xfrm>
          <a:prstGeom prst="straightConnector1">
            <a:avLst/>
          </a:prstGeom>
          <a:ln w="28575">
            <a:headEnd type="oval" w="med" len="med"/>
            <a:tailEnd type="triangle" w="med" len="med"/>
          </a:ln>
        </p:spPr>
        <p:style>
          <a:lnRef idx="1">
            <a:schemeClr val="accent6"/>
          </a:lnRef>
          <a:fillRef idx="0">
            <a:schemeClr val="accent6"/>
          </a:fillRef>
          <a:effectRef idx="0">
            <a:schemeClr val="accent6"/>
          </a:effectRef>
          <a:fontRef idx="minor">
            <a:schemeClr val="tx1"/>
          </a:fontRef>
        </p:style>
      </p:cxnSp>
      <p:sp>
        <p:nvSpPr>
          <p:cNvPr id="8" name="Прямоугольник 7"/>
          <p:cNvSpPr/>
          <p:nvPr/>
        </p:nvSpPr>
        <p:spPr>
          <a:xfrm rot="10800000" flipV="1">
            <a:off x="620889" y="366193"/>
            <a:ext cx="3352800" cy="1528624"/>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spAutoFit/>
          </a:bodyPr>
          <a:lstStyle/>
          <a:p>
            <a:pPr marL="136652" algn="ctr">
              <a:lnSpc>
                <a:spcPts val="1632"/>
              </a:lnSpc>
            </a:pPr>
            <a:r>
              <a:rPr lang="ru-RU" sz="1600" b="1" dirty="0">
                <a:latin typeface="Times New Roman"/>
              </a:rPr>
              <a:t>ДОХОДЫ  БЮДЖЕТА</a:t>
            </a:r>
          </a:p>
          <a:p>
            <a:pPr marL="136652" algn="ctr">
              <a:lnSpc>
                <a:spcPts val="1632"/>
              </a:lnSpc>
            </a:pPr>
            <a:r>
              <a:rPr lang="ru-RU" sz="1600" dirty="0">
                <a:latin typeface="Times New Roman"/>
              </a:rPr>
              <a:t>– </a:t>
            </a:r>
            <a:r>
              <a:rPr lang="ru" sz="1600" dirty="0">
                <a:latin typeface="Times New Roman"/>
              </a:rPr>
              <a:t>поступающие в бюджет денежные средства, за исключением средств, являющихся  источниками финансирования дефицита бюджета</a:t>
            </a:r>
            <a:endParaRPr lang="ru-RU" sz="1600" dirty="0"/>
          </a:p>
        </p:txBody>
      </p:sp>
      <p:sp>
        <p:nvSpPr>
          <p:cNvPr id="28" name="Прямоугольник 27"/>
          <p:cNvSpPr/>
          <p:nvPr/>
        </p:nvSpPr>
        <p:spPr>
          <a:xfrm>
            <a:off x="7879645" y="327378"/>
            <a:ext cx="3499555" cy="160302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114300" algn="ctr">
              <a:lnSpc>
                <a:spcPts val="1656"/>
              </a:lnSpc>
            </a:pPr>
            <a:r>
              <a:rPr lang="ru-RU" sz="1600" b="1" dirty="0">
                <a:solidFill>
                  <a:schemeClr val="tx1"/>
                </a:solidFill>
                <a:latin typeface="Times New Roman" panose="02020603050405020304" pitchFamily="18" charset="0"/>
                <a:cs typeface="Times New Roman" panose="02020603050405020304" pitchFamily="18" charset="0"/>
              </a:rPr>
              <a:t>РАСХОДЫ  БЮДЖЕТА</a:t>
            </a:r>
            <a:endParaRPr lang="ru-RU" sz="1600" dirty="0">
              <a:solidFill>
                <a:schemeClr val="tx1"/>
              </a:solidFill>
              <a:latin typeface="Times New Roman" panose="02020603050405020304" pitchFamily="18" charset="0"/>
              <a:cs typeface="Times New Roman" panose="02020603050405020304" pitchFamily="18" charset="0"/>
            </a:endParaRPr>
          </a:p>
          <a:p>
            <a:pPr marL="114300" algn="ctr">
              <a:lnSpc>
                <a:spcPts val="1656"/>
              </a:lnSpc>
            </a:pPr>
            <a:r>
              <a:rPr lang="ru-RU" sz="1600" dirty="0">
                <a:solidFill>
                  <a:schemeClr val="tx1"/>
                </a:solidFill>
                <a:latin typeface="Times New Roman" panose="02020603050405020304" pitchFamily="18" charset="0"/>
                <a:cs typeface="Times New Roman" panose="02020603050405020304" pitchFamily="18" charset="0"/>
              </a:rPr>
              <a:t>– </a:t>
            </a:r>
            <a:r>
              <a:rPr lang="ru" sz="1600" dirty="0">
                <a:solidFill>
                  <a:schemeClr val="tx1"/>
                </a:solidFill>
                <a:latin typeface="Times New Roman" panose="02020603050405020304" pitchFamily="18" charset="0"/>
                <a:cs typeface="Times New Roman" panose="02020603050405020304" pitchFamily="18" charset="0"/>
              </a:rPr>
              <a:t>выплачиваемые из бюджета денежные средства, за исключением средств, являющихся источниками финансирования дефицита бюджета</a:t>
            </a:r>
          </a:p>
        </p:txBody>
      </p:sp>
    </p:spTree>
    <p:extLst>
      <p:ext uri="{BB962C8B-B14F-4D97-AF65-F5344CB8AC3E}">
        <p14:creationId xmlns:p14="http://schemas.microsoft.com/office/powerpoint/2010/main" val="2603304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gradFill>
          <a:gsLst>
            <a:gs pos="19000">
              <a:srgbClr val="CCFF33"/>
            </a:gs>
            <a:gs pos="42000">
              <a:srgbClr val="FFFFCC"/>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91440"/>
            <a:ext cx="12192000" cy="774727"/>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2147036403"/>
              </p:ext>
            </p:extLst>
          </p:nvPr>
        </p:nvGraphicFramePr>
        <p:xfrm>
          <a:off x="0" y="695338"/>
          <a:ext cx="12191998" cy="6162661"/>
        </p:xfrm>
        <a:graphic>
          <a:graphicData uri="http://schemas.openxmlformats.org/drawingml/2006/table">
            <a:tbl>
              <a:tblPr>
                <a:tableStyleId>{8A107856-5554-42FB-B03E-39F5DBC370BA}</a:tableStyleId>
              </a:tblPr>
              <a:tblGrid>
                <a:gridCol w="5980176">
                  <a:extLst>
                    <a:ext uri="{9D8B030D-6E8A-4147-A177-3AD203B41FA5}">
                      <a16:colId xmlns:a16="http://schemas.microsoft.com/office/drawing/2014/main" val="3639203142"/>
                    </a:ext>
                  </a:extLst>
                </a:gridCol>
                <a:gridCol w="905256">
                  <a:extLst>
                    <a:ext uri="{9D8B030D-6E8A-4147-A177-3AD203B41FA5}">
                      <a16:colId xmlns:a16="http://schemas.microsoft.com/office/drawing/2014/main" val="244459196"/>
                    </a:ext>
                  </a:extLst>
                </a:gridCol>
                <a:gridCol w="886968">
                  <a:extLst>
                    <a:ext uri="{9D8B030D-6E8A-4147-A177-3AD203B41FA5}">
                      <a16:colId xmlns:a16="http://schemas.microsoft.com/office/drawing/2014/main" val="259413100"/>
                    </a:ext>
                  </a:extLst>
                </a:gridCol>
                <a:gridCol w="978408">
                  <a:extLst>
                    <a:ext uri="{9D8B030D-6E8A-4147-A177-3AD203B41FA5}">
                      <a16:colId xmlns:a16="http://schemas.microsoft.com/office/drawing/2014/main" val="2290870845"/>
                    </a:ext>
                  </a:extLst>
                </a:gridCol>
                <a:gridCol w="612648">
                  <a:extLst>
                    <a:ext uri="{9D8B030D-6E8A-4147-A177-3AD203B41FA5}">
                      <a16:colId xmlns:a16="http://schemas.microsoft.com/office/drawing/2014/main" val="1530737278"/>
                    </a:ext>
                  </a:extLst>
                </a:gridCol>
                <a:gridCol w="2828542">
                  <a:extLst>
                    <a:ext uri="{9D8B030D-6E8A-4147-A177-3AD203B41FA5}">
                      <a16:colId xmlns:a16="http://schemas.microsoft.com/office/drawing/2014/main" val="1810380941"/>
                    </a:ext>
                  </a:extLst>
                </a:gridCol>
              </a:tblGrid>
              <a:tr h="1015320">
                <a:tc>
                  <a:txBody>
                    <a:bodyPr/>
                    <a:lstStyle/>
                    <a:p>
                      <a:pPr algn="ctr" fontAlgn="ctr"/>
                      <a:r>
                        <a:rPr lang="ru-RU" sz="1050" u="none" strike="noStrike" dirty="0">
                          <a:effectLst/>
                        </a:rPr>
                        <a:t>Показатели, характеризующие достижение цели </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 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r>
                        <a:rPr lang="ru-RU" sz="1050" u="none" strike="noStrike" baseline="0" dirty="0">
                          <a:effectLst/>
                        </a:rPr>
                        <a:t> </a:t>
                      </a: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a:t>
                      </a:r>
                    </a:p>
                    <a:p>
                      <a:pPr algn="ctr" fontAlgn="ctr"/>
                      <a:r>
                        <a:rPr lang="ru-RU" sz="1050" u="none" strike="noStrike" dirty="0">
                          <a:effectLst/>
                        </a:rPr>
                        <a:t>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390825">
                <a:tc gridSpan="6">
                  <a:txBody>
                    <a:bodyPr/>
                    <a:lstStyle/>
                    <a:p>
                      <a:pPr algn="ctr" fontAlgn="ctr"/>
                      <a:r>
                        <a:rPr lang="ru-RU" sz="2400" u="none" strike="noStrike" dirty="0">
                          <a:ln>
                            <a:solidFill>
                              <a:schemeClr val="accent2">
                                <a:lumMod val="50000"/>
                              </a:schemeClr>
                            </a:solidFill>
                          </a:ln>
                          <a:effectLst>
                            <a:glow rad="127000">
                              <a:schemeClr val="bg1"/>
                            </a:glow>
                          </a:effectLst>
                        </a:rPr>
                        <a:t>01. "Здравоохранение"</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6207" marR="6207" marT="620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01411485"/>
                  </a:ext>
                </a:extLst>
              </a:tr>
              <a:tr h="778617">
                <a:tc>
                  <a:txBody>
                    <a:bodyPr/>
                    <a:lstStyle/>
                    <a:p>
                      <a:pPr lvl="1" algn="l" fontAlgn="t"/>
                      <a:r>
                        <a:rPr lang="ru-RU" sz="1100" u="none" strike="noStrike" dirty="0">
                          <a:effectLst/>
                        </a:rPr>
                        <a:t>Диспансеризация определенных групп взрослого населения Московской области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t"/>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88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r>
                        <a:rPr lang="ru-RU" sz="1100" dirty="0" smtClean="0">
                          <a:latin typeface="+mn-lt"/>
                        </a:rPr>
                        <a:t>88,00</a:t>
                      </a:r>
                      <a:endParaRPr lang="ru-RU" sz="1100" dirty="0">
                        <a:latin typeface="+mn-lt"/>
                      </a:endParaRPr>
                    </a:p>
                  </a:txBody>
                  <a:tcPr marL="9525" marR="9525" marT="9525" marB="0" anchor="ctr"/>
                </a:tc>
                <a:tc>
                  <a:txBody>
                    <a:bodyPr/>
                    <a:lstStyle/>
                    <a:p>
                      <a:pPr algn="l" fontAlgn="t"/>
                      <a:r>
                        <a:rPr lang="ru-RU" sz="1200" b="0" i="1" u="sng" strike="noStrike" dirty="0" smtClean="0">
                          <a:solidFill>
                            <a:srgbClr val="000000"/>
                          </a:solidFill>
                          <a:effectLst/>
                          <a:latin typeface="+mn-lt"/>
                          <a:cs typeface="Times New Roman" panose="02020603050405020304" pitchFamily="18" charset="0"/>
                        </a:rPr>
                        <a:t>В связи с отсутствием жалоб на заболевание и нехваткой свободного времени, жители отказываются от прохождения диспансеризации</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970038527"/>
                  </a:ext>
                </a:extLst>
              </a:tr>
              <a:tr h="451162">
                <a:tc>
                  <a:txBody>
                    <a:bodyPr/>
                    <a:lstStyle/>
                    <a:p>
                      <a:pPr lvl="1" algn="l" fontAlgn="t"/>
                      <a:r>
                        <a:rPr lang="ru-RU" sz="1100" u="none" strike="noStrike" dirty="0">
                          <a:effectLst/>
                        </a:rPr>
                        <a:t>Жилье -медикам, нуждающихся в обеспечении жильем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t"/>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t"/>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t"/>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r>
                        <a:rPr lang="ru-RU" sz="1100" dirty="0" smtClean="0">
                          <a:latin typeface="+mn-lt"/>
                          <a:cs typeface="+mn-cs"/>
                        </a:rPr>
                        <a:t>100</a:t>
                      </a:r>
                      <a:endParaRPr lang="ru-RU" sz="1100" dirty="0">
                        <a:latin typeface="+mn-lt"/>
                        <a:cs typeface="Times New Roman" panose="02020603050405020304" pitchFamily="18" charset="0"/>
                      </a:endParaRPr>
                    </a:p>
                  </a:txBody>
                  <a:tcPr marL="9525" marR="9525" marT="9525" marB="0" anchor="ctr"/>
                </a:tc>
                <a:tc>
                  <a:txBody>
                    <a:bodyPr/>
                    <a:lstStyle/>
                    <a:p>
                      <a:pPr algn="ctr" fontAlgn="t"/>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489791722"/>
                  </a:ext>
                </a:extLst>
              </a:tr>
              <a:tr h="390825">
                <a:tc gridSpan="6">
                  <a:txBody>
                    <a:bodyPr/>
                    <a:lstStyle/>
                    <a:p>
                      <a:pPr lvl="1" algn="ctr" fontAlgn="ctr"/>
                      <a:r>
                        <a:rPr lang="ru-RU" sz="2400" u="none" strike="noStrike" dirty="0">
                          <a:ln>
                            <a:solidFill>
                              <a:schemeClr val="accent2">
                                <a:lumMod val="50000"/>
                              </a:schemeClr>
                            </a:solidFill>
                          </a:ln>
                          <a:effectLst>
                            <a:glow rad="127000">
                              <a:schemeClr val="bg1"/>
                            </a:glow>
                          </a:effectLst>
                        </a:rPr>
                        <a:t>02. «Культура и туризм»</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6207" marR="6207" marT="6207"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2814781"/>
                  </a:ext>
                </a:extLst>
              </a:tr>
              <a:tr h="394312">
                <a:tc>
                  <a:txBody>
                    <a:bodyPr/>
                    <a:lstStyle/>
                    <a:p>
                      <a:pPr lvl="1" algn="l" fontAlgn="ctr"/>
                      <a:r>
                        <a:rPr lang="ru-RU" sz="1100" u="none" strike="noStrike" dirty="0">
                          <a:effectLst/>
                          <a:latin typeface="+mn-lt"/>
                        </a:rPr>
                        <a:t>Оказана государственная поддержка лучшим работникам сельских учреждений культуры</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u="none" strike="noStrike" dirty="0">
                          <a:effectLst/>
                        </a:rPr>
                        <a:t>человек</a:t>
                      </a:r>
                      <a:endParaRPr lang="ru-RU" sz="1100" b="0" i="0" u="none" strike="noStrike" dirty="0">
                        <a:solidFill>
                          <a:schemeClr val="tx1"/>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u="none" strike="noStrike" dirty="0">
                          <a:effectLst/>
                          <a:latin typeface="+mn-lt"/>
                        </a:rPr>
                        <a:t>1</a:t>
                      </a:r>
                      <a:endParaRPr lang="ru-RU" sz="1100" b="0" i="0" u="none" strike="noStrike" dirty="0">
                        <a:solidFill>
                          <a:schemeClr val="tx1"/>
                        </a:solidFill>
                        <a:effectLst/>
                        <a:latin typeface="+mn-lt"/>
                      </a:endParaRPr>
                    </a:p>
                  </a:txBody>
                  <a:tcPr marL="9525" marR="9525" marT="9525" marB="0" anchor="ctr"/>
                </a:tc>
                <a:tc>
                  <a:txBody>
                    <a:bodyPr/>
                    <a:lstStyle/>
                    <a:p>
                      <a:pPr algn="ctr"/>
                      <a:r>
                        <a:rPr lang="ru-RU" sz="1100" dirty="0" smtClean="0">
                          <a:latin typeface="+mn-lt"/>
                        </a:rPr>
                        <a:t>100</a:t>
                      </a:r>
                      <a:endParaRPr lang="ru-RU" sz="1100" dirty="0">
                        <a:solidFill>
                          <a:schemeClr val="tx1"/>
                        </a:solidFill>
                        <a:latin typeface="+mn-lt"/>
                        <a:cs typeface="Times New Roman" panose="02020603050405020304" pitchFamily="18" charset="0"/>
                      </a:endParaRPr>
                    </a:p>
                  </a:txBody>
                  <a:tcPr marL="6207" marR="6207" marT="6207" marB="0" anchor="ctr"/>
                </a:tc>
                <a:tc>
                  <a:txBody>
                    <a:bodyPr/>
                    <a:lstStyle/>
                    <a:p>
                      <a:pPr algn="ctr"/>
                      <a:endParaRPr lang="ru-RU" sz="1200" b="0" i="1" u="sng" dirty="0">
                        <a:latin typeface="+mn-lt"/>
                        <a:cs typeface="Times New Roman" panose="02020603050405020304" pitchFamily="18" charset="0"/>
                      </a:endParaRPr>
                    </a:p>
                  </a:txBody>
                  <a:tcPr marL="6207" marR="6207" marT="6207" marB="0" anchor="ctr"/>
                </a:tc>
                <a:extLst>
                  <a:ext uri="{0D108BD9-81ED-4DB2-BD59-A6C34878D82A}">
                    <a16:rowId xmlns:a16="http://schemas.microsoft.com/office/drawing/2014/main" val="3146994171"/>
                  </a:ext>
                </a:extLst>
              </a:tr>
              <a:tr h="395743">
                <a:tc>
                  <a:txBody>
                    <a:bodyPr/>
                    <a:lstStyle/>
                    <a:p>
                      <a:pPr lvl="1" algn="l" fontAlgn="ctr"/>
                      <a:r>
                        <a:rPr lang="ru-RU" sz="1100" u="none" strike="noStrike" dirty="0">
                          <a:effectLst/>
                          <a:latin typeface="+mn-lt"/>
                        </a:rPr>
                        <a:t>Оказана государственная поддержка лучшим сельским учреждениям культуры</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u="none" strike="noStrike" dirty="0">
                          <a:effectLst/>
                        </a:rPr>
                        <a:t>единиц</a:t>
                      </a:r>
                      <a:endParaRPr lang="ru-RU" sz="1100" b="0" i="0" u="none" strike="noStrike" dirty="0">
                        <a:solidFill>
                          <a:schemeClr val="tx1"/>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a:solidFill>
                            <a:schemeClr val="dk1"/>
                          </a:solidFill>
                          <a:effectLst/>
                          <a:latin typeface="+mn-lt"/>
                        </a:rPr>
                        <a:t>5</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b="0" i="0" u="none" strike="noStrike" dirty="0">
                          <a:solidFill>
                            <a:schemeClr val="dk1"/>
                          </a:solidFill>
                          <a:effectLst/>
                          <a:latin typeface="+mn-lt"/>
                        </a:rPr>
                        <a:t>5</a:t>
                      </a:r>
                      <a:endParaRPr lang="ru-RU" sz="1100" b="0" i="0" u="none" strike="noStrike" dirty="0">
                        <a:solidFill>
                          <a:schemeClr val="tx1"/>
                        </a:solidFill>
                        <a:effectLst/>
                        <a:latin typeface="+mn-lt"/>
                      </a:endParaRPr>
                    </a:p>
                  </a:txBody>
                  <a:tcPr marL="9525" marR="9525" marT="9525" marB="0" anchor="ctr"/>
                </a:tc>
                <a:tc>
                  <a:txBody>
                    <a:bodyPr/>
                    <a:lstStyle/>
                    <a:p>
                      <a:pPr algn="ctr" fontAlgn="ctr"/>
                      <a:endParaRPr lang="ru-RU" sz="1100" u="none" strike="noStrike" dirty="0" smtClean="0">
                        <a:effectLst/>
                        <a:latin typeface="+mn-lt"/>
                      </a:endParaRPr>
                    </a:p>
                    <a:p>
                      <a:pPr algn="ctr" fontAlgn="ctr"/>
                      <a:r>
                        <a:rPr lang="ru-RU" sz="1100" u="none" strike="noStrike" dirty="0" smtClean="0">
                          <a:effectLst/>
                          <a:latin typeface="+mn-lt"/>
                        </a:rPr>
                        <a:t>100</a:t>
                      </a:r>
                      <a:endParaRPr lang="ru-RU" sz="1100" u="none" strike="noStrike" dirty="0">
                        <a:effectLst/>
                        <a:latin typeface="+mn-lt"/>
                      </a:endParaRPr>
                    </a:p>
                  </a:txBody>
                  <a:tcPr marL="6207" marR="6207" marT="6207"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ru-RU" sz="1200" b="0" i="1" u="sng" strike="noStrike" dirty="0">
                        <a:effectLst/>
                        <a:latin typeface="+mn-lt"/>
                      </a:endParaRPr>
                    </a:p>
                  </a:txBody>
                  <a:tcPr marL="6207" marR="6207" marT="6207" marB="0" anchor="ctr"/>
                </a:tc>
                <a:extLst>
                  <a:ext uri="{0D108BD9-81ED-4DB2-BD59-A6C34878D82A}">
                    <a16:rowId xmlns:a16="http://schemas.microsoft.com/office/drawing/2014/main" val="1383005617"/>
                  </a:ext>
                </a:extLst>
              </a:tr>
              <a:tr h="586464">
                <a:tc>
                  <a:txBody>
                    <a:bodyPr/>
                    <a:lstStyle/>
                    <a:p>
                      <a:pPr lvl="1" algn="l" fontAlgn="ctr"/>
                      <a:r>
                        <a:rPr lang="ru-RU" sz="1100" b="0" i="0" u="none" strike="noStrike" dirty="0" smtClean="0">
                          <a:solidFill>
                            <a:schemeClr val="tx1"/>
                          </a:solidFill>
                          <a:effectLst/>
                          <a:latin typeface="+mn-lt"/>
                        </a:rPr>
                        <a:t>Количество оснащенных образовательных учреждений в сфере культуры (детских школ искусств по видам искусств и училищ) музыкальными инструментами, оборудованием и учебными материалами </a:t>
                      </a:r>
                      <a:endParaRPr lang="ru-RU" sz="1100" b="0" i="0" u="none" strike="noStrike" dirty="0">
                        <a:solidFill>
                          <a:schemeClr val="tx1"/>
                        </a:solidFill>
                        <a:effectLst/>
                        <a:latin typeface="+mn-lt"/>
                      </a:endParaRPr>
                    </a:p>
                  </a:txBody>
                  <a:tcPr marL="9525" marR="9525" marT="9525" marB="0" anchor="ctr"/>
                </a:tc>
                <a:tc>
                  <a:txBody>
                    <a:bodyPr/>
                    <a:lstStyle/>
                    <a:p>
                      <a:pPr algn="ctr" fontAlgn="ctr"/>
                      <a:r>
                        <a:rPr lang="ru-RU" sz="1100" u="none" strike="noStrike" dirty="0">
                          <a:solidFill>
                            <a:schemeClr val="tx1"/>
                          </a:solidFill>
                          <a:effectLst/>
                        </a:rPr>
                        <a:t>единица</a:t>
                      </a:r>
                      <a:endParaRPr lang="ru-RU" sz="1100" b="0" i="0" u="none" strike="noStrike" dirty="0">
                        <a:solidFill>
                          <a:schemeClr val="tx1"/>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rPr>
                        <a:t>1</a:t>
                      </a:r>
                      <a:endParaRPr lang="ru-RU" sz="1100" b="0" i="0" u="none" strike="noStrike" dirty="0">
                        <a:solidFill>
                          <a:schemeClr val="tx1"/>
                        </a:solidFill>
                        <a:effectLst/>
                        <a:latin typeface="+mn-lt"/>
                      </a:endParaRPr>
                    </a:p>
                  </a:txBody>
                  <a:tcPr marL="9525" marR="9525" marT="9525" marB="0" anchor="ctr"/>
                </a:tc>
                <a:tc>
                  <a:txBody>
                    <a:bodyPr/>
                    <a:lstStyle/>
                    <a:p>
                      <a:pPr algn="ctr" fontAlgn="ctr"/>
                      <a:r>
                        <a:rPr lang="ru-RU" sz="1100" b="0" i="0" u="none" strike="noStrike" dirty="0" smtClean="0">
                          <a:solidFill>
                            <a:schemeClr val="tx1"/>
                          </a:solidFill>
                          <a:effectLst/>
                          <a:latin typeface="+mn-lt"/>
                        </a:rPr>
                        <a:t>1</a:t>
                      </a:r>
                      <a:endParaRPr lang="ru-RU" sz="1100" b="0" i="0" u="none" strike="noStrike" dirty="0">
                        <a:solidFill>
                          <a:schemeClr val="tx1"/>
                        </a:solidFill>
                        <a:effectLst/>
                        <a:latin typeface="+mn-lt"/>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p>
                  </a:txBody>
                  <a:tcPr marL="6207" marR="6207" marT="6207" marB="0" anchor="ctr"/>
                </a:tc>
                <a:tc>
                  <a:txBody>
                    <a:bodyPr/>
                    <a:lstStyle/>
                    <a:p>
                      <a:pPr algn="ctr"/>
                      <a:endParaRPr lang="ru-RU" sz="1200" b="0" i="1" u="sng" dirty="0">
                        <a:solidFill>
                          <a:schemeClr val="tx1"/>
                        </a:solidFill>
                        <a:latin typeface="+mn-lt"/>
                      </a:endParaRPr>
                    </a:p>
                  </a:txBody>
                  <a:tcPr marL="6207" marR="6207" marT="6207" marB="0" anchor="ctr"/>
                </a:tc>
                <a:extLst>
                  <a:ext uri="{0D108BD9-81ED-4DB2-BD59-A6C34878D82A}">
                    <a16:rowId xmlns:a16="http://schemas.microsoft.com/office/drawing/2014/main" val="4121475649"/>
                  </a:ext>
                </a:extLst>
              </a:tr>
              <a:tr h="394312">
                <a:tc>
                  <a:txBody>
                    <a:bodyPr/>
                    <a:lstStyle/>
                    <a:p>
                      <a:pPr lvl="1" algn="l" fontAlgn="ctr"/>
                      <a:r>
                        <a:rPr lang="ru-RU" sz="1100" u="none" strike="noStrike" dirty="0">
                          <a:effectLst/>
                          <a:latin typeface="+mn-lt"/>
                        </a:rPr>
                        <a:t>Число посещений мероприятий организаций культуры </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u="none" strike="noStrike" dirty="0">
                          <a:effectLst/>
                        </a:rPr>
                        <a:t>тысяча единиц</a:t>
                      </a:r>
                      <a:endParaRPr lang="ru-RU" sz="1100" b="0" i="0" u="none" strike="noStrike" dirty="0">
                        <a:solidFill>
                          <a:schemeClr val="tx1"/>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884,391</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u="none" strike="noStrike" dirty="0" smtClean="0">
                          <a:effectLst/>
                          <a:latin typeface="+mn-lt"/>
                        </a:rPr>
                        <a:t>903,344</a:t>
                      </a:r>
                      <a:endParaRPr lang="ru-RU" sz="1100" b="0" i="0" u="none" strike="noStrike" dirty="0">
                        <a:solidFill>
                          <a:schemeClr val="tx1"/>
                        </a:solidFill>
                        <a:effectLst/>
                        <a:latin typeface="+mn-lt"/>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102,14</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6207" marR="6207" marT="6207" marB="0" anchor="ctr"/>
                </a:tc>
                <a:extLst>
                  <a:ext uri="{0D108BD9-81ED-4DB2-BD59-A6C34878D82A}">
                    <a16:rowId xmlns:a16="http://schemas.microsoft.com/office/drawing/2014/main" val="300044280"/>
                  </a:ext>
                </a:extLst>
              </a:tr>
              <a:tr h="970769">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Доля преподавателей в области музыкального искусства организаций дополнительного образования, которым произведены выплаты, в общей численности указанной категории преподавателей в области музыкального искусства организаций дополнительного образования, которым предусмотрены выплаты</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rPr>
                        <a:t>процент</a:t>
                      </a:r>
                      <a:endParaRPr lang="ru-RU" sz="1100" b="0" i="0" u="none" strike="noStrike" dirty="0">
                        <a:solidFill>
                          <a:schemeClr val="tx1"/>
                        </a:solidFill>
                        <a:effectLst/>
                        <a:latin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rPr>
                        <a:t>100</a:t>
                      </a:r>
                      <a:endParaRPr lang="ru-RU" sz="1100" b="0" i="0" u="none" strike="noStrike" dirty="0">
                        <a:solidFill>
                          <a:schemeClr val="tx1"/>
                        </a:solidFill>
                        <a:effectLst/>
                        <a:latin typeface="+mn-lt"/>
                      </a:endParaRPr>
                    </a:p>
                  </a:txBody>
                  <a:tcPr marL="9525" marR="9525" marT="9525" marB="0" anchor="ctr"/>
                </a:tc>
                <a:tc>
                  <a:txBody>
                    <a:bodyPr/>
                    <a:lstStyle/>
                    <a:p>
                      <a:pPr algn="ctr" fontAlgn="ctr"/>
                      <a:r>
                        <a:rPr lang="ru-RU" sz="1100" b="0" i="0" u="none" strike="noStrike" dirty="0" smtClean="0">
                          <a:solidFill>
                            <a:schemeClr val="tx1"/>
                          </a:solidFill>
                          <a:effectLst/>
                          <a:latin typeface="+mn-lt"/>
                        </a:rPr>
                        <a:t>100</a:t>
                      </a:r>
                      <a:endParaRPr lang="ru-RU" sz="1100" b="0" i="0" u="none" strike="noStrike" dirty="0">
                        <a:solidFill>
                          <a:schemeClr val="tx1"/>
                        </a:solidFill>
                        <a:effectLst/>
                        <a:latin typeface="+mn-lt"/>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algn="ctr"/>
                      <a:endParaRPr lang="ru-RU" sz="1200" b="0" i="1" u="sng" dirty="0">
                        <a:latin typeface="+mn-lt"/>
                      </a:endParaRPr>
                    </a:p>
                  </a:txBody>
                  <a:tcPr marL="6207" marR="6207" marT="6207" marB="0" anchor="ctr"/>
                </a:tc>
                <a:extLst>
                  <a:ext uri="{0D108BD9-81ED-4DB2-BD59-A6C34878D82A}">
                    <a16:rowId xmlns:a16="http://schemas.microsoft.com/office/drawing/2014/main" val="4164125778"/>
                  </a:ext>
                </a:extLst>
              </a:tr>
              <a:tr h="394312">
                <a:tc>
                  <a:txBody>
                    <a:bodyPr/>
                    <a:lstStyle/>
                    <a:p>
                      <a:pPr lvl="1" algn="l" fontAlgn="ctr"/>
                      <a:r>
                        <a:rPr lang="ru-RU" sz="1100" u="none" strike="noStrike" dirty="0">
                          <a:effectLst/>
                          <a:latin typeface="+mn-lt"/>
                        </a:rPr>
                        <a:t>Доля детей в возрасте от 5 до 18 лет, охваченных дополнительным образованием сферы культуры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ru-RU" sz="1100" u="none" strike="noStrike" dirty="0">
                          <a:effectLst/>
                        </a:rPr>
                        <a:t>процент</a:t>
                      </a:r>
                    </a:p>
                    <a:p>
                      <a:pPr algn="ctr" fontAlgn="ctr"/>
                      <a:endParaRPr lang="ru-RU" sz="1100" b="0" i="0" u="none" strike="noStrike" dirty="0">
                        <a:solidFill>
                          <a:schemeClr val="tx1"/>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22,13</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b="0" i="0" u="none" strike="noStrike" dirty="0" smtClean="0">
                          <a:solidFill>
                            <a:schemeClr val="dk1"/>
                          </a:solidFill>
                          <a:effectLst/>
                          <a:latin typeface="+mn-lt"/>
                        </a:rPr>
                        <a:t>22,2</a:t>
                      </a:r>
                      <a:endParaRPr lang="ru-RU" sz="1100" b="0" i="0" u="none" strike="noStrike" dirty="0">
                        <a:solidFill>
                          <a:schemeClr val="tx1"/>
                        </a:solidFill>
                        <a:effectLst/>
                        <a:latin typeface="+mn-lt"/>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100,32</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6207" marR="6207" marT="6207" marB="0" anchor="ctr"/>
                </a:tc>
                <a:extLst>
                  <a:ext uri="{0D108BD9-81ED-4DB2-BD59-A6C34878D82A}">
                    <a16:rowId xmlns:a16="http://schemas.microsoft.com/office/drawing/2014/main" val="4131971734"/>
                  </a:ext>
                </a:extLst>
              </a:tr>
            </a:tbl>
          </a:graphicData>
        </a:graphic>
      </p:graphicFrame>
    </p:spTree>
    <p:extLst>
      <p:ext uri="{BB962C8B-B14F-4D97-AF65-F5344CB8AC3E}">
        <p14:creationId xmlns:p14="http://schemas.microsoft.com/office/powerpoint/2010/main" val="18303577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82296"/>
            <a:ext cx="12192000" cy="732927"/>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1316249404"/>
              </p:ext>
            </p:extLst>
          </p:nvPr>
        </p:nvGraphicFramePr>
        <p:xfrm>
          <a:off x="0" y="494857"/>
          <a:ext cx="12192000" cy="6363146"/>
        </p:xfrm>
        <a:graphic>
          <a:graphicData uri="http://schemas.openxmlformats.org/drawingml/2006/table">
            <a:tbl>
              <a:tblPr>
                <a:tableStyleId>{8A107856-5554-42FB-B03E-39F5DBC370BA}</a:tableStyleId>
              </a:tblPr>
              <a:tblGrid>
                <a:gridCol w="6866864">
                  <a:extLst>
                    <a:ext uri="{9D8B030D-6E8A-4147-A177-3AD203B41FA5}">
                      <a16:colId xmlns:a16="http://schemas.microsoft.com/office/drawing/2014/main" val="3639203142"/>
                    </a:ext>
                  </a:extLst>
                </a:gridCol>
                <a:gridCol w="714323">
                  <a:extLst>
                    <a:ext uri="{9D8B030D-6E8A-4147-A177-3AD203B41FA5}">
                      <a16:colId xmlns:a16="http://schemas.microsoft.com/office/drawing/2014/main" val="69621615"/>
                    </a:ext>
                  </a:extLst>
                </a:gridCol>
                <a:gridCol w="847502">
                  <a:extLst>
                    <a:ext uri="{9D8B030D-6E8A-4147-A177-3AD203B41FA5}">
                      <a16:colId xmlns:a16="http://schemas.microsoft.com/office/drawing/2014/main" val="415720220"/>
                    </a:ext>
                  </a:extLst>
                </a:gridCol>
                <a:gridCol w="781299">
                  <a:extLst>
                    <a:ext uri="{9D8B030D-6E8A-4147-A177-3AD203B41FA5}">
                      <a16:colId xmlns:a16="http://schemas.microsoft.com/office/drawing/2014/main" val="2646614181"/>
                    </a:ext>
                  </a:extLst>
                </a:gridCol>
                <a:gridCol w="942680">
                  <a:extLst>
                    <a:ext uri="{9D8B030D-6E8A-4147-A177-3AD203B41FA5}">
                      <a16:colId xmlns:a16="http://schemas.microsoft.com/office/drawing/2014/main" val="2485048255"/>
                    </a:ext>
                  </a:extLst>
                </a:gridCol>
                <a:gridCol w="2039332">
                  <a:extLst>
                    <a:ext uri="{9D8B030D-6E8A-4147-A177-3AD203B41FA5}">
                      <a16:colId xmlns:a16="http://schemas.microsoft.com/office/drawing/2014/main" val="3560033692"/>
                    </a:ext>
                  </a:extLst>
                </a:gridCol>
              </a:tblGrid>
              <a:tr h="1057383">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a:t>
                      </a:r>
                    </a:p>
                    <a:p>
                      <a:pPr algn="ctr" fontAlgn="ctr"/>
                      <a:r>
                        <a:rPr lang="ru-RU" sz="1050" u="none" strike="noStrike" dirty="0">
                          <a:effectLst/>
                        </a:rPr>
                        <a:t> значение </a:t>
                      </a:r>
                    </a:p>
                    <a:p>
                      <a:pPr algn="ctr" fontAlgn="ctr"/>
                      <a:r>
                        <a:rPr lang="ru-RU" sz="1050" u="none" strike="noStrike" dirty="0">
                          <a:effectLst/>
                        </a:rPr>
                        <a:t>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a:t>
                      </a:r>
                    </a:p>
                    <a:p>
                      <a:pPr algn="ctr" fontAlgn="ctr"/>
                      <a:r>
                        <a:rPr lang="ru-RU" sz="1050" u="none" strike="noStrike" dirty="0">
                          <a:effectLst/>
                        </a:rPr>
                        <a:t>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512131">
                <a:tc>
                  <a:txBody>
                    <a:bodyPr/>
                    <a:lstStyle/>
                    <a:p>
                      <a:pPr lvl="1" algn="l" fontAlgn="ctr"/>
                      <a:r>
                        <a:rPr lang="ru-RU" sz="1100" u="none" strike="noStrike" dirty="0">
                          <a:effectLst/>
                        </a:rPr>
                        <a:t>Муниципальные библиотеки Московской области (юридические лица), обновившие книжный фонд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a:effectLst/>
                        </a:rPr>
                        <a:t>единиц</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a:effectLst/>
                          <a:latin typeface="+mn-lt"/>
                        </a:rPr>
                        <a:t>1</a:t>
                      </a:r>
                      <a:endParaRPr lang="ru-RU" sz="11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701411485"/>
                  </a:ext>
                </a:extLst>
              </a:tr>
              <a:tr h="1011770">
                <a:tc>
                  <a:txBody>
                    <a:bodyPr/>
                    <a:lstStyle/>
                    <a:p>
                      <a:pPr lvl="1" algn="l" fontAlgn="ctr"/>
                      <a:r>
                        <a:rPr lang="ru-RU" sz="1100" u="none" strike="noStrike" dirty="0">
                          <a:effectLst/>
                        </a:rPr>
                        <a:t>Соотношение средней заработной платы работников учреждений культуры к среднемесячной начисленной заработной плате наемных работников в организациях, у индивидуальных предпринимателей и физических лиц (среднемесячному доходу от трудовой деятельности) в Московской области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970038527"/>
                  </a:ext>
                </a:extLst>
              </a:tr>
              <a:tr h="731972">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Доля детей,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rPr>
                        <a:t>человек</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59,03</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67,06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113,6</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395746713"/>
                  </a:ext>
                </a:extLst>
              </a:tr>
              <a:tr h="512131">
                <a:tc>
                  <a:txBody>
                    <a:bodyPr/>
                    <a:lstStyle/>
                    <a:p>
                      <a:pPr lvl="1" algn="l" fontAlgn="ctr"/>
                      <a:r>
                        <a:rPr lang="ru-RU" sz="1100" u="none" strike="noStrike" dirty="0">
                          <a:effectLst/>
                        </a:rPr>
                        <a:t>Обеспечение роста числа пользователей муниципальных библиотек Московской области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человек</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6</a:t>
                      </a:r>
                      <a:r>
                        <a:rPr lang="ru-RU" sz="1100" u="none" strike="noStrike" baseline="0" dirty="0" smtClean="0">
                          <a:effectLst/>
                          <a:latin typeface="+mn-lt"/>
                        </a:rPr>
                        <a:t> 508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6 </a:t>
                      </a:r>
                      <a:r>
                        <a:rPr lang="ru-RU" sz="1100" u="none" strike="noStrike" dirty="0" smtClean="0">
                          <a:effectLst/>
                          <a:latin typeface="+mn-lt"/>
                        </a:rPr>
                        <a:t>587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101,21</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2489791722"/>
                  </a:ext>
                </a:extLst>
              </a:tr>
              <a:tr h="1001367">
                <a:tc>
                  <a:txBody>
                    <a:bodyPr/>
                    <a:lstStyle/>
                    <a:p>
                      <a:pPr lvl="1" algn="l" fontAlgn="ctr"/>
                      <a:r>
                        <a:rPr lang="ru-RU" sz="1100" u="none" strike="noStrike" dirty="0" smtClean="0">
                          <a:effectLst/>
                        </a:rPr>
                        <a:t>Достигнуто соотношение </a:t>
                      </a:r>
                      <a:r>
                        <a:rPr lang="ru-RU" sz="1100" u="none" strike="noStrike" dirty="0">
                          <a:effectLst/>
                        </a:rPr>
                        <a:t>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 у индивидуальных предпринимателей и физических лиц (среднемесячному доходу от трудовой деятельности) в Московской области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101,82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101,82</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2322636568"/>
                  </a:ext>
                </a:extLst>
              </a:tr>
              <a:tr h="1011770">
                <a:tc>
                  <a:txBody>
                    <a:bodyPr/>
                    <a:lstStyle/>
                    <a:p>
                      <a:pPr lvl="1" algn="l" fontAlgn="ctr"/>
                      <a:r>
                        <a:rPr lang="ru-RU" sz="1100" u="none" strike="noStrike" dirty="0">
                          <a:solidFill>
                            <a:schemeClr val="tx1"/>
                          </a:solidFill>
                          <a:effectLst/>
                        </a:rPr>
                        <a:t>Достижение соотношения средней заработной платы педагогических работников организаций дополнительного образования сферы культуры без учета внешних совместителей и среднемесячной номинальной начисленной заработной платы учителей в Московской области  </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rPr>
                        <a:t>процент</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103,11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103,00</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schemeClr val="tx1"/>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317322757"/>
                  </a:ext>
                </a:extLst>
              </a:tr>
              <a:tr h="262311">
                <a:tc>
                  <a:txBody>
                    <a:bodyPr/>
                    <a:lstStyle/>
                    <a:p>
                      <a:pPr lvl="1" algn="l" fontAlgn="ctr"/>
                      <a:r>
                        <a:rPr lang="ru-RU" sz="1100" u="none" strike="noStrike">
                          <a:effectLst/>
                        </a:rPr>
                        <a:t>Цифровизация музейных фондов  </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450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451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100,22</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745961501"/>
                  </a:ext>
                </a:extLst>
              </a:tr>
              <a:tr h="262311">
                <a:tc>
                  <a:txBody>
                    <a:bodyPr/>
                    <a:lstStyle/>
                    <a:p>
                      <a:pPr lvl="1" algn="l" fontAlgn="ctr"/>
                      <a:r>
                        <a:rPr lang="ru-RU" sz="1100" u="none" strike="noStrike" dirty="0">
                          <a:effectLst/>
                        </a:rPr>
                        <a:t>Увеличение туристского и экскурсионного потока в Талдомском городском округе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463,85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488,58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105,33</a:t>
                      </a:r>
                      <a:endParaRPr lang="ru-RU" sz="1100" b="0" i="0" u="none" strike="noStrike" dirty="0">
                        <a:solidFill>
                          <a:schemeClr val="tx1"/>
                        </a:solidFill>
                        <a:effectLst/>
                        <a:latin typeface="+mn-lt"/>
                        <a:cs typeface="Times New Roman" panose="02020603050405020304" pitchFamily="18" charset="0"/>
                      </a:endParaRPr>
                    </a:p>
                  </a:txBody>
                  <a:tcPr marL="6207" marR="6207" marT="6207"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1" u="sng"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983133561"/>
                  </a:ext>
                </a:extLst>
              </a:tr>
            </a:tbl>
          </a:graphicData>
        </a:graphic>
      </p:graphicFrame>
    </p:spTree>
    <p:extLst>
      <p:ext uri="{BB962C8B-B14F-4D97-AF65-F5344CB8AC3E}">
        <p14:creationId xmlns:p14="http://schemas.microsoft.com/office/powerpoint/2010/main" val="26415875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64008"/>
            <a:ext cx="12192000" cy="77618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3778522184"/>
              </p:ext>
            </p:extLst>
          </p:nvPr>
        </p:nvGraphicFramePr>
        <p:xfrm>
          <a:off x="0" y="712177"/>
          <a:ext cx="12191999" cy="3176127"/>
        </p:xfrm>
        <a:graphic>
          <a:graphicData uri="http://schemas.openxmlformats.org/drawingml/2006/table">
            <a:tbl>
              <a:tblPr>
                <a:tableStyleId>{8A107856-5554-42FB-B03E-39F5DBC370BA}</a:tableStyleId>
              </a:tblPr>
              <a:tblGrid>
                <a:gridCol w="5714387">
                  <a:extLst>
                    <a:ext uri="{9D8B030D-6E8A-4147-A177-3AD203B41FA5}">
                      <a16:colId xmlns:a16="http://schemas.microsoft.com/office/drawing/2014/main" val="3639203142"/>
                    </a:ext>
                  </a:extLst>
                </a:gridCol>
                <a:gridCol w="1014320">
                  <a:extLst>
                    <a:ext uri="{9D8B030D-6E8A-4147-A177-3AD203B41FA5}">
                      <a16:colId xmlns:a16="http://schemas.microsoft.com/office/drawing/2014/main" val="4242834777"/>
                    </a:ext>
                  </a:extLst>
                </a:gridCol>
                <a:gridCol w="965439">
                  <a:extLst>
                    <a:ext uri="{9D8B030D-6E8A-4147-A177-3AD203B41FA5}">
                      <a16:colId xmlns:a16="http://schemas.microsoft.com/office/drawing/2014/main" val="4020563828"/>
                    </a:ext>
                  </a:extLst>
                </a:gridCol>
                <a:gridCol w="977661">
                  <a:extLst>
                    <a:ext uri="{9D8B030D-6E8A-4147-A177-3AD203B41FA5}">
                      <a16:colId xmlns:a16="http://schemas.microsoft.com/office/drawing/2014/main" val="2694682333"/>
                    </a:ext>
                  </a:extLst>
                </a:gridCol>
                <a:gridCol w="1038764">
                  <a:extLst>
                    <a:ext uri="{9D8B030D-6E8A-4147-A177-3AD203B41FA5}">
                      <a16:colId xmlns:a16="http://schemas.microsoft.com/office/drawing/2014/main" val="2138178068"/>
                    </a:ext>
                  </a:extLst>
                </a:gridCol>
                <a:gridCol w="2481428">
                  <a:extLst>
                    <a:ext uri="{9D8B030D-6E8A-4147-A177-3AD203B41FA5}">
                      <a16:colId xmlns:a16="http://schemas.microsoft.com/office/drawing/2014/main" val="974811206"/>
                    </a:ext>
                  </a:extLst>
                </a:gridCol>
              </a:tblGrid>
              <a:tr h="728889">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 показателя</a:t>
                      </a:r>
                    </a:p>
                    <a:p>
                      <a:pPr algn="ctr" fontAlgn="ctr"/>
                      <a:r>
                        <a:rPr lang="ru-RU" sz="1050" u="none" strike="noStrike" dirty="0">
                          <a:effectLst/>
                        </a:rPr>
                        <a:t> 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a:t>
                      </a:r>
                      <a:r>
                        <a:rPr lang="ru-RU" sz="1050" u="none" strike="noStrike" baseline="0" dirty="0" smtClean="0">
                          <a:effectLst/>
                        </a:rPr>
                        <a:t> </a:t>
                      </a:r>
                      <a:r>
                        <a:rPr lang="ru-RU" sz="1050" u="none" strike="noStrike" dirty="0" smtClean="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a:t>
                      </a:r>
                    </a:p>
                    <a:p>
                      <a:pPr algn="ctr" fontAlgn="ctr"/>
                      <a:r>
                        <a:rPr lang="ru-RU" sz="1050" u="none" strike="noStrike" dirty="0">
                          <a:effectLst/>
                        </a:rPr>
                        <a:t>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339252">
                <a:tc gridSpan="6">
                  <a:txBody>
                    <a:bodyPr/>
                    <a:lstStyle/>
                    <a:p>
                      <a:pPr algn="ctr" fontAlgn="ctr"/>
                      <a:r>
                        <a:rPr lang="ru-RU" sz="2400" u="none" strike="noStrike" dirty="0">
                          <a:ln>
                            <a:solidFill>
                              <a:schemeClr val="accent2">
                                <a:lumMod val="50000"/>
                              </a:schemeClr>
                            </a:solidFill>
                          </a:ln>
                          <a:effectLst>
                            <a:glow rad="127000">
                              <a:schemeClr val="bg1"/>
                            </a:glow>
                          </a:effectLst>
                        </a:rPr>
                        <a:t>03. "Образование"</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01411485"/>
                  </a:ext>
                </a:extLst>
              </a:tr>
              <a:tr h="669893">
                <a:tc>
                  <a:txBody>
                    <a:bodyPr/>
                    <a:lstStyle/>
                    <a:p>
                      <a:pPr lvl="1" algn="l" fontAlgn="ctr"/>
                      <a:r>
                        <a:rPr lang="ru-RU" sz="1100" u="none" strike="noStrike" dirty="0">
                          <a:effectLst/>
                          <a:latin typeface="+mn-lt"/>
                        </a:rPr>
                        <a:t>Доля детей в возрасте от 5 до 18 лет, охваченных дополнительным образованием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84,2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76,8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Показатель не достигнут, т.к. договорная деятельность в рамках социального заказа запущена с 08.04.2025</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16244382"/>
                  </a:ext>
                </a:extLst>
              </a:tr>
              <a:tr h="504573">
                <a:tc>
                  <a:txBody>
                    <a:bodyPr/>
                    <a:lstStyle/>
                    <a:p>
                      <a:pPr lvl="1" algn="l" fontAlgn="ctr"/>
                      <a:r>
                        <a:rPr lang="ru-RU" sz="1100" u="none" strike="noStrike" dirty="0">
                          <a:effectLst/>
                          <a:latin typeface="+mn-lt"/>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089639344"/>
                  </a:ext>
                </a:extLst>
              </a:tr>
              <a:tr h="669893">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Доля муниципальных образовательных организаций, показывающих высокие результаты деятельности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Процент</a:t>
                      </a: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80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44</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chemeClr val="tx1"/>
                          </a:solidFill>
                          <a:effectLst/>
                          <a:latin typeface="+mn-lt"/>
                          <a:cs typeface="Times New Roman" panose="02020603050405020304" pitchFamily="18" charset="0"/>
                        </a:rPr>
                        <a:t>4 из 9 общеобразовательных учреждений округа вошли в "Зеленую зону" рейтинга школ Московской области</a:t>
                      </a: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186718392"/>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449787554"/>
              </p:ext>
            </p:extLst>
          </p:nvPr>
        </p:nvGraphicFramePr>
        <p:xfrm>
          <a:off x="1" y="3894498"/>
          <a:ext cx="12191999" cy="541011"/>
        </p:xfrm>
        <a:graphic>
          <a:graphicData uri="http://schemas.openxmlformats.org/drawingml/2006/table">
            <a:tbl>
              <a:tblPr>
                <a:tableStyleId>{8A107856-5554-42FB-B03E-39F5DBC370BA}</a:tableStyleId>
              </a:tblPr>
              <a:tblGrid>
                <a:gridCol w="5714387">
                  <a:extLst>
                    <a:ext uri="{9D8B030D-6E8A-4147-A177-3AD203B41FA5}">
                      <a16:colId xmlns:a16="http://schemas.microsoft.com/office/drawing/2014/main" val="4218281884"/>
                    </a:ext>
                  </a:extLst>
                </a:gridCol>
                <a:gridCol w="1014320">
                  <a:extLst>
                    <a:ext uri="{9D8B030D-6E8A-4147-A177-3AD203B41FA5}">
                      <a16:colId xmlns:a16="http://schemas.microsoft.com/office/drawing/2014/main" val="2998041695"/>
                    </a:ext>
                  </a:extLst>
                </a:gridCol>
                <a:gridCol w="965439">
                  <a:extLst>
                    <a:ext uri="{9D8B030D-6E8A-4147-A177-3AD203B41FA5}">
                      <a16:colId xmlns:a16="http://schemas.microsoft.com/office/drawing/2014/main" val="2952176577"/>
                    </a:ext>
                  </a:extLst>
                </a:gridCol>
                <a:gridCol w="977661">
                  <a:extLst>
                    <a:ext uri="{9D8B030D-6E8A-4147-A177-3AD203B41FA5}">
                      <a16:colId xmlns:a16="http://schemas.microsoft.com/office/drawing/2014/main" val="4289713176"/>
                    </a:ext>
                  </a:extLst>
                </a:gridCol>
                <a:gridCol w="1038764">
                  <a:extLst>
                    <a:ext uri="{9D8B030D-6E8A-4147-A177-3AD203B41FA5}">
                      <a16:colId xmlns:a16="http://schemas.microsoft.com/office/drawing/2014/main" val="1287727019"/>
                    </a:ext>
                  </a:extLst>
                </a:gridCol>
                <a:gridCol w="2481428">
                  <a:extLst>
                    <a:ext uri="{9D8B030D-6E8A-4147-A177-3AD203B41FA5}">
                      <a16:colId xmlns:a16="http://schemas.microsoft.com/office/drawing/2014/main" val="3178263101"/>
                    </a:ext>
                  </a:extLst>
                </a:gridCol>
              </a:tblGrid>
              <a:tr h="541011">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Процент</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101,5</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99,6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chemeClr val="tx1"/>
                          </a:solidFill>
                          <a:effectLst/>
                          <a:latin typeface="+mn-lt"/>
                          <a:cs typeface="Times New Roman" panose="02020603050405020304" pitchFamily="18" charset="0"/>
                        </a:rPr>
                        <a:t>наличие дошкольных отделений с маленькой наполняемостью</a:t>
                      </a: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4139888035"/>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647197309"/>
              </p:ext>
            </p:extLst>
          </p:nvPr>
        </p:nvGraphicFramePr>
        <p:xfrm>
          <a:off x="-1" y="4435509"/>
          <a:ext cx="12191999" cy="2422491"/>
        </p:xfrm>
        <a:graphic>
          <a:graphicData uri="http://schemas.openxmlformats.org/drawingml/2006/table">
            <a:tbl>
              <a:tblPr>
                <a:tableStyleId>{8A107856-5554-42FB-B03E-39F5DBC370BA}</a:tableStyleId>
              </a:tblPr>
              <a:tblGrid>
                <a:gridCol w="5704115">
                  <a:extLst>
                    <a:ext uri="{9D8B030D-6E8A-4147-A177-3AD203B41FA5}">
                      <a16:colId xmlns:a16="http://schemas.microsoft.com/office/drawing/2014/main" val="2211849895"/>
                    </a:ext>
                  </a:extLst>
                </a:gridCol>
                <a:gridCol w="1017700">
                  <a:extLst>
                    <a:ext uri="{9D8B030D-6E8A-4147-A177-3AD203B41FA5}">
                      <a16:colId xmlns:a16="http://schemas.microsoft.com/office/drawing/2014/main" val="1613313182"/>
                    </a:ext>
                  </a:extLst>
                </a:gridCol>
                <a:gridCol w="972766">
                  <a:extLst>
                    <a:ext uri="{9D8B030D-6E8A-4147-A177-3AD203B41FA5}">
                      <a16:colId xmlns:a16="http://schemas.microsoft.com/office/drawing/2014/main" val="1085687322"/>
                    </a:ext>
                  </a:extLst>
                </a:gridCol>
                <a:gridCol w="982493">
                  <a:extLst>
                    <a:ext uri="{9D8B030D-6E8A-4147-A177-3AD203B41FA5}">
                      <a16:colId xmlns:a16="http://schemas.microsoft.com/office/drawing/2014/main" val="640235096"/>
                    </a:ext>
                  </a:extLst>
                </a:gridCol>
                <a:gridCol w="1040860">
                  <a:extLst>
                    <a:ext uri="{9D8B030D-6E8A-4147-A177-3AD203B41FA5}">
                      <a16:colId xmlns:a16="http://schemas.microsoft.com/office/drawing/2014/main" val="1140252344"/>
                    </a:ext>
                  </a:extLst>
                </a:gridCol>
                <a:gridCol w="2474065">
                  <a:extLst>
                    <a:ext uri="{9D8B030D-6E8A-4147-A177-3AD203B41FA5}">
                      <a16:colId xmlns:a16="http://schemas.microsoft.com/office/drawing/2014/main" val="1101832512"/>
                    </a:ext>
                  </a:extLst>
                </a:gridCol>
              </a:tblGrid>
              <a:tr h="605623">
                <a:tc>
                  <a:txBody>
                    <a:bodyPr/>
                    <a:lstStyle/>
                    <a:p>
                      <a:pPr lvl="1" algn="l" fontAlgn="ctr"/>
                      <a:r>
                        <a:rPr lang="ru-RU" sz="1100" u="none" strike="noStrike" dirty="0">
                          <a:effectLst/>
                          <a:latin typeface="+mn-lt"/>
                        </a:rPr>
                        <a:t>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101,66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101,66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928876128"/>
                  </a:ext>
                </a:extLst>
              </a:tr>
              <a:tr h="407193">
                <a:tc>
                  <a:txBody>
                    <a:bodyPr/>
                    <a:lstStyle/>
                    <a:p>
                      <a:pPr lvl="1" algn="l" fontAlgn="ctr"/>
                      <a:r>
                        <a:rPr lang="ru-RU" sz="1100" u="none" strike="noStrike" dirty="0">
                          <a:effectLst/>
                          <a:latin typeface="+mn-lt"/>
                        </a:rPr>
                        <a:t>Доступность дошкольного образования для детей в возрасте до 3-х лет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a:effectLst/>
                          <a:latin typeface="+mn-lt"/>
                        </a:rPr>
                        <a:t>100</a:t>
                      </a:r>
                      <a:endParaRPr lang="ru-RU" sz="11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992232083"/>
                  </a:ext>
                </a:extLst>
              </a:tr>
              <a:tr h="605623">
                <a:tc>
                  <a:txBody>
                    <a:bodyPr/>
                    <a:lstStyle/>
                    <a:p>
                      <a:pPr lvl="1" algn="l" fontAlgn="ctr"/>
                      <a:r>
                        <a:rPr lang="ru-RU" sz="1100" u="none" strike="noStrike" dirty="0">
                          <a:effectLst/>
                          <a:latin typeface="+mn-lt"/>
                        </a:rPr>
                        <a:t>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043145846"/>
                  </a:ext>
                </a:extLst>
              </a:tr>
              <a:tr h="80405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 Доля детей в возрасте от 5 до 18 лет,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до18 лет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83,9</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76,8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91,53</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Показатель не достигнут, т.к. договорная деятельность в рамках социального заказа запущена с 08.04.2025</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54856529"/>
                  </a:ext>
                </a:extLst>
              </a:tr>
            </a:tbl>
          </a:graphicData>
        </a:graphic>
      </p:graphicFrame>
    </p:spTree>
    <p:extLst>
      <p:ext uri="{BB962C8B-B14F-4D97-AF65-F5344CB8AC3E}">
        <p14:creationId xmlns:p14="http://schemas.microsoft.com/office/powerpoint/2010/main" val="32252743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64008"/>
            <a:ext cx="12192000" cy="79810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2515005335"/>
              </p:ext>
            </p:extLst>
          </p:nvPr>
        </p:nvGraphicFramePr>
        <p:xfrm>
          <a:off x="0" y="570160"/>
          <a:ext cx="12191999" cy="3523911"/>
        </p:xfrm>
        <a:graphic>
          <a:graphicData uri="http://schemas.openxmlformats.org/drawingml/2006/table">
            <a:tbl>
              <a:tblPr>
                <a:tableStyleId>{8A107856-5554-42FB-B03E-39F5DBC370BA}</a:tableStyleId>
              </a:tblPr>
              <a:tblGrid>
                <a:gridCol w="5576086">
                  <a:extLst>
                    <a:ext uri="{9D8B030D-6E8A-4147-A177-3AD203B41FA5}">
                      <a16:colId xmlns:a16="http://schemas.microsoft.com/office/drawing/2014/main" val="3639203142"/>
                    </a:ext>
                  </a:extLst>
                </a:gridCol>
                <a:gridCol w="849542">
                  <a:extLst>
                    <a:ext uri="{9D8B030D-6E8A-4147-A177-3AD203B41FA5}">
                      <a16:colId xmlns:a16="http://schemas.microsoft.com/office/drawing/2014/main" val="69621615"/>
                    </a:ext>
                  </a:extLst>
                </a:gridCol>
                <a:gridCol w="972860">
                  <a:extLst>
                    <a:ext uri="{9D8B030D-6E8A-4147-A177-3AD203B41FA5}">
                      <a16:colId xmlns:a16="http://schemas.microsoft.com/office/drawing/2014/main" val="415720220"/>
                    </a:ext>
                  </a:extLst>
                </a:gridCol>
                <a:gridCol w="1027670">
                  <a:extLst>
                    <a:ext uri="{9D8B030D-6E8A-4147-A177-3AD203B41FA5}">
                      <a16:colId xmlns:a16="http://schemas.microsoft.com/office/drawing/2014/main" val="2646614181"/>
                    </a:ext>
                  </a:extLst>
                </a:gridCol>
                <a:gridCol w="1123587">
                  <a:extLst>
                    <a:ext uri="{9D8B030D-6E8A-4147-A177-3AD203B41FA5}">
                      <a16:colId xmlns:a16="http://schemas.microsoft.com/office/drawing/2014/main" val="2485048255"/>
                    </a:ext>
                  </a:extLst>
                </a:gridCol>
                <a:gridCol w="2642254">
                  <a:extLst>
                    <a:ext uri="{9D8B030D-6E8A-4147-A177-3AD203B41FA5}">
                      <a16:colId xmlns:a16="http://schemas.microsoft.com/office/drawing/2014/main" val="3560033692"/>
                    </a:ext>
                  </a:extLst>
                </a:gridCol>
              </a:tblGrid>
              <a:tr h="998171">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a:t>
                      </a:r>
                    </a:p>
                    <a:p>
                      <a:pPr algn="ctr" fontAlgn="ctr"/>
                      <a:r>
                        <a:rPr lang="ru-RU" sz="1050" u="none" strike="noStrike" dirty="0">
                          <a:effectLst/>
                        </a:rPr>
                        <a:t>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1370173">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обучающихся, обеспеченных общедоступным и бесплатным дошкольным, начальным общим, основным общим, средним общим образованием, дополнительным образованием в муниципальных дошкольных и общеобразовательных организациях, в общей численности обучающихся в муниципальных дошкольных и общеобразовательных организациях,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970038527"/>
                  </a:ext>
                </a:extLst>
              </a:tr>
              <a:tr h="690982">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Обеспечение бесплатным горячим питанием обучающихся, получающих начальное общее образование в муниципальных образовательных организациях</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человек</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1783</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1783</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913758526"/>
                  </a:ext>
                </a:extLst>
              </a:tr>
              <a:tr h="464585">
                <a:tc>
                  <a:txBody>
                    <a:bodyPr/>
                    <a:lstStyle/>
                    <a:p>
                      <a:pPr lvl="1" algn="l" fontAlgn="ctr"/>
                      <a:r>
                        <a:rPr lang="ru-RU" sz="1100" u="none" strike="noStrike" dirty="0">
                          <a:effectLst/>
                          <a:latin typeface="+mn-lt"/>
                        </a:rPr>
                        <a:t>Доступность дошкольного образования для детей в возрасте от трех до семи лет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920346045"/>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746068632"/>
              </p:ext>
            </p:extLst>
          </p:nvPr>
        </p:nvGraphicFramePr>
        <p:xfrm>
          <a:off x="19348" y="4094069"/>
          <a:ext cx="12172652" cy="2763930"/>
        </p:xfrm>
        <a:graphic>
          <a:graphicData uri="http://schemas.openxmlformats.org/drawingml/2006/table">
            <a:tbl>
              <a:tblPr>
                <a:tableStyleId>{8A107856-5554-42FB-B03E-39F5DBC370BA}</a:tableStyleId>
              </a:tblPr>
              <a:tblGrid>
                <a:gridCol w="5558491">
                  <a:extLst>
                    <a:ext uri="{9D8B030D-6E8A-4147-A177-3AD203B41FA5}">
                      <a16:colId xmlns:a16="http://schemas.microsoft.com/office/drawing/2014/main" val="3287736109"/>
                    </a:ext>
                  </a:extLst>
                </a:gridCol>
                <a:gridCol w="856941">
                  <a:extLst>
                    <a:ext uri="{9D8B030D-6E8A-4147-A177-3AD203B41FA5}">
                      <a16:colId xmlns:a16="http://schemas.microsoft.com/office/drawing/2014/main" val="2098266670"/>
                    </a:ext>
                  </a:extLst>
                </a:gridCol>
                <a:gridCol w="971316">
                  <a:extLst>
                    <a:ext uri="{9D8B030D-6E8A-4147-A177-3AD203B41FA5}">
                      <a16:colId xmlns:a16="http://schemas.microsoft.com/office/drawing/2014/main" val="973088073"/>
                    </a:ext>
                  </a:extLst>
                </a:gridCol>
                <a:gridCol w="1026039">
                  <a:extLst>
                    <a:ext uri="{9D8B030D-6E8A-4147-A177-3AD203B41FA5}">
                      <a16:colId xmlns:a16="http://schemas.microsoft.com/office/drawing/2014/main" val="2455907603"/>
                    </a:ext>
                  </a:extLst>
                </a:gridCol>
                <a:gridCol w="1121804">
                  <a:extLst>
                    <a:ext uri="{9D8B030D-6E8A-4147-A177-3AD203B41FA5}">
                      <a16:colId xmlns:a16="http://schemas.microsoft.com/office/drawing/2014/main" val="2602632283"/>
                    </a:ext>
                  </a:extLst>
                </a:gridCol>
                <a:gridCol w="2638061">
                  <a:extLst>
                    <a:ext uri="{9D8B030D-6E8A-4147-A177-3AD203B41FA5}">
                      <a16:colId xmlns:a16="http://schemas.microsoft.com/office/drawing/2014/main" val="1675351547"/>
                    </a:ext>
                  </a:extLst>
                </a:gridCol>
              </a:tblGrid>
              <a:tr h="593718">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a:t>
                      </a:r>
                      <a:r>
                        <a:rPr lang="ru-RU" sz="1100" b="0" i="0" u="none" strike="noStrike" dirty="0" err="1" smtClean="0">
                          <a:solidFill>
                            <a:srgbClr val="000000"/>
                          </a:solidFill>
                          <a:effectLst/>
                          <a:latin typeface="+mn-lt"/>
                          <a:cs typeface="Times New Roman" panose="02020603050405020304" pitchFamily="18" charset="0"/>
                        </a:rPr>
                        <a:t>высокобалльников</a:t>
                      </a:r>
                      <a:r>
                        <a:rPr lang="ru-RU" sz="1100" b="0" i="0" u="none" strike="noStrike" dirty="0" smtClean="0">
                          <a:solidFill>
                            <a:srgbClr val="000000"/>
                          </a:solidFill>
                          <a:effectLst/>
                          <a:latin typeface="+mn-lt"/>
                          <a:cs typeface="Times New Roman" panose="02020603050405020304" pitchFamily="18" charset="0"/>
                        </a:rPr>
                        <a:t> к общему количеству выпускников текущего года, сдававших ЕГЭ</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14,70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95,23</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Один из выпускников, сдававших ЕГЭ, не достиг </a:t>
                      </a:r>
                      <a:r>
                        <a:rPr lang="ru-RU" sz="1200" b="0" i="1" u="sng" strike="noStrike" dirty="0" err="1" smtClean="0">
                          <a:solidFill>
                            <a:srgbClr val="000000"/>
                          </a:solidFill>
                          <a:effectLst/>
                          <a:latin typeface="+mn-lt"/>
                          <a:cs typeface="Times New Roman" panose="02020603050405020304" pitchFamily="18" charset="0"/>
                        </a:rPr>
                        <a:t>высокобалльного</a:t>
                      </a:r>
                      <a:r>
                        <a:rPr lang="ru-RU" sz="1200" b="0" i="1" u="sng" strike="noStrike" dirty="0" smtClean="0">
                          <a:solidFill>
                            <a:srgbClr val="000000"/>
                          </a:solidFill>
                          <a:effectLst/>
                          <a:latin typeface="+mn-lt"/>
                          <a:cs typeface="Times New Roman" panose="02020603050405020304" pitchFamily="18" charset="0"/>
                        </a:rPr>
                        <a:t> результата в 90 баллов.</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361331043"/>
                  </a:ext>
                </a:extLst>
              </a:tr>
              <a:tr h="90172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детей, осваивающих образовательные программы дошкольного образования в организациях, осуществляющих образовательную деятельность В Московской области, на которых выплачена компенсация родительской платы в общей численности детей, родители которых обратились за выплатой компенсации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078582273"/>
                  </a:ext>
                </a:extLst>
              </a:tr>
              <a:tr h="723404">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педагогических работников муниципальных дошкольных и общеобразовательных организаций - молодых работников и специалистов, получивших выплату и пособие, в общем числе обратившихся за выплатой и пособием</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854896151"/>
                  </a:ext>
                </a:extLst>
              </a:tr>
              <a:tr h="545086">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советников директоров по воспитанию и взаимодействию с детскими общественными объединениями, получивших соответствующие ежемесячные выплаты денежного вознаграждения</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штука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214648318"/>
                  </a:ext>
                </a:extLst>
              </a:tr>
            </a:tbl>
          </a:graphicData>
        </a:graphic>
      </p:graphicFrame>
    </p:spTree>
    <p:extLst>
      <p:ext uri="{BB962C8B-B14F-4D97-AF65-F5344CB8AC3E}">
        <p14:creationId xmlns:p14="http://schemas.microsoft.com/office/powerpoint/2010/main" val="37598048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708285465"/>
              </p:ext>
            </p:extLst>
          </p:nvPr>
        </p:nvGraphicFramePr>
        <p:xfrm>
          <a:off x="1" y="1623243"/>
          <a:ext cx="12192000" cy="1015365"/>
        </p:xfrm>
        <a:graphic>
          <a:graphicData uri="http://schemas.openxmlformats.org/drawingml/2006/table">
            <a:tbl>
              <a:tblPr>
                <a:tableStyleId>{8A107856-5554-42FB-B03E-39F5DBC370BA}</a:tableStyleId>
              </a:tblPr>
              <a:tblGrid>
                <a:gridCol w="5567326">
                  <a:extLst>
                    <a:ext uri="{9D8B030D-6E8A-4147-A177-3AD203B41FA5}">
                      <a16:colId xmlns:a16="http://schemas.microsoft.com/office/drawing/2014/main" val="2554310338"/>
                    </a:ext>
                  </a:extLst>
                </a:gridCol>
                <a:gridCol w="858303">
                  <a:extLst>
                    <a:ext uri="{9D8B030D-6E8A-4147-A177-3AD203B41FA5}">
                      <a16:colId xmlns:a16="http://schemas.microsoft.com/office/drawing/2014/main" val="1491902136"/>
                    </a:ext>
                  </a:extLst>
                </a:gridCol>
                <a:gridCol w="972860">
                  <a:extLst>
                    <a:ext uri="{9D8B030D-6E8A-4147-A177-3AD203B41FA5}">
                      <a16:colId xmlns:a16="http://schemas.microsoft.com/office/drawing/2014/main" val="1661237594"/>
                    </a:ext>
                  </a:extLst>
                </a:gridCol>
                <a:gridCol w="1027670">
                  <a:extLst>
                    <a:ext uri="{9D8B030D-6E8A-4147-A177-3AD203B41FA5}">
                      <a16:colId xmlns:a16="http://schemas.microsoft.com/office/drawing/2014/main" val="1253746955"/>
                    </a:ext>
                  </a:extLst>
                </a:gridCol>
                <a:gridCol w="1123587">
                  <a:extLst>
                    <a:ext uri="{9D8B030D-6E8A-4147-A177-3AD203B41FA5}">
                      <a16:colId xmlns:a16="http://schemas.microsoft.com/office/drawing/2014/main" val="2173788078"/>
                    </a:ext>
                  </a:extLst>
                </a:gridCol>
                <a:gridCol w="2642254">
                  <a:extLst>
                    <a:ext uri="{9D8B030D-6E8A-4147-A177-3AD203B41FA5}">
                      <a16:colId xmlns:a16="http://schemas.microsoft.com/office/drawing/2014/main" val="422405104"/>
                    </a:ext>
                  </a:extLst>
                </a:gridCol>
              </a:tblGrid>
              <a:tr h="902243">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 Доля руководителей муниципальных общеобразовательных организаций, получающих стимулирующие выплаты руководителям по итогам оценки эффективности механизмов управления качеством  образовательных результатов и эффективности механизмов управления качеством образовательной деятельности в общеобразовательных организациях, в общей численности работников такой категории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человек</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377458421"/>
                  </a:ext>
                </a:extLst>
              </a:tr>
            </a:tbl>
          </a:graphicData>
        </a:graphic>
      </p:graphicFrame>
      <p:pic>
        <p:nvPicPr>
          <p:cNvPr id="3" name="Рисунок 2"/>
          <p:cNvPicPr>
            <a:picLocks noChangeAspect="1"/>
          </p:cNvPicPr>
          <p:nvPr/>
        </p:nvPicPr>
        <p:blipFill>
          <a:blip r:embed="rId2"/>
          <a:stretch>
            <a:fillRect/>
          </a:stretch>
        </p:blipFill>
        <p:spPr>
          <a:xfrm>
            <a:off x="-19346" y="0"/>
            <a:ext cx="12211346" cy="816935"/>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2822204426"/>
              </p:ext>
            </p:extLst>
          </p:nvPr>
        </p:nvGraphicFramePr>
        <p:xfrm>
          <a:off x="1" y="816937"/>
          <a:ext cx="12191999" cy="806307"/>
        </p:xfrm>
        <a:graphic>
          <a:graphicData uri="http://schemas.openxmlformats.org/drawingml/2006/table">
            <a:tbl>
              <a:tblPr>
                <a:tableStyleId>{8A107856-5554-42FB-B03E-39F5DBC370BA}</a:tableStyleId>
              </a:tblPr>
              <a:tblGrid>
                <a:gridCol w="5576086">
                  <a:extLst>
                    <a:ext uri="{9D8B030D-6E8A-4147-A177-3AD203B41FA5}">
                      <a16:colId xmlns:a16="http://schemas.microsoft.com/office/drawing/2014/main" val="290147690"/>
                    </a:ext>
                  </a:extLst>
                </a:gridCol>
                <a:gridCol w="849542">
                  <a:extLst>
                    <a:ext uri="{9D8B030D-6E8A-4147-A177-3AD203B41FA5}">
                      <a16:colId xmlns:a16="http://schemas.microsoft.com/office/drawing/2014/main" val="4265877682"/>
                    </a:ext>
                  </a:extLst>
                </a:gridCol>
                <a:gridCol w="972860">
                  <a:extLst>
                    <a:ext uri="{9D8B030D-6E8A-4147-A177-3AD203B41FA5}">
                      <a16:colId xmlns:a16="http://schemas.microsoft.com/office/drawing/2014/main" val="266682008"/>
                    </a:ext>
                  </a:extLst>
                </a:gridCol>
                <a:gridCol w="1027670">
                  <a:extLst>
                    <a:ext uri="{9D8B030D-6E8A-4147-A177-3AD203B41FA5}">
                      <a16:colId xmlns:a16="http://schemas.microsoft.com/office/drawing/2014/main" val="1079704265"/>
                    </a:ext>
                  </a:extLst>
                </a:gridCol>
                <a:gridCol w="1123587">
                  <a:extLst>
                    <a:ext uri="{9D8B030D-6E8A-4147-A177-3AD203B41FA5}">
                      <a16:colId xmlns:a16="http://schemas.microsoft.com/office/drawing/2014/main" val="2560688285"/>
                    </a:ext>
                  </a:extLst>
                </a:gridCol>
                <a:gridCol w="2642254">
                  <a:extLst>
                    <a:ext uri="{9D8B030D-6E8A-4147-A177-3AD203B41FA5}">
                      <a16:colId xmlns:a16="http://schemas.microsoft.com/office/drawing/2014/main" val="2589619669"/>
                    </a:ext>
                  </a:extLst>
                </a:gridCol>
              </a:tblGrid>
              <a:tr h="673536">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a:t>
                      </a:r>
                    </a:p>
                    <a:p>
                      <a:pPr algn="ctr" fontAlgn="ctr"/>
                      <a:r>
                        <a:rPr lang="ru-RU" sz="1050" u="none" strike="noStrike" dirty="0">
                          <a:effectLst/>
                        </a:rPr>
                        <a:t>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1740257401"/>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222126578"/>
              </p:ext>
            </p:extLst>
          </p:nvPr>
        </p:nvGraphicFramePr>
        <p:xfrm>
          <a:off x="-9674" y="2638608"/>
          <a:ext cx="12211347" cy="2512969"/>
        </p:xfrm>
        <a:graphic>
          <a:graphicData uri="http://schemas.openxmlformats.org/drawingml/2006/table">
            <a:tbl>
              <a:tblPr>
                <a:tableStyleId>{8A107856-5554-42FB-B03E-39F5DBC370BA}</a:tableStyleId>
              </a:tblPr>
              <a:tblGrid>
                <a:gridCol w="5382180">
                  <a:extLst>
                    <a:ext uri="{9D8B030D-6E8A-4147-A177-3AD203B41FA5}">
                      <a16:colId xmlns:a16="http://schemas.microsoft.com/office/drawing/2014/main" val="853015740"/>
                    </a:ext>
                  </a:extLst>
                </a:gridCol>
                <a:gridCol w="1016938">
                  <a:extLst>
                    <a:ext uri="{9D8B030D-6E8A-4147-A177-3AD203B41FA5}">
                      <a16:colId xmlns:a16="http://schemas.microsoft.com/office/drawing/2014/main" val="490623558"/>
                    </a:ext>
                  </a:extLst>
                </a:gridCol>
                <a:gridCol w="1054966">
                  <a:extLst>
                    <a:ext uri="{9D8B030D-6E8A-4147-A177-3AD203B41FA5}">
                      <a16:colId xmlns:a16="http://schemas.microsoft.com/office/drawing/2014/main" val="1431587907"/>
                    </a:ext>
                  </a:extLst>
                </a:gridCol>
                <a:gridCol w="1133805">
                  <a:extLst>
                    <a:ext uri="{9D8B030D-6E8A-4147-A177-3AD203B41FA5}">
                      <a16:colId xmlns:a16="http://schemas.microsoft.com/office/drawing/2014/main" val="1584967307"/>
                    </a:ext>
                  </a:extLst>
                </a:gridCol>
                <a:gridCol w="1048576">
                  <a:extLst>
                    <a:ext uri="{9D8B030D-6E8A-4147-A177-3AD203B41FA5}">
                      <a16:colId xmlns:a16="http://schemas.microsoft.com/office/drawing/2014/main" val="3292810087"/>
                    </a:ext>
                  </a:extLst>
                </a:gridCol>
                <a:gridCol w="2574882">
                  <a:extLst>
                    <a:ext uri="{9D8B030D-6E8A-4147-A177-3AD203B41FA5}">
                      <a16:colId xmlns:a16="http://schemas.microsoft.com/office/drawing/2014/main" val="2364949983"/>
                    </a:ext>
                  </a:extLst>
                </a:gridCol>
              </a:tblGrid>
              <a:tr h="442948">
                <a:tc gridSpan="6">
                  <a:txBody>
                    <a:bodyPr/>
                    <a:lstStyle/>
                    <a:p>
                      <a:pPr algn="ctr" fontAlgn="ctr"/>
                      <a:r>
                        <a:rPr lang="ru-RU" sz="2000" u="none" strike="noStrike" dirty="0">
                          <a:ln>
                            <a:solidFill>
                              <a:schemeClr val="accent2">
                                <a:lumMod val="50000"/>
                              </a:schemeClr>
                            </a:solidFill>
                          </a:ln>
                          <a:effectLst>
                            <a:glow rad="127000">
                              <a:schemeClr val="bg1"/>
                            </a:glow>
                          </a:effectLst>
                        </a:rPr>
                        <a:t>04. "Социальная защита населения"</a:t>
                      </a:r>
                      <a:endParaRPr lang="ru-RU" sz="20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14837754"/>
                  </a:ext>
                </a:extLst>
              </a:tr>
              <a:tr h="346469">
                <a:tc>
                  <a:txBody>
                    <a:bodyPr/>
                    <a:lstStyle/>
                    <a:p>
                      <a:pPr marL="457200" marR="0" lvl="1" indent="0" algn="l" defTabSz="457200" rtl="0" eaLnBrk="1" fontAlgn="ctr" latinLnBrk="0" hangingPunct="1">
                        <a:lnSpc>
                          <a:spcPct val="100000"/>
                        </a:lnSpc>
                        <a:spcBef>
                          <a:spcPts val="0"/>
                        </a:spcBef>
                        <a:spcAft>
                          <a:spcPts val="0"/>
                        </a:spcAft>
                        <a:buClrTx/>
                        <a:buSzTx/>
                        <a:buFontTx/>
                        <a:buNone/>
                        <a:tabLst/>
                        <a:defRPr/>
                      </a:pPr>
                      <a:r>
                        <a:rPr lang="ru-RU" sz="1100" u="none" strike="noStrike" dirty="0" smtClean="0">
                          <a:effectLst/>
                          <a:latin typeface="+mn-lt"/>
                        </a:rPr>
                        <a:t>Увеличение числа граждан старшего возраста, ведущих активный образ жизни  </a:t>
                      </a:r>
                      <a:endParaRPr lang="ru-RU" sz="1100" b="0" i="0" u="none" strike="noStrike" dirty="0" smtClean="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человек</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5 731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4 960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86,54</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808526969"/>
                  </a:ext>
                </a:extLst>
              </a:tr>
              <a:tr h="346469">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Количество СОНКО, которым оказана поддержка органами местного самоуправления  в сфере социальной защиты</a:t>
                      </a: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478444305"/>
                  </a:ext>
                </a:extLst>
              </a:tr>
              <a:tr h="515307">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Численность получателей пенсии за выслугу лет лицам, замещающим муниципальные должности и должности муниципальной службы, в связи с выходом на пенсию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человек</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118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117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99,15</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256186765"/>
                  </a:ext>
                </a:extLst>
              </a:tr>
              <a:tr h="346469">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детей-сирот и детей, оставшихся без попечения родителей, лиц из их числа, обеспеченных мерами социальной поддержки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281327105"/>
                  </a:ext>
                </a:extLst>
              </a:tr>
              <a:tr h="515307">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 Доля детей, охваченных отдыхом и оздоровлением, в общей численности детей в возрасте от 7 до 15 лет, подлежащих оздоровлению</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63,5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76,59</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120,61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908533708"/>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3040721757"/>
              </p:ext>
            </p:extLst>
          </p:nvPr>
        </p:nvGraphicFramePr>
        <p:xfrm>
          <a:off x="-9674" y="5151576"/>
          <a:ext cx="12211347" cy="1706424"/>
        </p:xfrm>
        <a:graphic>
          <a:graphicData uri="http://schemas.openxmlformats.org/drawingml/2006/table">
            <a:tbl>
              <a:tblPr>
                <a:tableStyleId>{8A107856-5554-42FB-B03E-39F5DBC370BA}</a:tableStyleId>
              </a:tblPr>
              <a:tblGrid>
                <a:gridCol w="5382180">
                  <a:extLst>
                    <a:ext uri="{9D8B030D-6E8A-4147-A177-3AD203B41FA5}">
                      <a16:colId xmlns:a16="http://schemas.microsoft.com/office/drawing/2014/main" val="1448299863"/>
                    </a:ext>
                  </a:extLst>
                </a:gridCol>
                <a:gridCol w="1016938">
                  <a:extLst>
                    <a:ext uri="{9D8B030D-6E8A-4147-A177-3AD203B41FA5}">
                      <a16:colId xmlns:a16="http://schemas.microsoft.com/office/drawing/2014/main" val="3668914479"/>
                    </a:ext>
                  </a:extLst>
                </a:gridCol>
                <a:gridCol w="1054966">
                  <a:extLst>
                    <a:ext uri="{9D8B030D-6E8A-4147-A177-3AD203B41FA5}">
                      <a16:colId xmlns:a16="http://schemas.microsoft.com/office/drawing/2014/main" val="142405014"/>
                    </a:ext>
                  </a:extLst>
                </a:gridCol>
                <a:gridCol w="1133805">
                  <a:extLst>
                    <a:ext uri="{9D8B030D-6E8A-4147-A177-3AD203B41FA5}">
                      <a16:colId xmlns:a16="http://schemas.microsoft.com/office/drawing/2014/main" val="2604488910"/>
                    </a:ext>
                  </a:extLst>
                </a:gridCol>
                <a:gridCol w="1048576">
                  <a:extLst>
                    <a:ext uri="{9D8B030D-6E8A-4147-A177-3AD203B41FA5}">
                      <a16:colId xmlns:a16="http://schemas.microsoft.com/office/drawing/2014/main" val="1844953283"/>
                    </a:ext>
                  </a:extLst>
                </a:gridCol>
                <a:gridCol w="2574882">
                  <a:extLst>
                    <a:ext uri="{9D8B030D-6E8A-4147-A177-3AD203B41FA5}">
                      <a16:colId xmlns:a16="http://schemas.microsoft.com/office/drawing/2014/main" val="3184751894"/>
                    </a:ext>
                  </a:extLst>
                </a:gridCol>
              </a:tblGrid>
              <a:tr h="813844">
                <a:tc>
                  <a:txBody>
                    <a:bodyPr/>
                    <a:lstStyle/>
                    <a:p>
                      <a:pPr marL="457200" marR="0" lvl="1" indent="0" algn="l" defTabSz="457200" rtl="0" eaLnBrk="1" fontAlgn="ctr" latinLnBrk="0" hangingPunct="1">
                        <a:lnSpc>
                          <a:spcPct val="100000"/>
                        </a:lnSpc>
                        <a:spcBef>
                          <a:spcPts val="0"/>
                        </a:spcBef>
                        <a:spcAft>
                          <a:spcPts val="0"/>
                        </a:spcAft>
                        <a:buClrTx/>
                        <a:buSzTx/>
                        <a:buFontTx/>
                        <a:buNone/>
                        <a:tabLst/>
                        <a:defRPr/>
                      </a:pPr>
                      <a:r>
                        <a:rPr lang="ru-RU" sz="1100" b="0" i="0" u="none" strike="noStrike" dirty="0" smtClean="0">
                          <a:solidFill>
                            <a:srgbClr val="000000"/>
                          </a:solidFill>
                          <a:effectLst/>
                          <a:latin typeface="+mn-lt"/>
                          <a:cs typeface="Times New Roman" panose="02020603050405020304" pitchFamily="18" charset="0"/>
                        </a:rPr>
                        <a:t>Доля детей, находящихся в трудной жизненной ситуации, охваченных отдыхом и оздоровлением, в общей численности детей в возрасте от 7 до 15 лет, находящихся в трудной жизненной ситуации, подлежащих оздоровлению</a:t>
                      </a: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57,5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67,76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117,84</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777184893"/>
                  </a:ext>
                </a:extLst>
              </a:tr>
              <a:tr h="892580">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расходов бюджета муниципального образования Московской области на социальную </a:t>
                      </a:r>
                      <a:r>
                        <a:rPr lang="ru-RU" sz="1100" b="0" i="0" u="none" strike="noStrike" dirty="0" err="1" smtClean="0">
                          <a:solidFill>
                            <a:srgbClr val="000000"/>
                          </a:solidFill>
                          <a:effectLst/>
                          <a:latin typeface="+mn-lt"/>
                          <a:cs typeface="Times New Roman" panose="02020603050405020304" pitchFamily="18" charset="0"/>
                        </a:rPr>
                        <a:t>сферу,направляемых</a:t>
                      </a:r>
                      <a:r>
                        <a:rPr lang="ru-RU" sz="1100" b="0" i="0" u="none" strike="noStrike" dirty="0" smtClean="0">
                          <a:solidFill>
                            <a:srgbClr val="000000"/>
                          </a:solidFill>
                          <a:effectLst/>
                          <a:latin typeface="+mn-lt"/>
                          <a:cs typeface="Times New Roman" panose="02020603050405020304" pitchFamily="18" charset="0"/>
                        </a:rPr>
                        <a:t> на предоставление субсидии СО НКО с сфере социальной защиты населения </a:t>
                      </a: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0,03</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0,03</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627533655"/>
                  </a:ext>
                </a:extLst>
              </a:tr>
            </a:tbl>
          </a:graphicData>
        </a:graphic>
      </p:graphicFrame>
    </p:spTree>
    <p:extLst>
      <p:ext uri="{BB962C8B-B14F-4D97-AF65-F5344CB8AC3E}">
        <p14:creationId xmlns:p14="http://schemas.microsoft.com/office/powerpoint/2010/main" val="2461580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64008"/>
            <a:ext cx="12192000" cy="656437"/>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spcAft>
                <a:spcPts val="630"/>
              </a:spcAft>
            </a:pPr>
            <a:r>
              <a:rPr lang="ru" sz="1650" b="1" dirty="0">
                <a:effectLst>
                  <a:glow rad="127000">
                    <a:schemeClr val="bg1"/>
                  </a:glow>
                </a:effectLst>
                <a:latin typeface="Times New Roman"/>
              </a:rPr>
              <a:t>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1026400208"/>
              </p:ext>
            </p:extLst>
          </p:nvPr>
        </p:nvGraphicFramePr>
        <p:xfrm>
          <a:off x="0" y="576073"/>
          <a:ext cx="12191998" cy="806307"/>
        </p:xfrm>
        <a:graphic>
          <a:graphicData uri="http://schemas.openxmlformats.org/drawingml/2006/table">
            <a:tbl>
              <a:tblPr>
                <a:tableStyleId>{8A107856-5554-42FB-B03E-39F5DBC370BA}</a:tableStyleId>
              </a:tblPr>
              <a:tblGrid>
                <a:gridCol w="5373652">
                  <a:extLst>
                    <a:ext uri="{9D8B030D-6E8A-4147-A177-3AD203B41FA5}">
                      <a16:colId xmlns:a16="http://schemas.microsoft.com/office/drawing/2014/main" val="3639203142"/>
                    </a:ext>
                  </a:extLst>
                </a:gridCol>
                <a:gridCol w="1015327">
                  <a:extLst>
                    <a:ext uri="{9D8B030D-6E8A-4147-A177-3AD203B41FA5}">
                      <a16:colId xmlns:a16="http://schemas.microsoft.com/office/drawing/2014/main" val="69621615"/>
                    </a:ext>
                  </a:extLst>
                </a:gridCol>
                <a:gridCol w="1053294">
                  <a:extLst>
                    <a:ext uri="{9D8B030D-6E8A-4147-A177-3AD203B41FA5}">
                      <a16:colId xmlns:a16="http://schemas.microsoft.com/office/drawing/2014/main" val="1560444730"/>
                    </a:ext>
                  </a:extLst>
                </a:gridCol>
                <a:gridCol w="1132008">
                  <a:extLst>
                    <a:ext uri="{9D8B030D-6E8A-4147-A177-3AD203B41FA5}">
                      <a16:colId xmlns:a16="http://schemas.microsoft.com/office/drawing/2014/main" val="1994956613"/>
                    </a:ext>
                  </a:extLst>
                </a:gridCol>
                <a:gridCol w="1046915">
                  <a:extLst>
                    <a:ext uri="{9D8B030D-6E8A-4147-A177-3AD203B41FA5}">
                      <a16:colId xmlns:a16="http://schemas.microsoft.com/office/drawing/2014/main" val="3096885058"/>
                    </a:ext>
                  </a:extLst>
                </a:gridCol>
                <a:gridCol w="2570802">
                  <a:extLst>
                    <a:ext uri="{9D8B030D-6E8A-4147-A177-3AD203B41FA5}">
                      <a16:colId xmlns:a16="http://schemas.microsoft.com/office/drawing/2014/main" val="265188156"/>
                    </a:ext>
                  </a:extLst>
                </a:gridCol>
              </a:tblGrid>
              <a:tr h="717614">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a:t>
                      </a:r>
                    </a:p>
                    <a:p>
                      <a:pPr algn="ctr" fontAlgn="ctr"/>
                      <a:r>
                        <a:rPr lang="ru-RU" sz="1050" u="none" strike="noStrike" dirty="0">
                          <a:effectLst/>
                        </a:rPr>
                        <a:t> 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457668322"/>
              </p:ext>
            </p:extLst>
          </p:nvPr>
        </p:nvGraphicFramePr>
        <p:xfrm>
          <a:off x="2" y="1382380"/>
          <a:ext cx="12191998" cy="345673"/>
        </p:xfrm>
        <a:graphic>
          <a:graphicData uri="http://schemas.openxmlformats.org/drawingml/2006/table">
            <a:tbl>
              <a:tblPr>
                <a:tableStyleId>{8A107856-5554-42FB-B03E-39F5DBC370BA}</a:tableStyleId>
              </a:tblPr>
              <a:tblGrid>
                <a:gridCol w="5373652">
                  <a:extLst>
                    <a:ext uri="{9D8B030D-6E8A-4147-A177-3AD203B41FA5}">
                      <a16:colId xmlns:a16="http://schemas.microsoft.com/office/drawing/2014/main" val="3914891318"/>
                    </a:ext>
                  </a:extLst>
                </a:gridCol>
                <a:gridCol w="1015327">
                  <a:extLst>
                    <a:ext uri="{9D8B030D-6E8A-4147-A177-3AD203B41FA5}">
                      <a16:colId xmlns:a16="http://schemas.microsoft.com/office/drawing/2014/main" val="210845337"/>
                    </a:ext>
                  </a:extLst>
                </a:gridCol>
                <a:gridCol w="1053294">
                  <a:extLst>
                    <a:ext uri="{9D8B030D-6E8A-4147-A177-3AD203B41FA5}">
                      <a16:colId xmlns:a16="http://schemas.microsoft.com/office/drawing/2014/main" val="481069048"/>
                    </a:ext>
                  </a:extLst>
                </a:gridCol>
                <a:gridCol w="1132008">
                  <a:extLst>
                    <a:ext uri="{9D8B030D-6E8A-4147-A177-3AD203B41FA5}">
                      <a16:colId xmlns:a16="http://schemas.microsoft.com/office/drawing/2014/main" val="3012527467"/>
                    </a:ext>
                  </a:extLst>
                </a:gridCol>
                <a:gridCol w="1046915">
                  <a:extLst>
                    <a:ext uri="{9D8B030D-6E8A-4147-A177-3AD203B41FA5}">
                      <a16:colId xmlns:a16="http://schemas.microsoft.com/office/drawing/2014/main" val="4237973966"/>
                    </a:ext>
                  </a:extLst>
                </a:gridCol>
                <a:gridCol w="2570802">
                  <a:extLst>
                    <a:ext uri="{9D8B030D-6E8A-4147-A177-3AD203B41FA5}">
                      <a16:colId xmlns:a16="http://schemas.microsoft.com/office/drawing/2014/main" val="3021863564"/>
                    </a:ext>
                  </a:extLst>
                </a:gridCol>
              </a:tblGrid>
              <a:tr h="345673">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СО НКО на территории муниципального образования, получивших статус исполнителя общественно полезных услуг</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541326831"/>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055912810"/>
              </p:ext>
            </p:extLst>
          </p:nvPr>
        </p:nvGraphicFramePr>
        <p:xfrm>
          <a:off x="2" y="1741715"/>
          <a:ext cx="12191998" cy="641441"/>
        </p:xfrm>
        <a:graphic>
          <a:graphicData uri="http://schemas.openxmlformats.org/drawingml/2006/table">
            <a:tbl>
              <a:tblPr>
                <a:tableStyleId>{8A107856-5554-42FB-B03E-39F5DBC370BA}</a:tableStyleId>
              </a:tblPr>
              <a:tblGrid>
                <a:gridCol w="5373652">
                  <a:extLst>
                    <a:ext uri="{9D8B030D-6E8A-4147-A177-3AD203B41FA5}">
                      <a16:colId xmlns:a16="http://schemas.microsoft.com/office/drawing/2014/main" val="2724031491"/>
                    </a:ext>
                  </a:extLst>
                </a:gridCol>
                <a:gridCol w="1015327">
                  <a:extLst>
                    <a:ext uri="{9D8B030D-6E8A-4147-A177-3AD203B41FA5}">
                      <a16:colId xmlns:a16="http://schemas.microsoft.com/office/drawing/2014/main" val="2685049303"/>
                    </a:ext>
                  </a:extLst>
                </a:gridCol>
                <a:gridCol w="1053294">
                  <a:extLst>
                    <a:ext uri="{9D8B030D-6E8A-4147-A177-3AD203B41FA5}">
                      <a16:colId xmlns:a16="http://schemas.microsoft.com/office/drawing/2014/main" val="1022466576"/>
                    </a:ext>
                  </a:extLst>
                </a:gridCol>
                <a:gridCol w="1132008">
                  <a:extLst>
                    <a:ext uri="{9D8B030D-6E8A-4147-A177-3AD203B41FA5}">
                      <a16:colId xmlns:a16="http://schemas.microsoft.com/office/drawing/2014/main" val="3584754990"/>
                    </a:ext>
                  </a:extLst>
                </a:gridCol>
                <a:gridCol w="1046915">
                  <a:extLst>
                    <a:ext uri="{9D8B030D-6E8A-4147-A177-3AD203B41FA5}">
                      <a16:colId xmlns:a16="http://schemas.microsoft.com/office/drawing/2014/main" val="3522709207"/>
                    </a:ext>
                  </a:extLst>
                </a:gridCol>
                <a:gridCol w="2570802">
                  <a:extLst>
                    <a:ext uri="{9D8B030D-6E8A-4147-A177-3AD203B41FA5}">
                      <a16:colId xmlns:a16="http://schemas.microsoft.com/office/drawing/2014/main" val="2009806500"/>
                    </a:ext>
                  </a:extLst>
                </a:gridCol>
              </a:tblGrid>
              <a:tr h="641441">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Органами местного самоуправления оказана имущественная поддержка СО НКО в сфере социальной защиты населения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500341695"/>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162149822"/>
              </p:ext>
            </p:extLst>
          </p:nvPr>
        </p:nvGraphicFramePr>
        <p:xfrm>
          <a:off x="2" y="2395946"/>
          <a:ext cx="12191998" cy="4462054"/>
        </p:xfrm>
        <a:graphic>
          <a:graphicData uri="http://schemas.openxmlformats.org/drawingml/2006/table">
            <a:tbl>
              <a:tblPr>
                <a:tableStyleId>{8A107856-5554-42FB-B03E-39F5DBC370BA}</a:tableStyleId>
              </a:tblPr>
              <a:tblGrid>
                <a:gridCol w="5373652">
                  <a:extLst>
                    <a:ext uri="{9D8B030D-6E8A-4147-A177-3AD203B41FA5}">
                      <a16:colId xmlns:a16="http://schemas.microsoft.com/office/drawing/2014/main" val="4103051136"/>
                    </a:ext>
                  </a:extLst>
                </a:gridCol>
                <a:gridCol w="1015327">
                  <a:extLst>
                    <a:ext uri="{9D8B030D-6E8A-4147-A177-3AD203B41FA5}">
                      <a16:colId xmlns:a16="http://schemas.microsoft.com/office/drawing/2014/main" val="81601069"/>
                    </a:ext>
                  </a:extLst>
                </a:gridCol>
                <a:gridCol w="1053294">
                  <a:extLst>
                    <a:ext uri="{9D8B030D-6E8A-4147-A177-3AD203B41FA5}">
                      <a16:colId xmlns:a16="http://schemas.microsoft.com/office/drawing/2014/main" val="1396477166"/>
                    </a:ext>
                  </a:extLst>
                </a:gridCol>
                <a:gridCol w="1132008">
                  <a:extLst>
                    <a:ext uri="{9D8B030D-6E8A-4147-A177-3AD203B41FA5}">
                      <a16:colId xmlns:a16="http://schemas.microsoft.com/office/drawing/2014/main" val="3753870903"/>
                    </a:ext>
                  </a:extLst>
                </a:gridCol>
                <a:gridCol w="1046915">
                  <a:extLst>
                    <a:ext uri="{9D8B030D-6E8A-4147-A177-3AD203B41FA5}">
                      <a16:colId xmlns:a16="http://schemas.microsoft.com/office/drawing/2014/main" val="4132156169"/>
                    </a:ext>
                  </a:extLst>
                </a:gridCol>
                <a:gridCol w="2570802">
                  <a:extLst>
                    <a:ext uri="{9D8B030D-6E8A-4147-A177-3AD203B41FA5}">
                      <a16:colId xmlns:a16="http://schemas.microsoft.com/office/drawing/2014/main" val="3497107825"/>
                    </a:ext>
                  </a:extLst>
                </a:gridCol>
              </a:tblGrid>
              <a:tr h="699657">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Органами местного самоуправления предоставлены площади на льготных условиях или в безвозмездное пользование СО НКО в сфере социальной защиты населения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Квадратный</a:t>
                      </a:r>
                      <a:r>
                        <a:rPr lang="ru-RU" sz="1100" b="0" i="0" u="none" strike="noStrike" baseline="0" dirty="0" smtClean="0">
                          <a:solidFill>
                            <a:srgbClr val="000000"/>
                          </a:solidFill>
                          <a:effectLst/>
                          <a:latin typeface="+mn-lt"/>
                          <a:cs typeface="Times New Roman" panose="02020603050405020304" pitchFamily="18" charset="0"/>
                        </a:rPr>
                        <a:t> метр</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129,8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129,8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920243690"/>
                  </a:ext>
                </a:extLst>
              </a:tr>
              <a:tr h="81958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Органами местного самоуправления оказана финансовая поддержка СО НКО</a:t>
                      </a: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4079584039"/>
                  </a:ext>
                </a:extLst>
              </a:tr>
              <a:tr h="928894">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Органами местного самоуправления оказана консультационная поддержка СО НКО</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842011697"/>
                  </a:ext>
                </a:extLst>
              </a:tr>
              <a:tr h="699657">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Граждане приняли участие в просветительских мероприятиях по вопросам деятельности СО НКО</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человек</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40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50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125,00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784481401"/>
                  </a:ext>
                </a:extLst>
              </a:tr>
              <a:tr h="616948">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Органами местного самоуправления проведены просветительские мероприятия по вопросам деятельности СО НКО</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170290329"/>
                  </a:ext>
                </a:extLst>
              </a:tr>
              <a:tr h="697316">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доступных для </a:t>
                      </a:r>
                      <a:r>
                        <a:rPr lang="ru-RU" sz="1100" b="0" i="0" u="none" strike="noStrike" dirty="0" err="1" smtClean="0">
                          <a:solidFill>
                            <a:srgbClr val="000000"/>
                          </a:solidFill>
                          <a:effectLst/>
                          <a:latin typeface="+mn-lt"/>
                          <a:cs typeface="Times New Roman" panose="02020603050405020304" pitchFamily="18" charset="0"/>
                        </a:rPr>
                        <a:t>инвалидовч</a:t>
                      </a:r>
                      <a:r>
                        <a:rPr lang="ru-RU" sz="1100" b="0" i="0" u="none" strike="noStrike" dirty="0" smtClean="0">
                          <a:solidFill>
                            <a:srgbClr val="000000"/>
                          </a:solidFill>
                          <a:effectLst/>
                          <a:latin typeface="+mn-lt"/>
                          <a:cs typeface="Times New Roman" panose="02020603050405020304" pitchFamily="18" charset="0"/>
                        </a:rPr>
                        <a:t> и других маломобильных групп населения муниципальных объектов инфраструктуры в общем количестве муниципальных объектов</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85,8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85,8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596013324"/>
                  </a:ext>
                </a:extLst>
              </a:tr>
            </a:tbl>
          </a:graphicData>
        </a:graphic>
      </p:graphicFrame>
    </p:spTree>
    <p:extLst>
      <p:ext uri="{BB962C8B-B14F-4D97-AF65-F5344CB8AC3E}">
        <p14:creationId xmlns:p14="http://schemas.microsoft.com/office/powerpoint/2010/main" val="2470824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64008"/>
            <a:ext cx="12192000" cy="77618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2352367188"/>
              </p:ext>
            </p:extLst>
          </p:nvPr>
        </p:nvGraphicFramePr>
        <p:xfrm>
          <a:off x="0" y="549726"/>
          <a:ext cx="12192001" cy="6308274"/>
        </p:xfrm>
        <a:graphic>
          <a:graphicData uri="http://schemas.openxmlformats.org/drawingml/2006/table">
            <a:tbl>
              <a:tblPr>
                <a:tableStyleId>{8A107856-5554-42FB-B03E-39F5DBC370BA}</a:tableStyleId>
              </a:tblPr>
              <a:tblGrid>
                <a:gridCol w="6571334">
                  <a:extLst>
                    <a:ext uri="{9D8B030D-6E8A-4147-A177-3AD203B41FA5}">
                      <a16:colId xmlns:a16="http://schemas.microsoft.com/office/drawing/2014/main" val="3639203142"/>
                    </a:ext>
                  </a:extLst>
                </a:gridCol>
                <a:gridCol w="758693">
                  <a:extLst>
                    <a:ext uri="{9D8B030D-6E8A-4147-A177-3AD203B41FA5}">
                      <a16:colId xmlns:a16="http://schemas.microsoft.com/office/drawing/2014/main" val="69621615"/>
                    </a:ext>
                  </a:extLst>
                </a:gridCol>
                <a:gridCol w="981240">
                  <a:extLst>
                    <a:ext uri="{9D8B030D-6E8A-4147-A177-3AD203B41FA5}">
                      <a16:colId xmlns:a16="http://schemas.microsoft.com/office/drawing/2014/main" val="415720220"/>
                    </a:ext>
                  </a:extLst>
                </a:gridCol>
                <a:gridCol w="910430">
                  <a:extLst>
                    <a:ext uri="{9D8B030D-6E8A-4147-A177-3AD203B41FA5}">
                      <a16:colId xmlns:a16="http://schemas.microsoft.com/office/drawing/2014/main" val="2646614181"/>
                    </a:ext>
                  </a:extLst>
                </a:gridCol>
                <a:gridCol w="959251">
                  <a:extLst>
                    <a:ext uri="{9D8B030D-6E8A-4147-A177-3AD203B41FA5}">
                      <a16:colId xmlns:a16="http://schemas.microsoft.com/office/drawing/2014/main" val="2485048255"/>
                    </a:ext>
                  </a:extLst>
                </a:gridCol>
                <a:gridCol w="2011053">
                  <a:extLst>
                    <a:ext uri="{9D8B030D-6E8A-4147-A177-3AD203B41FA5}">
                      <a16:colId xmlns:a16="http://schemas.microsoft.com/office/drawing/2014/main" val="3130321014"/>
                    </a:ext>
                  </a:extLst>
                </a:gridCol>
              </a:tblGrid>
              <a:tr h="909717">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423415">
                <a:tc gridSpan="6">
                  <a:txBody>
                    <a:bodyPr/>
                    <a:lstStyle/>
                    <a:p>
                      <a:pPr algn="ctr" fontAlgn="ctr"/>
                      <a:r>
                        <a:rPr lang="ru-RU" sz="2400" u="none" strike="noStrike" dirty="0">
                          <a:ln>
                            <a:solidFill>
                              <a:schemeClr val="accent2">
                                <a:lumMod val="50000"/>
                              </a:schemeClr>
                            </a:solidFill>
                          </a:ln>
                          <a:effectLst>
                            <a:glow rad="127000">
                              <a:schemeClr val="bg1"/>
                            </a:glow>
                          </a:effectLst>
                        </a:rPr>
                        <a:t>05. "Спорт"</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ru-RU" sz="2400" b="1" i="1" u="none" strike="noStrike" dirty="0">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DFFE7"/>
                        </a:gs>
                        <a:gs pos="100000">
                          <a:srgbClr val="FDFFE7"/>
                        </a:gs>
                      </a:gsLst>
                      <a:lin ang="5400000" scaled="1"/>
                      <a:tileRect/>
                    </a:gradFill>
                  </a:tcPr>
                </a:tc>
                <a:extLst>
                  <a:ext uri="{0D108BD9-81ED-4DB2-BD59-A6C34878D82A}">
                    <a16:rowId xmlns:a16="http://schemas.microsoft.com/office/drawing/2014/main" val="1970038527"/>
                  </a:ext>
                </a:extLst>
              </a:tr>
              <a:tr h="709248">
                <a:tc>
                  <a:txBody>
                    <a:bodyPr/>
                    <a:lstStyle/>
                    <a:p>
                      <a:pPr lvl="1" algn="l" fontAlgn="ctr"/>
                      <a:r>
                        <a:rPr lang="ru-RU" sz="1100" u="none" strike="noStrike" dirty="0">
                          <a:effectLst/>
                        </a:rPr>
                        <a:t>Доля жителей муниципального образования  Московской области, систематически занимающихся физической культурой и спортом, в общей численности населения муниципального образования Московской области в возрасте 3-79 лет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64,44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64,44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36674553"/>
                  </a:ext>
                </a:extLst>
              </a:tr>
              <a:tr h="423415">
                <a:tc>
                  <a:txBody>
                    <a:bodyPr/>
                    <a:lstStyle/>
                    <a:p>
                      <a:pPr lvl="1" algn="l" fontAlgn="ctr"/>
                      <a:r>
                        <a:rPr lang="ru-RU" sz="1100" u="none" strike="noStrike" dirty="0">
                          <a:effectLst/>
                        </a:rPr>
                        <a:t>Уровень обеспеченности граждан спортивными сооружениями исходя из единовременной пропускной способности объектов спорта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54,5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54,5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89629715"/>
                  </a:ext>
                </a:extLst>
              </a:tr>
              <a:tr h="819754">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Достижение уровня заработной платы педагогических работников муниципальных учреждений сферы </a:t>
                      </a:r>
                      <a:r>
                        <a:rPr lang="ru-RU" sz="1100" b="0" i="0" u="none" strike="noStrike" dirty="0" err="1" smtClean="0">
                          <a:solidFill>
                            <a:schemeClr val="tx1"/>
                          </a:solidFill>
                          <a:effectLst/>
                          <a:latin typeface="+mn-lt"/>
                          <a:cs typeface="Times New Roman" panose="02020603050405020304" pitchFamily="18" charset="0"/>
                        </a:rPr>
                        <a:t>физ.культуры</a:t>
                      </a:r>
                      <a:r>
                        <a:rPr lang="ru-RU" sz="1100" b="0" i="0" u="none" strike="noStrike" dirty="0" smtClean="0">
                          <a:solidFill>
                            <a:schemeClr val="tx1"/>
                          </a:solidFill>
                          <a:effectLst/>
                          <a:latin typeface="+mn-lt"/>
                          <a:cs typeface="Times New Roman" panose="02020603050405020304" pitchFamily="18" charset="0"/>
                        </a:rPr>
                        <a:t> и спорта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rPr>
                        <a:t>процент</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95,16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95,16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увеличение прогнозных показателей на конец2025 года по отношению к первоначальному прогнозу</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4112765322"/>
                  </a:ext>
                </a:extLst>
              </a:tr>
              <a:tr h="629750">
                <a:tc>
                  <a:txBody>
                    <a:bodyPr/>
                    <a:lstStyle/>
                    <a:p>
                      <a:pPr lvl="1" algn="l" fontAlgn="ctr"/>
                      <a:r>
                        <a:rPr lang="ru-RU" sz="1100" u="none" strike="noStrike" dirty="0">
                          <a:effectLst/>
                        </a:rPr>
                        <a:t>Сохранена сеть организаций, реализующих дополнительные образовательные программы спортивной подготовки, в ведении органов управления в сфере физической культуры  и спорта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a:effectLst/>
                          <a:latin typeface="+mn-lt"/>
                        </a:rPr>
                        <a:t>100</a:t>
                      </a:r>
                      <a:endParaRPr lang="ru-RU" sz="11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84855150"/>
                  </a:ext>
                </a:extLst>
              </a:tr>
              <a:tr h="709248">
                <a:tc>
                  <a:txBody>
                    <a:bodyPr/>
                    <a:lstStyle/>
                    <a:p>
                      <a:pPr lvl="1" algn="l" fontAlgn="ctr"/>
                      <a:r>
                        <a:rPr lang="ru-RU" sz="1100" u="none" strike="noStrike" dirty="0">
                          <a:effectLst/>
                        </a:rPr>
                        <a:t>Доля жителей Московской области, выполнивших нормативы испытаний (тестов) Всероссийского комплекса "Готов к труду и обороне" (ГТО), в общей численности населения, принявшего участие в испытаниях (тестах)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77,6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77,6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89791722"/>
                  </a:ext>
                </a:extLst>
              </a:tr>
              <a:tr h="559334">
                <a:tc>
                  <a:txBody>
                    <a:bodyPr/>
                    <a:lstStyle/>
                    <a:p>
                      <a:pPr lvl="1" algn="l" fontAlgn="ctr"/>
                      <a:r>
                        <a:rPr lang="ru-RU" sz="1100" u="none" strike="noStrike" dirty="0">
                          <a:effectLst/>
                        </a:rPr>
                        <a:t>Эффективность использования существующих объектов спорта (отношение фактической посещаемости к нормативной пропускной способности)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a:effectLst/>
                          <a:latin typeface="+mn-lt"/>
                        </a:rPr>
                        <a:t>100</a:t>
                      </a:r>
                      <a:endParaRPr lang="ru-RU" sz="11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22636568"/>
                  </a:ext>
                </a:extLst>
              </a:tr>
              <a:tr h="415145">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Достижение уровня заработной платы медицинских работников муниципальных учреждений сферы физ. культуры и спорта</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процент</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2814781"/>
                  </a:ext>
                </a:extLst>
              </a:tr>
              <a:tr h="709248">
                <a:tc>
                  <a:txBody>
                    <a:bodyPr/>
                    <a:lstStyle/>
                    <a:p>
                      <a:pPr lvl="1" algn="l" fontAlgn="ctr"/>
                      <a:r>
                        <a:rPr lang="ru-RU" sz="1100" u="none" strike="noStrike" dirty="0">
                          <a:effectLst/>
                        </a:rPr>
                        <a:t>Доля лиц с ограниченными возможностями здоровья и инвалидов, систематически занимающихся физической культурой и спортом, в общей численности указанной категории населения, проживающего в Московской области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19</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19</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02182019"/>
                  </a:ext>
                </a:extLst>
              </a:tr>
            </a:tbl>
          </a:graphicData>
        </a:graphic>
      </p:graphicFrame>
    </p:spTree>
    <p:extLst>
      <p:ext uri="{BB962C8B-B14F-4D97-AF65-F5344CB8AC3E}">
        <p14:creationId xmlns:p14="http://schemas.microsoft.com/office/powerpoint/2010/main" val="236891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1"/>
            <a:ext cx="12192000" cy="77618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3370678317"/>
              </p:ext>
            </p:extLst>
          </p:nvPr>
        </p:nvGraphicFramePr>
        <p:xfrm>
          <a:off x="0" y="721219"/>
          <a:ext cx="12192000" cy="3592596"/>
        </p:xfrm>
        <a:graphic>
          <a:graphicData uri="http://schemas.openxmlformats.org/drawingml/2006/table">
            <a:tbl>
              <a:tblPr>
                <a:tableStyleId>{8A107856-5554-42FB-B03E-39F5DBC370BA}</a:tableStyleId>
              </a:tblPr>
              <a:tblGrid>
                <a:gridCol w="5597407">
                  <a:extLst>
                    <a:ext uri="{9D8B030D-6E8A-4147-A177-3AD203B41FA5}">
                      <a16:colId xmlns:a16="http://schemas.microsoft.com/office/drawing/2014/main" val="3639203142"/>
                    </a:ext>
                  </a:extLst>
                </a:gridCol>
                <a:gridCol w="908811">
                  <a:extLst>
                    <a:ext uri="{9D8B030D-6E8A-4147-A177-3AD203B41FA5}">
                      <a16:colId xmlns:a16="http://schemas.microsoft.com/office/drawing/2014/main" val="729694312"/>
                    </a:ext>
                  </a:extLst>
                </a:gridCol>
                <a:gridCol w="976133">
                  <a:extLst>
                    <a:ext uri="{9D8B030D-6E8A-4147-A177-3AD203B41FA5}">
                      <a16:colId xmlns:a16="http://schemas.microsoft.com/office/drawing/2014/main" val="4294604456"/>
                    </a:ext>
                  </a:extLst>
                </a:gridCol>
                <a:gridCol w="841493">
                  <a:extLst>
                    <a:ext uri="{9D8B030D-6E8A-4147-A177-3AD203B41FA5}">
                      <a16:colId xmlns:a16="http://schemas.microsoft.com/office/drawing/2014/main" val="3621102098"/>
                    </a:ext>
                  </a:extLst>
                </a:gridCol>
                <a:gridCol w="1023666">
                  <a:extLst>
                    <a:ext uri="{9D8B030D-6E8A-4147-A177-3AD203B41FA5}">
                      <a16:colId xmlns:a16="http://schemas.microsoft.com/office/drawing/2014/main" val="2779223635"/>
                    </a:ext>
                  </a:extLst>
                </a:gridCol>
                <a:gridCol w="2844490">
                  <a:extLst>
                    <a:ext uri="{9D8B030D-6E8A-4147-A177-3AD203B41FA5}">
                      <a16:colId xmlns:a16="http://schemas.microsoft.com/office/drawing/2014/main" val="4098297769"/>
                    </a:ext>
                  </a:extLst>
                </a:gridCol>
              </a:tblGrid>
              <a:tr h="1053518">
                <a:tc>
                  <a:txBody>
                    <a:bodyPr/>
                    <a:lstStyle/>
                    <a:p>
                      <a:pPr algn="ctr" fontAlgn="ctr"/>
                      <a:r>
                        <a:rPr lang="ru-RU" sz="1050" u="none" strike="noStrike" dirty="0">
                          <a:effectLst>
                            <a:glow rad="127000">
                              <a:schemeClr val="bg1"/>
                            </a:glow>
                          </a:effectLst>
                        </a:rPr>
                        <a:t>Показатели, характеризующие достижение цели</a:t>
                      </a:r>
                      <a:endParaRPr lang="ru-RU" sz="1050" b="1" i="0" u="none" strike="noStrike" dirty="0">
                        <a:effectLst>
                          <a:glow rad="127000">
                            <a:schemeClr val="bg1"/>
                          </a:glow>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a:t>
                      </a:r>
                    </a:p>
                    <a:p>
                      <a:pPr algn="ctr" fontAlgn="ctr"/>
                      <a:r>
                        <a:rPr lang="ru-RU" sz="1050" u="none" strike="noStrike" dirty="0">
                          <a:effectLst/>
                        </a:rPr>
                        <a:t> 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562703">
                <a:tc gridSpan="6">
                  <a:txBody>
                    <a:bodyPr/>
                    <a:lstStyle/>
                    <a:p>
                      <a:pPr algn="ctr" fontAlgn="ctr"/>
                      <a:r>
                        <a:rPr lang="ru-RU" sz="2400" u="none" strike="noStrike" dirty="0">
                          <a:ln>
                            <a:solidFill>
                              <a:schemeClr val="accent2">
                                <a:lumMod val="50000"/>
                              </a:schemeClr>
                            </a:solidFill>
                          </a:ln>
                          <a:effectLst>
                            <a:glow rad="127000">
                              <a:schemeClr val="bg1"/>
                            </a:glow>
                          </a:effectLst>
                        </a:rPr>
                        <a:t>06. "Развитие сельского хозяйства"</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70038527"/>
                  </a:ext>
                </a:extLst>
              </a:tr>
              <a:tr h="1976375">
                <a:tc>
                  <a:txBody>
                    <a:bodyPr/>
                    <a:lstStyle/>
                    <a:p>
                      <a:pPr lvl="1" algn="l" fontAlgn="t"/>
                      <a:r>
                        <a:rPr lang="ru-RU" sz="1100" u="none" strike="noStrike" dirty="0">
                          <a:effectLst/>
                          <a:latin typeface="+mn-lt"/>
                        </a:rPr>
                        <a:t>Индекс производства продукции сельского хозяйства в хозяйствах всех категорий (в сопоставимых ценах) к предыдущему году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t"/>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105,8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102,2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t"/>
                      <a:r>
                        <a:rPr lang="ru-RU" sz="1100" b="0" i="0" u="none" strike="noStrike" dirty="0" smtClean="0">
                          <a:solidFill>
                            <a:srgbClr val="000000"/>
                          </a:solidFill>
                          <a:effectLst/>
                          <a:latin typeface="+mn-lt"/>
                          <a:cs typeface="Times New Roman" panose="02020603050405020304" pitchFamily="18" charset="0"/>
                        </a:rPr>
                        <a:t>96,40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marL="457200" marR="0" lvl="1" indent="0" algn="l" defTabSz="457200" rtl="0" eaLnBrk="1" fontAlgn="t" latinLnBrk="0" hangingPunct="1">
                        <a:lnSpc>
                          <a:spcPct val="100000"/>
                        </a:lnSpc>
                        <a:spcBef>
                          <a:spcPts val="0"/>
                        </a:spcBef>
                        <a:spcAft>
                          <a:spcPts val="0"/>
                        </a:spcAft>
                        <a:buClrTx/>
                        <a:buSzTx/>
                        <a:buFontTx/>
                        <a:buNone/>
                        <a:tabLst/>
                        <a:defRPr/>
                      </a:pPr>
                      <a:endParaRPr lang="ru-RU" sz="1100" u="none" strike="noStrike" dirty="0">
                        <a:effectLst/>
                        <a:latin typeface="+mn-lt"/>
                      </a:endParaRPr>
                    </a:p>
                    <a:p>
                      <a:pPr algn="l" fontAlgn="t"/>
                      <a:endParaRPr lang="ru-RU"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836674553"/>
                  </a:ext>
                </a:extLst>
              </a:tr>
            </a:tbl>
          </a:graphicData>
        </a:graphic>
      </p:graphicFrame>
      <p:sp>
        <p:nvSpPr>
          <p:cNvPr id="2" name="AutoShape 2" descr="C:\Users\User\Desktop\i.webp"/>
          <p:cNvSpPr>
            <a:spLocks noChangeAspect="1" noChangeArrowheads="1"/>
          </p:cNvSpPr>
          <p:nvPr/>
        </p:nvSpPr>
        <p:spPr bwMode="auto">
          <a:xfrm>
            <a:off x="1298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3"/>
          <a:stretch>
            <a:fillRect/>
          </a:stretch>
        </p:blipFill>
        <p:spPr>
          <a:xfrm>
            <a:off x="0" y="4313815"/>
            <a:ext cx="5678140" cy="2544186"/>
          </a:xfrm>
          <a:prstGeom prst="rect">
            <a:avLst/>
          </a:prstGeom>
        </p:spPr>
      </p:pic>
      <p:pic>
        <p:nvPicPr>
          <p:cNvPr id="6" name="Рисунок 5"/>
          <p:cNvPicPr>
            <a:picLocks noChangeAspect="1"/>
          </p:cNvPicPr>
          <p:nvPr/>
        </p:nvPicPr>
        <p:blipFill>
          <a:blip r:embed="rId4"/>
          <a:stretch>
            <a:fillRect/>
          </a:stretch>
        </p:blipFill>
        <p:spPr>
          <a:xfrm>
            <a:off x="7534656" y="4313814"/>
            <a:ext cx="4657344" cy="2544185"/>
          </a:xfrm>
          <a:prstGeom prst="rect">
            <a:avLst/>
          </a:prstGeom>
        </p:spPr>
      </p:pic>
    </p:spTree>
    <p:extLst>
      <p:ext uri="{BB962C8B-B14F-4D97-AF65-F5344CB8AC3E}">
        <p14:creationId xmlns:p14="http://schemas.microsoft.com/office/powerpoint/2010/main" val="2077769187"/>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64008"/>
            <a:ext cx="12192000" cy="849619"/>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893851996"/>
              </p:ext>
            </p:extLst>
          </p:nvPr>
        </p:nvGraphicFramePr>
        <p:xfrm>
          <a:off x="0" y="773902"/>
          <a:ext cx="12192001" cy="6084098"/>
        </p:xfrm>
        <a:graphic>
          <a:graphicData uri="http://schemas.openxmlformats.org/drawingml/2006/table">
            <a:tbl>
              <a:tblPr>
                <a:tableStyleId>{8A107856-5554-42FB-B03E-39F5DBC370BA}</a:tableStyleId>
              </a:tblPr>
              <a:tblGrid>
                <a:gridCol w="5543166">
                  <a:extLst>
                    <a:ext uri="{9D8B030D-6E8A-4147-A177-3AD203B41FA5}">
                      <a16:colId xmlns:a16="http://schemas.microsoft.com/office/drawing/2014/main" val="3639203142"/>
                    </a:ext>
                  </a:extLst>
                </a:gridCol>
                <a:gridCol w="1084260">
                  <a:extLst>
                    <a:ext uri="{9D8B030D-6E8A-4147-A177-3AD203B41FA5}">
                      <a16:colId xmlns:a16="http://schemas.microsoft.com/office/drawing/2014/main" val="729694312"/>
                    </a:ext>
                  </a:extLst>
                </a:gridCol>
                <a:gridCol w="886942">
                  <a:extLst>
                    <a:ext uri="{9D8B030D-6E8A-4147-A177-3AD203B41FA5}">
                      <a16:colId xmlns:a16="http://schemas.microsoft.com/office/drawing/2014/main" val="538750882"/>
                    </a:ext>
                  </a:extLst>
                </a:gridCol>
                <a:gridCol w="1059403">
                  <a:extLst>
                    <a:ext uri="{9D8B030D-6E8A-4147-A177-3AD203B41FA5}">
                      <a16:colId xmlns:a16="http://schemas.microsoft.com/office/drawing/2014/main" val="2410207734"/>
                    </a:ext>
                  </a:extLst>
                </a:gridCol>
                <a:gridCol w="1276640">
                  <a:extLst>
                    <a:ext uri="{9D8B030D-6E8A-4147-A177-3AD203B41FA5}">
                      <a16:colId xmlns:a16="http://schemas.microsoft.com/office/drawing/2014/main" val="3357056818"/>
                    </a:ext>
                  </a:extLst>
                </a:gridCol>
                <a:gridCol w="2341590">
                  <a:extLst>
                    <a:ext uri="{9D8B030D-6E8A-4147-A177-3AD203B41FA5}">
                      <a16:colId xmlns:a16="http://schemas.microsoft.com/office/drawing/2014/main" val="20005"/>
                    </a:ext>
                  </a:extLst>
                </a:gridCol>
              </a:tblGrid>
              <a:tr h="818563">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a:t>
                      </a:r>
                    </a:p>
                    <a:p>
                      <a:pPr algn="ctr" fontAlgn="ctr"/>
                      <a:r>
                        <a:rPr lang="ru-RU" sz="1050" u="none" strike="noStrike" dirty="0">
                          <a:effectLst/>
                        </a:rPr>
                        <a:t> 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a:t>
                      </a:r>
                    </a:p>
                    <a:p>
                      <a:pPr algn="ctr" fontAlgn="ctr"/>
                      <a:r>
                        <a:rPr lang="ru-RU" sz="1050" u="none" strike="noStrike" dirty="0">
                          <a:effectLst/>
                        </a:rPr>
                        <a:t>целевого показателя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380989">
                <a:tc gridSpan="6">
                  <a:txBody>
                    <a:bodyPr/>
                    <a:lstStyle/>
                    <a:p>
                      <a:pPr algn="ctr" fontAlgn="ctr"/>
                      <a:r>
                        <a:rPr lang="ru-RU" sz="2400" u="none" strike="noStrike" dirty="0">
                          <a:ln>
                            <a:solidFill>
                              <a:schemeClr val="accent2">
                                <a:lumMod val="50000"/>
                              </a:schemeClr>
                            </a:solidFill>
                          </a:ln>
                          <a:effectLst>
                            <a:glow rad="127000">
                              <a:schemeClr val="bg1"/>
                            </a:glow>
                          </a:effectLst>
                        </a:rPr>
                        <a:t>08. "Безопасность и обеспечение безопасности жизнедеятельности населения"</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4164125778"/>
                  </a:ext>
                </a:extLst>
              </a:tr>
              <a:tr h="520234">
                <a:tc>
                  <a:txBody>
                    <a:bodyPr/>
                    <a:lstStyle/>
                    <a:p>
                      <a:pPr lvl="1" algn="l" fontAlgn="ctr"/>
                      <a:r>
                        <a:rPr lang="ru-RU" sz="1100" u="none" strike="noStrike" dirty="0">
                          <a:effectLst/>
                        </a:rPr>
                        <a:t>Сокращение среднего времени совместного реагирования нескольких экстренных оперативных служб на обращения населения по единому номеру «112» на территории муниципального образования Московской области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минут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37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37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863867120"/>
                  </a:ext>
                </a:extLst>
              </a:tr>
              <a:tr h="941867">
                <a:tc>
                  <a:txBody>
                    <a:bodyPr/>
                    <a:lstStyle/>
                    <a:p>
                      <a:pPr lvl="1" algn="l" fontAlgn="ctr"/>
                      <a:r>
                        <a:rPr lang="ru-RU" sz="1100" u="none" strike="noStrike" dirty="0">
                          <a:effectLst/>
                        </a:rPr>
                        <a:t>Обеспеченность населения защитными сооружениями гражданской обороны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20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3573073847"/>
                  </a:ext>
                </a:extLst>
              </a:tr>
              <a:tr h="589340">
                <a:tc>
                  <a:txBody>
                    <a:bodyPr/>
                    <a:lstStyle/>
                    <a:p>
                      <a:pPr lvl="1" algn="l" fontAlgn="ctr"/>
                      <a:r>
                        <a:rPr lang="ru-RU" sz="1100" u="none" strike="noStrike" dirty="0">
                          <a:effectLst/>
                        </a:rPr>
                        <a:t>Снижение уровня вовлеченности населения в незаконный оборот наркотиков на 100 тыс. населения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человек на 100 тыс. населения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94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94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a:p>
                  </a:txBody>
                  <a:tcPr marL="9525" marR="9525" marT="9525" marB="0" anchor="ctr"/>
                </a:tc>
                <a:extLst>
                  <a:ext uri="{0D108BD9-81ED-4DB2-BD59-A6C34878D82A}">
                    <a16:rowId xmlns:a16="http://schemas.microsoft.com/office/drawing/2014/main" val="2520762340"/>
                  </a:ext>
                </a:extLst>
              </a:tr>
              <a:tr h="690422">
                <a:tc>
                  <a:txBody>
                    <a:bodyPr/>
                    <a:lstStyle/>
                    <a:p>
                      <a:pPr lvl="1" algn="l" fontAlgn="ctr"/>
                      <a:r>
                        <a:rPr lang="ru-RU" sz="1100" u="none" strike="noStrike" dirty="0">
                          <a:effectLst/>
                        </a:rPr>
                        <a:t>Увеличение общего количества видеокамер, введенных в эксплуатацию в систему технологического обеспечения региональной общественной безопасности и оперативного управления «Безопасный регион», не менее чем на 5 % ежегодно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946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946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a:p>
                  </a:txBody>
                  <a:tcPr marL="9525" marR="9525" marT="9525" marB="0" anchor="ctr"/>
                </a:tc>
                <a:extLst>
                  <a:ext uri="{0D108BD9-81ED-4DB2-BD59-A6C34878D82A}">
                    <a16:rowId xmlns:a16="http://schemas.microsoft.com/office/drawing/2014/main" val="783536207"/>
                  </a:ext>
                </a:extLst>
              </a:tr>
              <a:tr h="589340">
                <a:tc>
                  <a:txBody>
                    <a:bodyPr/>
                    <a:lstStyle/>
                    <a:p>
                      <a:pPr lvl="1" algn="l" fontAlgn="ctr"/>
                      <a:r>
                        <a:rPr lang="ru-RU" sz="1100" u="none" strike="noStrike" dirty="0">
                          <a:effectLst/>
                        </a:rPr>
                        <a:t>Снижение общего количества преступлений, совершенных на территории муниципального образования, не менее чем на 3 % ежегодно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количество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516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516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a:p>
                  </a:txBody>
                  <a:tcPr marL="9525" marR="9525" marT="9525" marB="0" anchor="ctr"/>
                </a:tc>
                <a:extLst>
                  <a:ext uri="{0D108BD9-81ED-4DB2-BD59-A6C34878D82A}">
                    <a16:rowId xmlns:a16="http://schemas.microsoft.com/office/drawing/2014/main" val="887518308"/>
                  </a:ext>
                </a:extLst>
              </a:tr>
              <a:tr h="707007">
                <a:tc>
                  <a:txBody>
                    <a:bodyPr/>
                    <a:lstStyle/>
                    <a:p>
                      <a:pPr lvl="1" algn="l" fontAlgn="ctr"/>
                      <a:r>
                        <a:rPr lang="ru-RU" sz="1100" u="none" strike="noStrike" dirty="0">
                          <a:effectLst/>
                        </a:rPr>
                        <a:t>Социально значимые объекты оборудованы материально-техническими средствами в соответствии с требованиями антитеррористической защищенности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a:solidFill>
                            <a:schemeClr val="dk1"/>
                          </a:solidFill>
                          <a:effectLst/>
                          <a:latin typeface="+mn-lt"/>
                          <a:cs typeface="+mn-cs"/>
                        </a:rPr>
                        <a:t>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a:solidFill>
                            <a:schemeClr val="dk1"/>
                          </a:solidFill>
                          <a:effectLst/>
                          <a:latin typeface="+mn-lt"/>
                          <a:cs typeface="+mn-cs"/>
                        </a:rPr>
                        <a:t>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2134090192"/>
                  </a:ext>
                </a:extLst>
              </a:tr>
              <a:tr h="493253">
                <a:tc>
                  <a:txBody>
                    <a:bodyPr/>
                    <a:lstStyle/>
                    <a:p>
                      <a:pPr lvl="1" algn="l" fontAlgn="ctr"/>
                      <a:r>
                        <a:rPr lang="ru-RU" sz="1100" u="none" strike="noStrike" dirty="0">
                          <a:effectLst/>
                        </a:rPr>
                        <a:t>Прирост уровня безопасности людей на водных объектах, расположенных на территории Московской области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28,00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28,00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1197703916"/>
                  </a:ext>
                </a:extLst>
              </a:tr>
              <a:tr h="353083">
                <a:tc>
                  <a:txBody>
                    <a:bodyPr/>
                    <a:lstStyle/>
                    <a:p>
                      <a:pPr lvl="1" algn="l" fontAlgn="ctr"/>
                      <a:r>
                        <a:rPr lang="ru-RU" sz="1100" u="none" strike="noStrike" dirty="0">
                          <a:effectLst/>
                        </a:rPr>
                        <a:t>Снижение числа погибших при пожарах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87,5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87,5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100" dirty="0"/>
                        <a:t>100</a:t>
                      </a:r>
                      <a:endParaRPr lang="ru-RU" sz="1100" dirty="0">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3816845216"/>
                  </a:ext>
                </a:extLst>
              </a:tr>
            </a:tbl>
          </a:graphicData>
        </a:graphic>
      </p:graphicFrame>
    </p:spTree>
    <p:extLst>
      <p:ext uri="{BB962C8B-B14F-4D97-AF65-F5344CB8AC3E}">
        <p14:creationId xmlns:p14="http://schemas.microsoft.com/office/powerpoint/2010/main" val="3390100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1"/>
            </a:gs>
            <a:gs pos="91000">
              <a:schemeClr val="accent1">
                <a:lumMod val="40000"/>
                <a:lumOff val="60000"/>
              </a:schemeClr>
            </a:gs>
          </a:gsLst>
          <a:lin ang="270000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12192000" cy="74697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2495622013"/>
              </p:ext>
            </p:extLst>
          </p:nvPr>
        </p:nvGraphicFramePr>
        <p:xfrm>
          <a:off x="-1" y="755375"/>
          <a:ext cx="12192000" cy="6142175"/>
        </p:xfrm>
        <a:graphic>
          <a:graphicData uri="http://schemas.openxmlformats.org/drawingml/2006/table">
            <a:tbl>
              <a:tblPr>
                <a:tableStyleId>{8A107856-5554-42FB-B03E-39F5DBC370BA}</a:tableStyleId>
              </a:tblPr>
              <a:tblGrid>
                <a:gridCol w="5206679">
                  <a:extLst>
                    <a:ext uri="{9D8B030D-6E8A-4147-A177-3AD203B41FA5}">
                      <a16:colId xmlns:a16="http://schemas.microsoft.com/office/drawing/2014/main" val="3639203142"/>
                    </a:ext>
                  </a:extLst>
                </a:gridCol>
                <a:gridCol w="1028850">
                  <a:extLst>
                    <a:ext uri="{9D8B030D-6E8A-4147-A177-3AD203B41FA5}">
                      <a16:colId xmlns:a16="http://schemas.microsoft.com/office/drawing/2014/main" val="729694312"/>
                    </a:ext>
                  </a:extLst>
                </a:gridCol>
                <a:gridCol w="1225310">
                  <a:extLst>
                    <a:ext uri="{9D8B030D-6E8A-4147-A177-3AD203B41FA5}">
                      <a16:colId xmlns:a16="http://schemas.microsoft.com/office/drawing/2014/main" val="4294604456"/>
                    </a:ext>
                  </a:extLst>
                </a:gridCol>
                <a:gridCol w="1175804">
                  <a:extLst>
                    <a:ext uri="{9D8B030D-6E8A-4147-A177-3AD203B41FA5}">
                      <a16:colId xmlns:a16="http://schemas.microsoft.com/office/drawing/2014/main" val="3621102098"/>
                    </a:ext>
                  </a:extLst>
                </a:gridCol>
                <a:gridCol w="965396">
                  <a:extLst>
                    <a:ext uri="{9D8B030D-6E8A-4147-A177-3AD203B41FA5}">
                      <a16:colId xmlns:a16="http://schemas.microsoft.com/office/drawing/2014/main" val="2779223635"/>
                    </a:ext>
                  </a:extLst>
                </a:gridCol>
                <a:gridCol w="2589961">
                  <a:extLst>
                    <a:ext uri="{9D8B030D-6E8A-4147-A177-3AD203B41FA5}">
                      <a16:colId xmlns:a16="http://schemas.microsoft.com/office/drawing/2014/main" val="213218922"/>
                    </a:ext>
                  </a:extLst>
                </a:gridCol>
              </a:tblGrid>
              <a:tr h="766756">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a:t>
                      </a:r>
                    </a:p>
                    <a:p>
                      <a:pPr algn="ctr" fontAlgn="ctr"/>
                      <a:r>
                        <a:rPr lang="ru-RU" sz="1050" u="none" strike="noStrike" dirty="0">
                          <a:effectLst/>
                        </a:rPr>
                        <a:t> целевого</a:t>
                      </a:r>
                    </a:p>
                    <a:p>
                      <a:pPr algn="ctr" fontAlgn="ctr"/>
                      <a:r>
                        <a:rPr lang="ru-RU" sz="1050" u="none" strike="noStrike" dirty="0">
                          <a:effectLst/>
                        </a:rPr>
                        <a:t>показателя</a:t>
                      </a:r>
                    </a:p>
                    <a:p>
                      <a:pPr algn="ctr" fontAlgn="ctr"/>
                      <a:r>
                        <a:rPr lang="ru-RU" sz="1050" u="none" strike="noStrike" dirty="0">
                          <a:effectLst/>
                        </a:rPr>
                        <a:t> 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714497">
                <a:tc>
                  <a:txBody>
                    <a:bodyPr/>
                    <a:lstStyle/>
                    <a:p>
                      <a:pPr lvl="1" algn="l" fontAlgn="ctr"/>
                      <a:r>
                        <a:rPr lang="ru-RU" sz="1100" u="none" strike="noStrike" dirty="0">
                          <a:effectLst/>
                        </a:rPr>
                        <a:t>Укомплектованность резервного фонда материальных ресурсов для ликвидации чрезвычайных ситуаций муниципального характера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u="none" strike="noStrike" dirty="0">
                          <a:effectLst/>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31795469"/>
                  </a:ext>
                </a:extLst>
              </a:tr>
              <a:tr h="714497">
                <a:tc>
                  <a:txBody>
                    <a:bodyPr/>
                    <a:lstStyle/>
                    <a:p>
                      <a:pPr lvl="1" algn="l" fontAlgn="ctr"/>
                      <a:r>
                        <a:rPr lang="ru-RU" sz="1100" u="none" strike="noStrike" dirty="0">
                          <a:effectLst/>
                        </a:rPr>
                        <a:t>Обеспеченность населения Московской области средствами индивидуальной защиты, медицинскими средствами индивидуальной защиты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100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100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928013386"/>
                  </a:ext>
                </a:extLst>
              </a:tr>
              <a:tr h="553618">
                <a:tc>
                  <a:txBody>
                    <a:bodyPr/>
                    <a:lstStyle/>
                    <a:p>
                      <a:pPr lvl="1" algn="l" fontAlgn="ctr"/>
                      <a:r>
                        <a:rPr lang="ru-RU" sz="1100" u="none" strike="noStrike" dirty="0">
                          <a:effectLst/>
                        </a:rPr>
                        <a:t>Снижение уровня криминогенности наркомании на 100 тыс. человек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человек на 100 тыс. населения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92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92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u="none" strike="noStrike" dirty="0">
                          <a:effectLst/>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767542526"/>
                  </a:ext>
                </a:extLst>
              </a:tr>
              <a:tr h="1096946">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населения Московской области, проживающего в границах зоны действия технических средств оповещения (электрических, электронных сирен и мощных акустических системам) муниципальной системы оповещения населения (далее – МСОН)</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86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86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88856512"/>
                  </a:ext>
                </a:extLst>
              </a:tr>
              <a:tr h="506485">
                <a:tc>
                  <a:txBody>
                    <a:bodyPr/>
                    <a:lstStyle/>
                    <a:p>
                      <a:pPr lvl="1" algn="l" fontAlgn="ctr"/>
                      <a:r>
                        <a:rPr lang="ru-RU" sz="1100" u="none" strike="noStrike" dirty="0">
                          <a:effectLst/>
                        </a:rPr>
                        <a:t>Доля кладбищ, соответствующих требованиям Регионального стандарта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100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100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u="none" strike="noStrike" dirty="0">
                          <a:effectLst/>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31971734"/>
                  </a:ext>
                </a:extLst>
              </a:tr>
              <a:tr h="553618">
                <a:tc>
                  <a:txBody>
                    <a:bodyPr/>
                    <a:lstStyle/>
                    <a:p>
                      <a:pPr lvl="1" algn="l" fontAlgn="ctr"/>
                      <a:r>
                        <a:rPr lang="ru-RU" sz="1100" u="none" strike="noStrike" dirty="0">
                          <a:effectLst/>
                        </a:rPr>
                        <a:t>Количество кладбищ, на которых проводятся работы  по содержанию мест захоронений, текущий и капитальный ремонт основных фондов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штука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26658027"/>
                  </a:ext>
                </a:extLst>
              </a:tr>
              <a:tr h="1196207">
                <a:tc>
                  <a:txBody>
                    <a:bodyPr/>
                    <a:lstStyle/>
                    <a:p>
                      <a:pPr lvl="1" algn="l" fontAlgn="ctr"/>
                      <a:r>
                        <a:rPr lang="ru-RU" sz="1100" u="none" strike="noStrike" dirty="0">
                          <a:effectLst/>
                        </a:rPr>
                        <a:t>Количество видеокамер, установленных на территории городского округа в рамках муниципальных контрактов на оказание услуг по предоставлению видеоизображения для системы «Безопасный регион» в местах массового скопления людей, на детских игровых, спортивных площадках и социальных объектах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a:effectLst/>
                        </a:rPr>
                        <a:t>61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61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u="none" strike="noStrike" dirty="0">
                          <a:effectLst/>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84309769"/>
                  </a:ext>
                </a:extLst>
              </a:tr>
            </a:tbl>
          </a:graphicData>
        </a:graphic>
      </p:graphicFrame>
    </p:spTree>
    <p:extLst>
      <p:ext uri="{BB962C8B-B14F-4D97-AF65-F5344CB8AC3E}">
        <p14:creationId xmlns:p14="http://schemas.microsoft.com/office/powerpoint/2010/main" val="4058297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36600">
              <a:srgbClr val="FFEFFE"/>
            </a:gs>
            <a:gs pos="0">
              <a:srgbClr val="FDFFE7"/>
            </a:gs>
            <a:gs pos="100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Объект 2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786385"/>
            <a:ext cx="6786546" cy="6071616"/>
          </a:xfrm>
          <a:prstGeom prst="rect">
            <a:avLst/>
          </a:prstGeom>
          <a:gradFill>
            <a:gsLst>
              <a:gs pos="36600">
                <a:srgbClr val="FFEFFE"/>
              </a:gs>
              <a:gs pos="0">
                <a:srgbClr val="FDFFE7"/>
              </a:gs>
              <a:gs pos="100000">
                <a:schemeClr val="accent1">
                  <a:lumMod val="45000"/>
                  <a:lumOff val="55000"/>
                </a:schemeClr>
              </a:gs>
            </a:gsLst>
            <a:lin ang="5400000" scaled="1"/>
          </a:gradFill>
        </p:spPr>
      </p:pic>
      <p:pic>
        <p:nvPicPr>
          <p:cNvPr id="6" name="Объект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29983" y="749808"/>
            <a:ext cx="5462017" cy="6108192"/>
          </a:xfrm>
          <a:prstGeom prst="rect">
            <a:avLst/>
          </a:prstGeom>
          <a:solidFill>
            <a:schemeClr val="accent6">
              <a:lumMod val="20000"/>
              <a:lumOff val="80000"/>
            </a:schemeClr>
          </a:solidFill>
        </p:spPr>
      </p:pic>
      <p:sp>
        <p:nvSpPr>
          <p:cNvPr id="7" name="Номер слайда 2"/>
          <p:cNvSpPr txBox="1">
            <a:spLocks/>
          </p:cNvSpPr>
          <p:nvPr/>
        </p:nvSpPr>
        <p:spPr>
          <a:xfrm>
            <a:off x="13718968" y="7403786"/>
            <a:ext cx="294460" cy="187367"/>
          </a:xfrm>
          <a:prstGeom prst="rect">
            <a:avLst/>
          </a:prstGeom>
        </p:spPr>
        <p:txBody>
          <a:bodyPr vert="horz" lIns="0" tIns="0" rIns="0" bIns="0" rtlCol="0" anchor="ctr"/>
          <a:lstStyle>
            <a:defPPr rtl="0">
              <a:defRPr lang="ru-RU"/>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71654-96A5-4280-94F3-931C61A9F92C}" type="slidenum">
              <a:rPr lang="ru-RU"/>
              <a:pPr/>
              <a:t>9</a:t>
            </a:fld>
            <a:endParaRPr lang="ru-RU" dirty="0"/>
          </a:p>
        </p:txBody>
      </p:sp>
      <p:sp>
        <p:nvSpPr>
          <p:cNvPr id="8" name="Прямоугольник 7"/>
          <p:cNvSpPr/>
          <p:nvPr/>
        </p:nvSpPr>
        <p:spPr>
          <a:xfrm rot="10800000" flipV="1">
            <a:off x="0" y="-15548"/>
            <a:ext cx="12192000" cy="1116972"/>
          </a:xfrm>
          <a:prstGeom prst="rect">
            <a:avLst/>
          </a:prstGeom>
          <a:gradFill flip="none" rotWithShape="1">
            <a:gsLst>
              <a:gs pos="6569">
                <a:srgbClr val="FFFEEB"/>
              </a:gs>
              <a:gs pos="100000">
                <a:srgbClr val="FFFEEB"/>
              </a:gs>
            </a:gsLst>
            <a:lin ang="10800000" scaled="1"/>
            <a:tileRect/>
          </a:gradFill>
          <a:ln w="19050">
            <a:noFill/>
          </a:ln>
        </p:spPr>
        <p:txBody>
          <a:bodyPr wrap="square">
            <a:spAutoFit/>
          </a:bodyPr>
          <a:lstStyle/>
          <a:p>
            <a:pPr algn="ctr">
              <a:lnSpc>
                <a:spcPct val="107000"/>
              </a:lnSpc>
              <a:spcAft>
                <a:spcPts val="800"/>
              </a:spcAft>
            </a:pPr>
            <a:r>
              <a:rPr lang="ru-RU" sz="2800" b="1" dirty="0">
                <a:ln>
                  <a:solidFill>
                    <a:schemeClr val="accent2">
                      <a:lumMod val="75000"/>
                    </a:schemeClr>
                  </a:solidFill>
                </a:ln>
                <a:solidFill>
                  <a:schemeClr val="accent2"/>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УЧАСТИЕ  ГРАЖДАН  ТАЛДОМСКОГО  ГОРОДСКОГО  ОКРУГА</a:t>
            </a:r>
          </a:p>
          <a:p>
            <a:pPr algn="ctr">
              <a:lnSpc>
                <a:spcPct val="107000"/>
              </a:lnSpc>
              <a:spcAft>
                <a:spcPts val="800"/>
              </a:spcAft>
            </a:pPr>
            <a:r>
              <a:rPr lang="ru-RU" sz="2800" b="1" dirty="0">
                <a:ln>
                  <a:solidFill>
                    <a:schemeClr val="accent2">
                      <a:lumMod val="75000"/>
                    </a:schemeClr>
                  </a:solidFill>
                </a:ln>
                <a:solidFill>
                  <a:schemeClr val="accent2"/>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 В БЮДЖЕТНОМ  ПРОЦЕССЕ  В  </a:t>
            </a:r>
            <a:r>
              <a:rPr lang="ru-RU" sz="2800" b="1" dirty="0" smtClean="0">
                <a:ln>
                  <a:solidFill>
                    <a:schemeClr val="accent2">
                      <a:lumMod val="75000"/>
                    </a:schemeClr>
                  </a:solidFill>
                </a:ln>
                <a:solidFill>
                  <a:schemeClr val="accent2"/>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2025 </a:t>
            </a:r>
            <a:r>
              <a:rPr lang="ru-RU" sz="2800" b="1" dirty="0">
                <a:ln>
                  <a:solidFill>
                    <a:schemeClr val="accent2">
                      <a:lumMod val="75000"/>
                    </a:schemeClr>
                  </a:solidFill>
                </a:ln>
                <a:solidFill>
                  <a:schemeClr val="accent2"/>
                </a:solidFill>
                <a:effectLst>
                  <a:glow rad="127000">
                    <a:schemeClr val="bg1"/>
                  </a:glow>
                </a:effectLst>
                <a:latin typeface="Times New Roman" panose="02020603050405020304" pitchFamily="18" charset="0"/>
                <a:ea typeface="Calibri" panose="020F0502020204030204" pitchFamily="34" charset="0"/>
                <a:cs typeface="Times New Roman" panose="02020603050405020304" pitchFamily="18" charset="0"/>
              </a:rPr>
              <a:t>ГОДУ</a:t>
            </a:r>
          </a:p>
        </p:txBody>
      </p:sp>
      <p:sp>
        <p:nvSpPr>
          <p:cNvPr id="3" name="Прямоугольник 2"/>
          <p:cNvSpPr/>
          <p:nvPr/>
        </p:nvSpPr>
        <p:spPr>
          <a:xfrm rot="10961005" flipH="1">
            <a:off x="6989840" y="6565922"/>
            <a:ext cx="1368312" cy="312650"/>
          </a:xfrm>
          <a:prstGeom prst="rect">
            <a:avLst/>
          </a:prstGeom>
        </p:spPr>
        <p:txBody>
          <a:bodyPr wrap="square">
            <a:spAutoFit/>
          </a:bodyPr>
          <a:lstStyle/>
          <a:p>
            <a:pPr>
              <a:lnSpc>
                <a:spcPct val="107000"/>
              </a:lnSpc>
              <a:spcAft>
                <a:spcPts val="800"/>
              </a:spcAft>
            </a:pPr>
            <a:endParaRPr lang="ru-RU"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Скругленный прямоугольник 3"/>
          <p:cNvSpPr/>
          <p:nvPr/>
        </p:nvSpPr>
        <p:spPr>
          <a:xfrm>
            <a:off x="6955762" y="4470401"/>
            <a:ext cx="1544771" cy="2178755"/>
          </a:xfrm>
          <a:prstGeom prst="roundRect">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Помогает формировать доходную часть бюджета</a:t>
            </a:r>
          </a:p>
          <a:p>
            <a:pPr algn="ctr"/>
            <a:r>
              <a:rPr lang="ru-RU" sz="1200" dirty="0">
                <a:solidFill>
                  <a:schemeClr val="tx1"/>
                </a:solidFill>
                <a:latin typeface="Times New Roman" panose="02020603050405020304" pitchFamily="18" charset="0"/>
                <a:cs typeface="Times New Roman" panose="02020603050405020304" pitchFamily="18" charset="0"/>
              </a:rPr>
              <a:t>(налог на доходы физических лиц,</a:t>
            </a:r>
          </a:p>
          <a:p>
            <a:pPr algn="ctr"/>
            <a:r>
              <a:rPr lang="ru-RU" sz="1200" dirty="0">
                <a:solidFill>
                  <a:schemeClr val="tx1"/>
                </a:solidFill>
                <a:latin typeface="Times New Roman" panose="02020603050405020304" pitchFamily="18" charset="0"/>
                <a:cs typeface="Times New Roman" panose="02020603050405020304" pitchFamily="18" charset="0"/>
              </a:rPr>
              <a:t>налог на имущество физических лиц,</a:t>
            </a:r>
          </a:p>
          <a:p>
            <a:pPr algn="ctr"/>
            <a:r>
              <a:rPr lang="ru-RU" sz="1200" dirty="0">
                <a:solidFill>
                  <a:schemeClr val="tx1"/>
                </a:solidFill>
                <a:latin typeface="Times New Roman" panose="02020603050405020304" pitchFamily="18" charset="0"/>
                <a:cs typeface="Times New Roman" panose="02020603050405020304" pitchFamily="18" charset="0"/>
              </a:rPr>
              <a:t>другие виды платежей)</a:t>
            </a:r>
          </a:p>
        </p:txBody>
      </p:sp>
      <p:sp>
        <p:nvSpPr>
          <p:cNvPr id="9" name="Скругленный прямоугольник 8"/>
          <p:cNvSpPr/>
          <p:nvPr/>
        </p:nvSpPr>
        <p:spPr>
          <a:xfrm>
            <a:off x="10397067" y="4408622"/>
            <a:ext cx="1625599" cy="2229245"/>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Получает социальные гарантии - расходная часть бюджета (образование, социальные выплаты и т.д.)</a:t>
            </a:r>
          </a:p>
        </p:txBody>
      </p:sp>
    </p:spTree>
    <p:extLst>
      <p:ext uri="{BB962C8B-B14F-4D97-AF65-F5344CB8AC3E}">
        <p14:creationId xmlns:p14="http://schemas.microsoft.com/office/powerpoint/2010/main" val="3308340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91440"/>
            <a:ext cx="12192000" cy="868680"/>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целевых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720762986"/>
              </p:ext>
            </p:extLst>
          </p:nvPr>
        </p:nvGraphicFramePr>
        <p:xfrm>
          <a:off x="1" y="555867"/>
          <a:ext cx="12191999" cy="3374831"/>
        </p:xfrm>
        <a:graphic>
          <a:graphicData uri="http://schemas.openxmlformats.org/drawingml/2006/table">
            <a:tbl>
              <a:tblPr>
                <a:tableStyleId>{8A107856-5554-42FB-B03E-39F5DBC370BA}</a:tableStyleId>
              </a:tblPr>
              <a:tblGrid>
                <a:gridCol w="5294032">
                  <a:extLst>
                    <a:ext uri="{9D8B030D-6E8A-4147-A177-3AD203B41FA5}">
                      <a16:colId xmlns:a16="http://schemas.microsoft.com/office/drawing/2014/main" val="3639203142"/>
                    </a:ext>
                  </a:extLst>
                </a:gridCol>
                <a:gridCol w="1071450">
                  <a:extLst>
                    <a:ext uri="{9D8B030D-6E8A-4147-A177-3AD203B41FA5}">
                      <a16:colId xmlns:a16="http://schemas.microsoft.com/office/drawing/2014/main" val="729694312"/>
                    </a:ext>
                  </a:extLst>
                </a:gridCol>
                <a:gridCol w="888537">
                  <a:extLst>
                    <a:ext uri="{9D8B030D-6E8A-4147-A177-3AD203B41FA5}">
                      <a16:colId xmlns:a16="http://schemas.microsoft.com/office/drawing/2014/main" val="1148899813"/>
                    </a:ext>
                  </a:extLst>
                </a:gridCol>
                <a:gridCol w="937904">
                  <a:extLst>
                    <a:ext uri="{9D8B030D-6E8A-4147-A177-3AD203B41FA5}">
                      <a16:colId xmlns:a16="http://schemas.microsoft.com/office/drawing/2014/main" val="3621102098"/>
                    </a:ext>
                  </a:extLst>
                </a:gridCol>
                <a:gridCol w="1075580">
                  <a:extLst>
                    <a:ext uri="{9D8B030D-6E8A-4147-A177-3AD203B41FA5}">
                      <a16:colId xmlns:a16="http://schemas.microsoft.com/office/drawing/2014/main" val="20004"/>
                    </a:ext>
                  </a:extLst>
                </a:gridCol>
                <a:gridCol w="2924496">
                  <a:extLst>
                    <a:ext uri="{9D8B030D-6E8A-4147-A177-3AD203B41FA5}">
                      <a16:colId xmlns:a16="http://schemas.microsoft.com/office/drawing/2014/main" val="20005"/>
                    </a:ext>
                  </a:extLst>
                </a:gridCol>
              </a:tblGrid>
              <a:tr h="668403">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r h="311099">
                <a:tc gridSpan="6">
                  <a:txBody>
                    <a:bodyPr/>
                    <a:lstStyle/>
                    <a:p>
                      <a:pPr algn="ctr" fontAlgn="ctr"/>
                      <a:r>
                        <a:rPr lang="ru-RU" sz="2400" u="none" strike="noStrike" dirty="0">
                          <a:ln>
                            <a:solidFill>
                              <a:schemeClr val="accent2">
                                <a:lumMod val="50000"/>
                              </a:schemeClr>
                            </a:solidFill>
                          </a:ln>
                          <a:effectLst>
                            <a:glow rad="127000">
                              <a:schemeClr val="bg1"/>
                            </a:glow>
                          </a:effectLst>
                        </a:rPr>
                        <a:t>09. "Жилище"</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31795469"/>
                  </a:ext>
                </a:extLst>
              </a:tr>
              <a:tr h="462701">
                <a:tc>
                  <a:txBody>
                    <a:bodyPr/>
                    <a:lstStyle/>
                    <a:p>
                      <a:pPr algn="ctr" fontAlgn="ctr"/>
                      <a:r>
                        <a:rPr lang="ru-RU" sz="1100" u="none" strike="noStrike" dirty="0">
                          <a:effectLst/>
                        </a:rPr>
                        <a:t>Объем жилищного строительства</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миллион квадратных метров</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a:effectLst/>
                        </a:rPr>
                        <a:t>0,042</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rPr>
                        <a:t>0,044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rPr>
                        <a:t>104,76</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a:p>
                  </a:txBody>
                  <a:tcPr marL="9525" marR="9525" marT="9525" marB="0" anchor="ctr"/>
                </a:tc>
                <a:extLst>
                  <a:ext uri="{0D108BD9-81ED-4DB2-BD59-A6C34878D82A}">
                    <a16:rowId xmlns:a16="http://schemas.microsoft.com/office/drawing/2014/main" val="154165104"/>
                  </a:ext>
                </a:extLst>
              </a:tr>
              <a:tr h="424801">
                <a:tc>
                  <a:txBody>
                    <a:bodyPr/>
                    <a:lstStyle/>
                    <a:p>
                      <a:pPr lvl="1" algn="l" fontAlgn="ctr"/>
                      <a:r>
                        <a:rPr lang="ru-RU" sz="1100" u="none" strike="noStrike" dirty="0">
                          <a:effectLst/>
                        </a:rPr>
                        <a:t>Количество свидетельств о праве на получение жилищной субсидии на приобретение жилого помещения или строительство индивидуального жилого дома, выданных многодетным семьям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штука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a:solidFill>
                            <a:schemeClr val="dk1"/>
                          </a:solidFill>
                          <a:effectLst/>
                          <a:latin typeface="+mn-lt"/>
                          <a:cs typeface="+mn-cs"/>
                        </a:rPr>
                        <a:t>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a:solidFill>
                            <a:schemeClr val="dk1"/>
                          </a:solidFill>
                          <a:effectLst/>
                          <a:latin typeface="+mn-lt"/>
                          <a:cs typeface="+mn-cs"/>
                        </a:rPr>
                        <a:t>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767542526"/>
                  </a:ext>
                </a:extLst>
              </a:tr>
              <a:tr h="285832">
                <a:tc>
                  <a:txBody>
                    <a:bodyPr/>
                    <a:lstStyle/>
                    <a:p>
                      <a:pPr lvl="1" algn="l" fontAlgn="ctr"/>
                      <a:r>
                        <a:rPr lang="ru-RU" sz="1100" u="none" strike="noStrike" dirty="0">
                          <a:effectLst/>
                        </a:rPr>
                        <a:t>Количество молодых семей, получивших свидетельство о праве на получение социальной выплаты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человек</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a:solidFill>
                            <a:schemeClr val="dk1"/>
                          </a:solidFill>
                          <a:effectLst/>
                          <a:latin typeface="+mn-lt"/>
                          <a:cs typeface="+mn-cs"/>
                        </a:rPr>
                        <a:t>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a:solidFill>
                            <a:schemeClr val="dk1"/>
                          </a:solidFill>
                          <a:effectLst/>
                          <a:latin typeface="+mn-lt"/>
                          <a:cs typeface="+mn-cs"/>
                        </a:rPr>
                        <a:t>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27326203"/>
                  </a:ext>
                </a:extLst>
              </a:tr>
              <a:tr h="311099">
                <a:tc>
                  <a:txBody>
                    <a:bodyPr/>
                    <a:lstStyle/>
                    <a:p>
                      <a:pPr lvl="1" algn="l" fontAlgn="ctr"/>
                      <a:r>
                        <a:rPr lang="ru-RU" sz="1100" u="none" strike="noStrike" dirty="0">
                          <a:effectLst/>
                        </a:rPr>
                        <a:t>Количество семей, улучшивших жилищные условия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тысяча случаев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0,005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0,005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4131971734"/>
                  </a:ext>
                </a:extLst>
              </a:tr>
              <a:tr h="462701">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Объем жилищного строительства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Миллион квадратных метров</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0,043</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tx1"/>
                          </a:solidFill>
                          <a:effectLst/>
                          <a:latin typeface="+mn-lt"/>
                          <a:cs typeface="Times New Roman" panose="02020603050405020304" pitchFamily="18" charset="0"/>
                        </a:rPr>
                        <a:t>0,045</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64411466"/>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830976266"/>
              </p:ext>
            </p:extLst>
          </p:nvPr>
        </p:nvGraphicFramePr>
        <p:xfrm>
          <a:off x="0" y="3930698"/>
          <a:ext cx="12192000" cy="2927301"/>
        </p:xfrm>
        <a:graphic>
          <a:graphicData uri="http://schemas.openxmlformats.org/drawingml/2006/table">
            <a:tbl>
              <a:tblPr>
                <a:tableStyleId>{8A107856-5554-42FB-B03E-39F5DBC370BA}</a:tableStyleId>
              </a:tblPr>
              <a:tblGrid>
                <a:gridCol w="5294811">
                  <a:extLst>
                    <a:ext uri="{9D8B030D-6E8A-4147-A177-3AD203B41FA5}">
                      <a16:colId xmlns:a16="http://schemas.microsoft.com/office/drawing/2014/main" val="2421621763"/>
                    </a:ext>
                  </a:extLst>
                </a:gridCol>
                <a:gridCol w="1071155">
                  <a:extLst>
                    <a:ext uri="{9D8B030D-6E8A-4147-A177-3AD203B41FA5}">
                      <a16:colId xmlns:a16="http://schemas.microsoft.com/office/drawing/2014/main" val="2168772462"/>
                    </a:ext>
                  </a:extLst>
                </a:gridCol>
                <a:gridCol w="843960">
                  <a:extLst>
                    <a:ext uri="{9D8B030D-6E8A-4147-A177-3AD203B41FA5}">
                      <a16:colId xmlns:a16="http://schemas.microsoft.com/office/drawing/2014/main" val="559759789"/>
                    </a:ext>
                  </a:extLst>
                </a:gridCol>
                <a:gridCol w="1045621">
                  <a:extLst>
                    <a:ext uri="{9D8B030D-6E8A-4147-A177-3AD203B41FA5}">
                      <a16:colId xmlns:a16="http://schemas.microsoft.com/office/drawing/2014/main" val="3331613126"/>
                    </a:ext>
                  </a:extLst>
                </a:gridCol>
                <a:gridCol w="1001664">
                  <a:extLst>
                    <a:ext uri="{9D8B030D-6E8A-4147-A177-3AD203B41FA5}">
                      <a16:colId xmlns:a16="http://schemas.microsoft.com/office/drawing/2014/main" val="573114421"/>
                    </a:ext>
                  </a:extLst>
                </a:gridCol>
                <a:gridCol w="2934789">
                  <a:extLst>
                    <a:ext uri="{9D8B030D-6E8A-4147-A177-3AD203B41FA5}">
                      <a16:colId xmlns:a16="http://schemas.microsoft.com/office/drawing/2014/main" val="2162480306"/>
                    </a:ext>
                  </a:extLst>
                </a:gridCol>
              </a:tblGrid>
              <a:tr h="546457">
                <a:tc gridSpan="6">
                  <a:txBody>
                    <a:bodyPr/>
                    <a:lstStyle/>
                    <a:p>
                      <a:pPr algn="ctr" fontAlgn="ctr"/>
                      <a:r>
                        <a:rPr lang="ru-RU" sz="2400" u="none" strike="noStrike" dirty="0">
                          <a:ln>
                            <a:solidFill>
                              <a:schemeClr val="accent2">
                                <a:lumMod val="50000"/>
                              </a:schemeClr>
                            </a:solidFill>
                          </a:ln>
                          <a:effectLst>
                            <a:glow rad="127000">
                              <a:schemeClr val="bg1"/>
                            </a:glow>
                          </a:effectLst>
                        </a:rPr>
                        <a:t>10. "Развитие инженерной инфраструктуры и энергоэффективности"</a:t>
                      </a:r>
                    </a:p>
                    <a:p>
                      <a:pPr algn="l" fontAlgn="ctr"/>
                      <a:endParaRPr lang="ru-RU" sz="9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73147220"/>
                  </a:ext>
                </a:extLst>
              </a:tr>
              <a:tr h="595211">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актуальных схем теплоснабжения, водоснабжения и водоотведения, программ комплексного развития систем коммунальной инфраструктуры, процент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количество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78,5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78,5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52696304"/>
                  </a:ext>
                </a:extLst>
              </a:tr>
              <a:tr h="595211">
                <a:tc>
                  <a:txBody>
                    <a:bodyPr/>
                    <a:lstStyle/>
                    <a:p>
                      <a:pPr lvl="1" algn="l" fontAlgn="ctr"/>
                      <a:r>
                        <a:rPr lang="ru-RU" sz="1100" u="none" strike="noStrike" dirty="0">
                          <a:effectLst/>
                        </a:rPr>
                        <a:t>Доля зданий, строений, сооружений муниципальной собственности, соответствующих нормальному уровню энергетической эффективности и выше (А, B, C, D)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32,25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32,25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13418381"/>
                  </a:ext>
                </a:extLst>
              </a:tr>
              <a:tr h="595211">
                <a:tc>
                  <a:txBody>
                    <a:bodyPr/>
                    <a:lstStyle/>
                    <a:p>
                      <a:pPr lvl="1" algn="l" fontAlgn="ctr"/>
                      <a:r>
                        <a:rPr lang="ru-RU" sz="1100" u="none" strike="noStrike" dirty="0">
                          <a:effectLst/>
                        </a:rPr>
                        <a:t>Доля зданий, строений, сооружений органов местного самоуправления и муниципальных учреждений, оснащенных приборами учета потребляемых энергетических ресурсов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87,25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87,25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solidFill>
                          <a:srgbClr val="FF0000"/>
                        </a:solidFill>
                      </a:endParaRPr>
                    </a:p>
                  </a:txBody>
                  <a:tcPr marL="9525" marR="9525" marT="9525" marB="0" anchor="ctr"/>
                </a:tc>
                <a:extLst>
                  <a:ext uri="{0D108BD9-81ED-4DB2-BD59-A6C34878D82A}">
                    <a16:rowId xmlns:a16="http://schemas.microsoft.com/office/drawing/2014/main" val="3060825409"/>
                  </a:ext>
                </a:extLst>
              </a:tr>
              <a:tr h="595211">
                <a:tc>
                  <a:txBody>
                    <a:bodyPr/>
                    <a:lstStyle/>
                    <a:p>
                      <a:pPr lvl="1" algn="l" fontAlgn="ctr"/>
                      <a:r>
                        <a:rPr lang="ru-RU" sz="1100" u="none" strike="noStrike" dirty="0">
                          <a:effectLst/>
                        </a:rPr>
                        <a:t>Оснащенность многоквартирных домов общедомовыми (коллективными) приборами учета потребляемых энергетических ресурсов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76,50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76,50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85079132"/>
                  </a:ext>
                </a:extLst>
              </a:tr>
            </a:tbl>
          </a:graphicData>
        </a:graphic>
      </p:graphicFrame>
    </p:spTree>
    <p:extLst>
      <p:ext uri="{BB962C8B-B14F-4D97-AF65-F5344CB8AC3E}">
        <p14:creationId xmlns:p14="http://schemas.microsoft.com/office/powerpoint/2010/main" val="1866747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73152"/>
            <a:ext cx="12192000" cy="92315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1631863496"/>
              </p:ext>
            </p:extLst>
          </p:nvPr>
        </p:nvGraphicFramePr>
        <p:xfrm>
          <a:off x="0" y="842736"/>
          <a:ext cx="12192000" cy="1046879"/>
        </p:xfrm>
        <a:graphic>
          <a:graphicData uri="http://schemas.openxmlformats.org/drawingml/2006/table">
            <a:tbl>
              <a:tblPr>
                <a:tableStyleId>{8A107856-5554-42FB-B03E-39F5DBC370BA}</a:tableStyleId>
              </a:tblPr>
              <a:tblGrid>
                <a:gridCol w="5460274">
                  <a:extLst>
                    <a:ext uri="{9D8B030D-6E8A-4147-A177-3AD203B41FA5}">
                      <a16:colId xmlns:a16="http://schemas.microsoft.com/office/drawing/2014/main" val="3639203142"/>
                    </a:ext>
                  </a:extLst>
                </a:gridCol>
                <a:gridCol w="949235">
                  <a:extLst>
                    <a:ext uri="{9D8B030D-6E8A-4147-A177-3AD203B41FA5}">
                      <a16:colId xmlns:a16="http://schemas.microsoft.com/office/drawing/2014/main" val="1479825682"/>
                    </a:ext>
                  </a:extLst>
                </a:gridCol>
                <a:gridCol w="1105988">
                  <a:extLst>
                    <a:ext uri="{9D8B030D-6E8A-4147-A177-3AD203B41FA5}">
                      <a16:colId xmlns:a16="http://schemas.microsoft.com/office/drawing/2014/main" val="4294604456"/>
                    </a:ext>
                  </a:extLst>
                </a:gridCol>
                <a:gridCol w="1036320">
                  <a:extLst>
                    <a:ext uri="{9D8B030D-6E8A-4147-A177-3AD203B41FA5}">
                      <a16:colId xmlns:a16="http://schemas.microsoft.com/office/drawing/2014/main" val="3689609956"/>
                    </a:ext>
                  </a:extLst>
                </a:gridCol>
                <a:gridCol w="992520">
                  <a:extLst>
                    <a:ext uri="{9D8B030D-6E8A-4147-A177-3AD203B41FA5}">
                      <a16:colId xmlns:a16="http://schemas.microsoft.com/office/drawing/2014/main" val="8334386"/>
                    </a:ext>
                  </a:extLst>
                </a:gridCol>
                <a:gridCol w="2647663">
                  <a:extLst>
                    <a:ext uri="{9D8B030D-6E8A-4147-A177-3AD203B41FA5}">
                      <a16:colId xmlns:a16="http://schemas.microsoft.com/office/drawing/2014/main" val="1654590127"/>
                    </a:ext>
                  </a:extLst>
                </a:gridCol>
              </a:tblGrid>
              <a:tr h="1046879">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a:t>
                      </a:r>
                    </a:p>
                    <a:p>
                      <a:pPr algn="ctr" fontAlgn="ctr"/>
                      <a:r>
                        <a:rPr lang="ru-RU" sz="1050" u="none" strike="noStrike" dirty="0">
                          <a:effectLst/>
                        </a:rPr>
                        <a:t>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997217425"/>
              </p:ext>
            </p:extLst>
          </p:nvPr>
        </p:nvGraphicFramePr>
        <p:xfrm>
          <a:off x="0" y="1889615"/>
          <a:ext cx="12192000" cy="344805"/>
        </p:xfrm>
        <a:graphic>
          <a:graphicData uri="http://schemas.openxmlformats.org/drawingml/2006/table">
            <a:tbl>
              <a:tblPr>
                <a:tableStyleId>{8A107856-5554-42FB-B03E-39F5DBC370BA}</a:tableStyleId>
              </a:tblPr>
              <a:tblGrid>
                <a:gridCol w="5468983">
                  <a:extLst>
                    <a:ext uri="{9D8B030D-6E8A-4147-A177-3AD203B41FA5}">
                      <a16:colId xmlns:a16="http://schemas.microsoft.com/office/drawing/2014/main" val="2330242768"/>
                    </a:ext>
                  </a:extLst>
                </a:gridCol>
                <a:gridCol w="940526">
                  <a:extLst>
                    <a:ext uri="{9D8B030D-6E8A-4147-A177-3AD203B41FA5}">
                      <a16:colId xmlns:a16="http://schemas.microsoft.com/office/drawing/2014/main" val="2177494655"/>
                    </a:ext>
                  </a:extLst>
                </a:gridCol>
                <a:gridCol w="1097280">
                  <a:extLst>
                    <a:ext uri="{9D8B030D-6E8A-4147-A177-3AD203B41FA5}">
                      <a16:colId xmlns:a16="http://schemas.microsoft.com/office/drawing/2014/main" val="1228026566"/>
                    </a:ext>
                  </a:extLst>
                </a:gridCol>
                <a:gridCol w="1045028">
                  <a:extLst>
                    <a:ext uri="{9D8B030D-6E8A-4147-A177-3AD203B41FA5}">
                      <a16:colId xmlns:a16="http://schemas.microsoft.com/office/drawing/2014/main" val="2258066570"/>
                    </a:ext>
                  </a:extLst>
                </a:gridCol>
                <a:gridCol w="992520">
                  <a:extLst>
                    <a:ext uri="{9D8B030D-6E8A-4147-A177-3AD203B41FA5}">
                      <a16:colId xmlns:a16="http://schemas.microsoft.com/office/drawing/2014/main" val="4237801356"/>
                    </a:ext>
                  </a:extLst>
                </a:gridCol>
                <a:gridCol w="2647663">
                  <a:extLst>
                    <a:ext uri="{9D8B030D-6E8A-4147-A177-3AD203B41FA5}">
                      <a16:colId xmlns:a16="http://schemas.microsoft.com/office/drawing/2014/main" val="1900468509"/>
                    </a:ext>
                  </a:extLst>
                </a:gridCol>
              </a:tblGrid>
              <a:tr h="285378">
                <a:tc>
                  <a:txBody>
                    <a:bodyPr/>
                    <a:lstStyle/>
                    <a:p>
                      <a:pPr lvl="1" algn="l" fontAlgn="ctr"/>
                      <a:r>
                        <a:rPr lang="ru-RU" sz="1100" u="none" strike="noStrike" dirty="0">
                          <a:effectLst/>
                        </a:rPr>
                        <a:t>Доля многоквартирных домов с присвоенными классами энергоэффективности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rPr>
                        <a:t>процент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19,15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rPr>
                        <a:t>19,15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rPr>
                        <a:t>100</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03080626"/>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463556320"/>
              </p:ext>
            </p:extLst>
          </p:nvPr>
        </p:nvGraphicFramePr>
        <p:xfrm>
          <a:off x="0" y="2264901"/>
          <a:ext cx="12191998" cy="4593099"/>
        </p:xfrm>
        <a:graphic>
          <a:graphicData uri="http://schemas.openxmlformats.org/drawingml/2006/table">
            <a:tbl>
              <a:tblPr>
                <a:tableStyleId>{8A107856-5554-42FB-B03E-39F5DBC370BA}</a:tableStyleId>
              </a:tblPr>
              <a:tblGrid>
                <a:gridCol w="5446935">
                  <a:extLst>
                    <a:ext uri="{9D8B030D-6E8A-4147-A177-3AD203B41FA5}">
                      <a16:colId xmlns:a16="http://schemas.microsoft.com/office/drawing/2014/main" val="2145474440"/>
                    </a:ext>
                  </a:extLst>
                </a:gridCol>
                <a:gridCol w="971289">
                  <a:extLst>
                    <a:ext uri="{9D8B030D-6E8A-4147-A177-3AD203B41FA5}">
                      <a16:colId xmlns:a16="http://schemas.microsoft.com/office/drawing/2014/main" val="577593396"/>
                    </a:ext>
                  </a:extLst>
                </a:gridCol>
                <a:gridCol w="1111465">
                  <a:extLst>
                    <a:ext uri="{9D8B030D-6E8A-4147-A177-3AD203B41FA5}">
                      <a16:colId xmlns:a16="http://schemas.microsoft.com/office/drawing/2014/main" val="3733081634"/>
                    </a:ext>
                  </a:extLst>
                </a:gridCol>
                <a:gridCol w="1038578">
                  <a:extLst>
                    <a:ext uri="{9D8B030D-6E8A-4147-A177-3AD203B41FA5}">
                      <a16:colId xmlns:a16="http://schemas.microsoft.com/office/drawing/2014/main" val="719683810"/>
                    </a:ext>
                  </a:extLst>
                </a:gridCol>
                <a:gridCol w="976327">
                  <a:extLst>
                    <a:ext uri="{9D8B030D-6E8A-4147-A177-3AD203B41FA5}">
                      <a16:colId xmlns:a16="http://schemas.microsoft.com/office/drawing/2014/main" val="435398120"/>
                    </a:ext>
                  </a:extLst>
                </a:gridCol>
                <a:gridCol w="2647404">
                  <a:extLst>
                    <a:ext uri="{9D8B030D-6E8A-4147-A177-3AD203B41FA5}">
                      <a16:colId xmlns:a16="http://schemas.microsoft.com/office/drawing/2014/main" val="4199443562"/>
                    </a:ext>
                  </a:extLst>
                </a:gridCol>
              </a:tblGrid>
              <a:tr h="416075">
                <a:tc gridSpan="6">
                  <a:txBody>
                    <a:bodyPr/>
                    <a:lstStyle/>
                    <a:p>
                      <a:pPr algn="ctr" fontAlgn="ctr"/>
                      <a:r>
                        <a:rPr lang="ru-RU" sz="2400" u="none" strike="noStrike" dirty="0">
                          <a:ln>
                            <a:solidFill>
                              <a:schemeClr val="accent2">
                                <a:lumMod val="50000"/>
                              </a:schemeClr>
                            </a:solidFill>
                          </a:ln>
                          <a:effectLst>
                            <a:glow rad="127000">
                              <a:schemeClr val="bg1"/>
                            </a:glow>
                          </a:effectLst>
                        </a:rPr>
                        <a:t>11. "Предпринимательство"</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Arial" panose="020B0604020202020204" pitchFamily="34"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42330859"/>
                  </a:ext>
                </a:extLst>
              </a:tr>
              <a:tr h="441110">
                <a:tc>
                  <a:txBody>
                    <a:bodyPr/>
                    <a:lstStyle/>
                    <a:p>
                      <a:pPr lvl="1" algn="l" fontAlgn="ctr"/>
                      <a:r>
                        <a:rPr lang="ru-RU" sz="1100" u="none" strike="noStrike" dirty="0">
                          <a:effectLst/>
                          <a:latin typeface="+mn-lt"/>
                        </a:rPr>
                        <a:t>Увеличение среднемесячной заработной платы работников организаций, не относящихся к субъектам малого предпринимательства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104,6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104,6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26873455"/>
                  </a:ext>
                </a:extLst>
              </a:tr>
              <a:tr h="213317">
                <a:tc>
                  <a:txBody>
                    <a:bodyPr/>
                    <a:lstStyle/>
                    <a:p>
                      <a:pPr lvl="1" algn="l" fontAlgn="ctr"/>
                      <a:r>
                        <a:rPr lang="ru-RU" sz="1100" u="none" strike="noStrike" dirty="0">
                          <a:effectLst/>
                          <a:latin typeface="+mn-lt"/>
                        </a:rPr>
                        <a:t>Количество созданных рабочих мест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740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776</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104,86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642612348"/>
                  </a:ext>
                </a:extLst>
              </a:tr>
              <a:tr h="382282">
                <a:tc>
                  <a:txBody>
                    <a:bodyPr/>
                    <a:lstStyle/>
                    <a:p>
                      <a:pPr lvl="1" algn="l" fontAlgn="ctr"/>
                      <a:r>
                        <a:rPr lang="ru-RU" sz="1100" u="none" strike="noStrike" dirty="0">
                          <a:effectLst/>
                          <a:latin typeface="+mn-lt"/>
                        </a:rPr>
                        <a:t>Индекс совокупной результативности реализации мероприятий, направленных на развитие конкуренции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a:effectLst/>
                          <a:latin typeface="+mn-lt"/>
                        </a:rPr>
                        <a:t>100</a:t>
                      </a:r>
                      <a:endParaRPr lang="ru-RU" sz="11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38395334"/>
                  </a:ext>
                </a:extLst>
              </a:tr>
              <a:tr h="754003">
                <a:tc>
                  <a:txBody>
                    <a:bodyPr/>
                    <a:lstStyle/>
                    <a:p>
                      <a:pPr lvl="1" algn="l" fontAlgn="ctr"/>
                      <a:r>
                        <a:rPr lang="ru-RU" sz="1100" u="none" strike="noStrike" dirty="0">
                          <a:effectLst/>
                          <a:latin typeface="+mn-lt"/>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37,21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37,21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00513203"/>
                  </a:ext>
                </a:extLst>
              </a:tr>
              <a:tr h="213317">
                <a:tc>
                  <a:txBody>
                    <a:bodyPr/>
                    <a:lstStyle/>
                    <a:p>
                      <a:pPr lvl="1" algn="l" fontAlgn="ctr"/>
                      <a:r>
                        <a:rPr lang="ru-RU" sz="1100" u="none" strike="noStrike" dirty="0">
                          <a:effectLst/>
                          <a:latin typeface="+mn-lt"/>
                        </a:rPr>
                        <a:t>Число субъектов МСП в расчете на 10 тыс. человек населения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272,37</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272,37</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09553248"/>
                  </a:ext>
                </a:extLst>
              </a:tr>
              <a:tr h="213317">
                <a:tc>
                  <a:txBody>
                    <a:bodyPr/>
                    <a:lstStyle/>
                    <a:p>
                      <a:pPr lvl="1" algn="l" fontAlgn="ctr"/>
                      <a:r>
                        <a:rPr lang="ru-RU" sz="1100" u="none" strike="noStrike" dirty="0">
                          <a:effectLst/>
                          <a:latin typeface="+mn-lt"/>
                        </a:rPr>
                        <a:t>Количество вновь созданных субъектов малого и среднего бизнеса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230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321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139,56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042501372"/>
                  </a:ext>
                </a:extLst>
              </a:tr>
              <a:tr h="441110">
                <a:tc>
                  <a:txBody>
                    <a:bodyPr/>
                    <a:lstStyle/>
                    <a:p>
                      <a:pPr lvl="1" algn="l" fontAlgn="ctr"/>
                      <a:r>
                        <a:rPr lang="ru-RU" sz="1100" u="none" strike="noStrike" dirty="0">
                          <a:effectLst/>
                          <a:latin typeface="+mn-lt"/>
                        </a:rPr>
                        <a:t>Обеспеченность населения площадью торговых объектов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кв. м. /на 1000 жителей</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 </a:t>
                      </a:r>
                      <a:r>
                        <a:rPr lang="ru-RU" sz="1100" u="none" strike="noStrike" dirty="0" smtClean="0">
                          <a:solidFill>
                            <a:schemeClr val="tx1"/>
                          </a:solidFill>
                          <a:effectLst/>
                          <a:latin typeface="+mn-lt"/>
                        </a:rPr>
                        <a:t>239,9</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 </a:t>
                      </a:r>
                      <a:r>
                        <a:rPr lang="ru-RU" sz="1100" u="none" strike="noStrike" dirty="0" smtClean="0">
                          <a:solidFill>
                            <a:schemeClr val="tx1"/>
                          </a:solidFill>
                          <a:effectLst/>
                          <a:latin typeface="+mn-lt"/>
                        </a:rPr>
                        <a:t>249,01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100,73</a:t>
                      </a:r>
                    </a:p>
                  </a:txBody>
                  <a:tcPr marL="9525" marR="9525" marT="9525" marB="0" anchor="ctr"/>
                </a:tc>
                <a:tc>
                  <a:txBody>
                    <a:bodyPr/>
                    <a:lstStyle/>
                    <a:p>
                      <a:pPr algn="ctr"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816035820"/>
                  </a:ext>
                </a:extLst>
              </a:tr>
              <a:tr h="568143">
                <a:tc>
                  <a:txBody>
                    <a:bodyPr/>
                    <a:lstStyle/>
                    <a:p>
                      <a:pPr lvl="1" algn="l" fontAlgn="ctr"/>
                      <a:r>
                        <a:rPr lang="ru-RU" sz="1100" u="none" strike="noStrike" dirty="0">
                          <a:effectLst/>
                          <a:latin typeface="+mn-lt"/>
                        </a:rPr>
                        <a:t>Обеспеченность населения предприятиями общественного питания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пос. мест /</a:t>
                      </a:r>
                    </a:p>
                    <a:p>
                      <a:pPr algn="ctr" fontAlgn="ctr"/>
                      <a:r>
                        <a:rPr lang="ru-RU" sz="1100" u="none" strike="noStrike" dirty="0">
                          <a:effectLst/>
                          <a:latin typeface="+mn-lt"/>
                        </a:rPr>
                        <a:t>на 1000 жите­лей</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30,5</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31,5</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103,27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endParaRPr lang="ru-RU" sz="1200" b="0" dirty="0">
                        <a:solidFill>
                          <a:srgbClr val="FF0000"/>
                        </a:solidFill>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662214784"/>
                  </a:ext>
                </a:extLst>
              </a:tr>
              <a:tr h="568143">
                <a:tc>
                  <a:txBody>
                    <a:bodyPr/>
                    <a:lstStyle/>
                    <a:p>
                      <a:pPr lvl="1" algn="l" fontAlgn="ctr"/>
                      <a:r>
                        <a:rPr lang="ru-RU" sz="1100" u="none" strike="noStrike" dirty="0">
                          <a:effectLst/>
                          <a:latin typeface="+mn-lt"/>
                        </a:rPr>
                        <a:t>Обеспеченность населения предприятиями бытового обслуживания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раб. мест /</a:t>
                      </a:r>
                    </a:p>
                    <a:p>
                      <a:pPr algn="ctr" fontAlgn="ctr"/>
                      <a:r>
                        <a:rPr lang="ru-RU" sz="1100" u="none" strike="noStrike" dirty="0">
                          <a:effectLst/>
                          <a:latin typeface="+mn-lt"/>
                        </a:rPr>
                        <a:t>на 1000 жителей</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4,82</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6,3</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130,70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endParaRPr lang="ru-RU" sz="1200" dirty="0">
                        <a:solidFill>
                          <a:srgbClr val="FF0000"/>
                        </a:solidFill>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68194847"/>
                  </a:ext>
                </a:extLst>
              </a:tr>
              <a:tr h="382282">
                <a:tc>
                  <a:txBody>
                    <a:bodyPr/>
                    <a:lstStyle/>
                    <a:p>
                      <a:pPr lvl="1" algn="l" fontAlgn="ctr"/>
                      <a:r>
                        <a:rPr lang="ru-RU" sz="1100" u="none" strike="noStrike" dirty="0">
                          <a:effectLst/>
                          <a:latin typeface="+mn-lt"/>
                        </a:rPr>
                        <a:t>Доля обращений по вопросу защиты прав потребителей от общего количества поступивших обращений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a:t>
                      </a:r>
                      <a:r>
                        <a:rPr lang="ru-RU" sz="1100" u="none" strike="noStrike" dirty="0" smtClean="0">
                          <a:solidFill>
                            <a:schemeClr val="tx1"/>
                          </a:solidFill>
                          <a:effectLst/>
                          <a:latin typeface="+mn-lt"/>
                        </a:rPr>
                        <a:t>5</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a:t>
                      </a:r>
                      <a:r>
                        <a:rPr lang="ru-RU" sz="1100" u="none" strike="noStrike" dirty="0" smtClean="0">
                          <a:solidFill>
                            <a:schemeClr val="tx1"/>
                          </a:solidFill>
                          <a:effectLst/>
                          <a:latin typeface="+mn-lt"/>
                        </a:rPr>
                        <a:t>5</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l" fontAlgn="ctr"/>
                      <a:endParaRPr lang="ru-RU"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55961613"/>
                  </a:ext>
                </a:extLst>
              </a:tr>
            </a:tbl>
          </a:graphicData>
        </a:graphic>
      </p:graphicFrame>
    </p:spTree>
    <p:extLst>
      <p:ext uri="{BB962C8B-B14F-4D97-AF65-F5344CB8AC3E}">
        <p14:creationId xmlns:p14="http://schemas.microsoft.com/office/powerpoint/2010/main" val="966947249"/>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gs>
            <a:gs pos="81000">
              <a:schemeClr val="accent1">
                <a:tint val="44500"/>
                <a:satMod val="160000"/>
              </a:schemeClr>
            </a:gs>
            <a:gs pos="100000">
              <a:schemeClr val="accent1">
                <a:tint val="23500"/>
                <a:satMod val="160000"/>
              </a:schemeClr>
            </a:gs>
          </a:gsLst>
          <a:lin ang="0" scaled="1"/>
        </a:grad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12192000" cy="798490"/>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целевых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4117510060"/>
              </p:ext>
            </p:extLst>
          </p:nvPr>
        </p:nvGraphicFramePr>
        <p:xfrm>
          <a:off x="0" y="783596"/>
          <a:ext cx="12191998" cy="840872"/>
        </p:xfrm>
        <a:graphic>
          <a:graphicData uri="http://schemas.openxmlformats.org/drawingml/2006/table">
            <a:tbl>
              <a:tblPr>
                <a:tableStyleId>{8A107856-5554-42FB-B03E-39F5DBC370BA}</a:tableStyleId>
              </a:tblPr>
              <a:tblGrid>
                <a:gridCol w="3944983">
                  <a:extLst>
                    <a:ext uri="{9D8B030D-6E8A-4147-A177-3AD203B41FA5}">
                      <a16:colId xmlns:a16="http://schemas.microsoft.com/office/drawing/2014/main" val="3639203142"/>
                    </a:ext>
                  </a:extLst>
                </a:gridCol>
                <a:gridCol w="940526">
                  <a:extLst>
                    <a:ext uri="{9D8B030D-6E8A-4147-A177-3AD203B41FA5}">
                      <a16:colId xmlns:a16="http://schemas.microsoft.com/office/drawing/2014/main" val="2395999100"/>
                    </a:ext>
                  </a:extLst>
                </a:gridCol>
                <a:gridCol w="1018902">
                  <a:extLst>
                    <a:ext uri="{9D8B030D-6E8A-4147-A177-3AD203B41FA5}">
                      <a16:colId xmlns:a16="http://schemas.microsoft.com/office/drawing/2014/main" val="1214407083"/>
                    </a:ext>
                  </a:extLst>
                </a:gridCol>
                <a:gridCol w="836023">
                  <a:extLst>
                    <a:ext uri="{9D8B030D-6E8A-4147-A177-3AD203B41FA5}">
                      <a16:colId xmlns:a16="http://schemas.microsoft.com/office/drawing/2014/main" val="2792075552"/>
                    </a:ext>
                  </a:extLst>
                </a:gridCol>
                <a:gridCol w="1010195">
                  <a:extLst>
                    <a:ext uri="{9D8B030D-6E8A-4147-A177-3AD203B41FA5}">
                      <a16:colId xmlns:a16="http://schemas.microsoft.com/office/drawing/2014/main" val="48743907"/>
                    </a:ext>
                  </a:extLst>
                </a:gridCol>
                <a:gridCol w="4441369">
                  <a:extLst>
                    <a:ext uri="{9D8B030D-6E8A-4147-A177-3AD203B41FA5}">
                      <a16:colId xmlns:a16="http://schemas.microsoft.com/office/drawing/2014/main" val="3775723377"/>
                    </a:ext>
                  </a:extLst>
                </a:gridCol>
              </a:tblGrid>
              <a:tr h="840872">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a:t>
                      </a:r>
                    </a:p>
                    <a:p>
                      <a:pPr algn="ctr" fontAlgn="ctr"/>
                      <a:r>
                        <a:rPr lang="ru-RU" sz="1050" u="none" strike="noStrike" dirty="0">
                          <a:effectLst/>
                        </a:rPr>
                        <a:t>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a:t>
                      </a:r>
                    </a:p>
                    <a:p>
                      <a:pPr algn="ctr" fontAlgn="ctr"/>
                      <a:r>
                        <a:rPr lang="ru-RU" sz="1050" u="none" strike="noStrike" dirty="0">
                          <a:effectLst/>
                        </a:rPr>
                        <a:t>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2224023738"/>
              </p:ext>
            </p:extLst>
          </p:nvPr>
        </p:nvGraphicFramePr>
        <p:xfrm>
          <a:off x="21336" y="1582086"/>
          <a:ext cx="12170664" cy="1106805"/>
        </p:xfrm>
        <a:graphic>
          <a:graphicData uri="http://schemas.openxmlformats.org/drawingml/2006/table">
            <a:tbl>
              <a:tblPr>
                <a:tableStyleId>{8A107856-5554-42FB-B03E-39F5DBC370BA}</a:tableStyleId>
              </a:tblPr>
              <a:tblGrid>
                <a:gridCol w="3929974">
                  <a:extLst>
                    <a:ext uri="{9D8B030D-6E8A-4147-A177-3AD203B41FA5}">
                      <a16:colId xmlns:a16="http://schemas.microsoft.com/office/drawing/2014/main" val="2636663139"/>
                    </a:ext>
                  </a:extLst>
                </a:gridCol>
                <a:gridCol w="933856">
                  <a:extLst>
                    <a:ext uri="{9D8B030D-6E8A-4147-A177-3AD203B41FA5}">
                      <a16:colId xmlns:a16="http://schemas.microsoft.com/office/drawing/2014/main" val="776752956"/>
                    </a:ext>
                  </a:extLst>
                </a:gridCol>
                <a:gridCol w="1011676">
                  <a:extLst>
                    <a:ext uri="{9D8B030D-6E8A-4147-A177-3AD203B41FA5}">
                      <a16:colId xmlns:a16="http://schemas.microsoft.com/office/drawing/2014/main" val="1831622300"/>
                    </a:ext>
                  </a:extLst>
                </a:gridCol>
                <a:gridCol w="846307">
                  <a:extLst>
                    <a:ext uri="{9D8B030D-6E8A-4147-A177-3AD203B41FA5}">
                      <a16:colId xmlns:a16="http://schemas.microsoft.com/office/drawing/2014/main" val="1149410351"/>
                    </a:ext>
                  </a:extLst>
                </a:gridCol>
                <a:gridCol w="1001949">
                  <a:extLst>
                    <a:ext uri="{9D8B030D-6E8A-4147-A177-3AD203B41FA5}">
                      <a16:colId xmlns:a16="http://schemas.microsoft.com/office/drawing/2014/main" val="2756192488"/>
                    </a:ext>
                  </a:extLst>
                </a:gridCol>
                <a:gridCol w="4446902">
                  <a:extLst>
                    <a:ext uri="{9D8B030D-6E8A-4147-A177-3AD203B41FA5}">
                      <a16:colId xmlns:a16="http://schemas.microsoft.com/office/drawing/2014/main" val="2103703832"/>
                    </a:ext>
                  </a:extLst>
                </a:gridCol>
              </a:tblGrid>
              <a:tr h="739573">
                <a:tc>
                  <a:txBody>
                    <a:bodyPr/>
                    <a:lstStyle/>
                    <a:p>
                      <a:pPr lvl="1" algn="l" fontAlgn="ctr"/>
                      <a:r>
                        <a:rPr lang="ru-RU" sz="1200" b="0" i="0" u="none" strike="noStrike" dirty="0" smtClean="0">
                          <a:solidFill>
                            <a:schemeClr val="tx1"/>
                          </a:solidFill>
                          <a:effectLst/>
                          <a:latin typeface="+mn-lt"/>
                          <a:cs typeface="Times New Roman" panose="02020603050405020304" pitchFamily="18" charset="0"/>
                        </a:rPr>
                        <a:t>Объем инвестиций, привлеченных в основной капитал (без учета бюджетных инвестиций), на душу населения</a:t>
                      </a:r>
                      <a:endParaRPr lang="ru-RU" sz="12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Тысяча</a:t>
                      </a:r>
                      <a:r>
                        <a:rPr lang="ru-RU" sz="1200" b="0" i="0" u="none" strike="noStrike" baseline="0" dirty="0" smtClean="0">
                          <a:solidFill>
                            <a:schemeClr val="tx1"/>
                          </a:solidFill>
                          <a:effectLst/>
                          <a:latin typeface="+mn-lt"/>
                          <a:cs typeface="Times New Roman" panose="02020603050405020304" pitchFamily="18" charset="0"/>
                        </a:rPr>
                        <a:t> </a:t>
                      </a:r>
                    </a:p>
                    <a:p>
                      <a:pPr algn="ctr" fontAlgn="ctr"/>
                      <a:r>
                        <a:rPr lang="ru-RU" sz="1200" b="0" i="0" u="none" strike="noStrike" baseline="0" dirty="0" smtClean="0">
                          <a:solidFill>
                            <a:schemeClr val="tx1"/>
                          </a:solidFill>
                          <a:effectLst/>
                          <a:latin typeface="+mn-lt"/>
                          <a:cs typeface="Times New Roman" panose="02020603050405020304" pitchFamily="18" charset="0"/>
                        </a:rPr>
                        <a:t>рублей</a:t>
                      </a:r>
                      <a:endParaRPr lang="ru-RU" sz="12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25,2</a:t>
                      </a:r>
                      <a:endParaRPr lang="ru-RU" sz="12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mn-lt"/>
                          <a:cs typeface="+mn-cs"/>
                        </a:rPr>
                        <a:t>23,06</a:t>
                      </a:r>
                      <a:endParaRPr lang="ru-RU" sz="12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mn-lt"/>
                          <a:cs typeface="Times New Roman" panose="02020603050405020304" pitchFamily="18" charset="0"/>
                        </a:rPr>
                        <a:t>91,50</a:t>
                      </a:r>
                      <a:endParaRPr lang="ru-RU" sz="12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l" fontAlgn="ctr"/>
                      <a:r>
                        <a:rPr lang="ru-RU" sz="1200" b="0" i="1" u="sng" strike="noStrike" dirty="0" err="1" smtClean="0">
                          <a:solidFill>
                            <a:schemeClr val="tx1"/>
                          </a:solidFill>
                          <a:effectLst/>
                          <a:latin typeface="+mn-lt"/>
                          <a:cs typeface="Times New Roman" panose="02020603050405020304" pitchFamily="18" charset="0"/>
                        </a:rPr>
                        <a:t>Недостижение</a:t>
                      </a:r>
                      <a:r>
                        <a:rPr lang="ru-RU" sz="1200" b="0" i="1" u="sng" strike="noStrike" dirty="0" smtClean="0">
                          <a:solidFill>
                            <a:schemeClr val="tx1"/>
                          </a:solidFill>
                          <a:effectLst/>
                          <a:latin typeface="+mn-lt"/>
                          <a:cs typeface="Times New Roman" panose="02020603050405020304" pitchFamily="18" charset="0"/>
                        </a:rPr>
                        <a:t> показателя обусловлено тем, что в округ приходят малые и </a:t>
                      </a:r>
                      <a:r>
                        <a:rPr lang="ru-RU" sz="1200" b="0" i="1" u="sng" strike="noStrike" dirty="0" err="1" smtClean="0">
                          <a:solidFill>
                            <a:schemeClr val="tx1"/>
                          </a:solidFill>
                          <a:effectLst/>
                          <a:latin typeface="+mn-lt"/>
                          <a:cs typeface="Times New Roman" panose="02020603050405020304" pitchFamily="18" charset="0"/>
                        </a:rPr>
                        <a:t>микропредприятия</a:t>
                      </a:r>
                      <a:r>
                        <a:rPr lang="ru-RU" sz="1200" b="0" i="1" u="sng" strike="noStrike" dirty="0" smtClean="0">
                          <a:solidFill>
                            <a:schemeClr val="tx1"/>
                          </a:solidFill>
                          <a:effectLst/>
                          <a:latin typeface="+mn-lt"/>
                          <a:cs typeface="Times New Roman" panose="02020603050405020304" pitchFamily="18" charset="0"/>
                        </a:rPr>
                        <a:t> с низким объемом инвестиций. Крупные инвесторы выбирают ОЭЗ с развитой инфраструктурой или муниципалитеты с удобной к Москве логистикой. Несмотря на это в 2025 году рост показателя к 2024 году составил 121,3%.</a:t>
                      </a:r>
                      <a:endParaRPr lang="ru-RU" sz="1200" b="0" i="1" u="sng"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502394641"/>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119541434"/>
              </p:ext>
            </p:extLst>
          </p:nvPr>
        </p:nvGraphicFramePr>
        <p:xfrm>
          <a:off x="21336" y="2688891"/>
          <a:ext cx="12192001" cy="3348990"/>
        </p:xfrm>
        <a:graphic>
          <a:graphicData uri="http://schemas.openxmlformats.org/drawingml/2006/table">
            <a:tbl>
              <a:tblPr>
                <a:tableStyleId>{8A107856-5554-42FB-B03E-39F5DBC370BA}</a:tableStyleId>
              </a:tblPr>
              <a:tblGrid>
                <a:gridCol w="3931516">
                  <a:extLst>
                    <a:ext uri="{9D8B030D-6E8A-4147-A177-3AD203B41FA5}">
                      <a16:colId xmlns:a16="http://schemas.microsoft.com/office/drawing/2014/main" val="4083269832"/>
                    </a:ext>
                  </a:extLst>
                </a:gridCol>
                <a:gridCol w="921920">
                  <a:extLst>
                    <a:ext uri="{9D8B030D-6E8A-4147-A177-3AD203B41FA5}">
                      <a16:colId xmlns:a16="http://schemas.microsoft.com/office/drawing/2014/main" val="3010276554"/>
                    </a:ext>
                  </a:extLst>
                </a:gridCol>
                <a:gridCol w="971087">
                  <a:extLst>
                    <a:ext uri="{9D8B030D-6E8A-4147-A177-3AD203B41FA5}">
                      <a16:colId xmlns:a16="http://schemas.microsoft.com/office/drawing/2014/main" val="83978996"/>
                    </a:ext>
                  </a:extLst>
                </a:gridCol>
                <a:gridCol w="921920">
                  <a:extLst>
                    <a:ext uri="{9D8B030D-6E8A-4147-A177-3AD203B41FA5}">
                      <a16:colId xmlns:a16="http://schemas.microsoft.com/office/drawing/2014/main" val="2229474803"/>
                    </a:ext>
                  </a:extLst>
                </a:gridCol>
                <a:gridCol w="977984">
                  <a:extLst>
                    <a:ext uri="{9D8B030D-6E8A-4147-A177-3AD203B41FA5}">
                      <a16:colId xmlns:a16="http://schemas.microsoft.com/office/drawing/2014/main" val="3404383904"/>
                    </a:ext>
                  </a:extLst>
                </a:gridCol>
                <a:gridCol w="4467574">
                  <a:extLst>
                    <a:ext uri="{9D8B030D-6E8A-4147-A177-3AD203B41FA5}">
                      <a16:colId xmlns:a16="http://schemas.microsoft.com/office/drawing/2014/main" val="3920632021"/>
                    </a:ext>
                  </a:extLst>
                </a:gridCol>
              </a:tblGrid>
              <a:tr h="335927">
                <a:tc gridSpan="6">
                  <a:txBody>
                    <a:bodyPr/>
                    <a:lstStyle/>
                    <a:p>
                      <a:pPr algn="ctr" fontAlgn="ctr"/>
                      <a:r>
                        <a:rPr lang="ru-RU" sz="2400" u="none" strike="noStrike" dirty="0">
                          <a:ln>
                            <a:solidFill>
                              <a:schemeClr val="accent2">
                                <a:lumMod val="50000"/>
                              </a:schemeClr>
                            </a:solidFill>
                          </a:ln>
                          <a:effectLst>
                            <a:glow rad="127000">
                              <a:schemeClr val="bg1"/>
                            </a:glow>
                          </a:effectLst>
                        </a:rPr>
                        <a:t>12. "Управление имуществом и муниципальными финансами"</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32913079"/>
                  </a:ext>
                </a:extLst>
              </a:tr>
              <a:tr h="663328">
                <a:tc>
                  <a:txBody>
                    <a:bodyPr/>
                    <a:lstStyle/>
                    <a:p>
                      <a:pPr lvl="1" algn="l" fontAlgn="ctr"/>
                      <a:r>
                        <a:rPr lang="ru-RU" sz="1200" u="none" strike="noStrike" dirty="0">
                          <a:effectLst/>
                        </a:rPr>
                        <a:t>Эффективность работы по взысканию задолженности по арендной плате за земельные участки, государственная собственность на которые не разграничена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dk1"/>
                          </a:solidFill>
                          <a:effectLst/>
                          <a:latin typeface="+mn-lt"/>
                          <a:cs typeface="+mn-cs"/>
                        </a:rPr>
                        <a:t>63,09</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63,09</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t"/>
                      <a:r>
                        <a:rPr lang="ru-RU" sz="1200" b="0" i="1" u="sng" strike="noStrike" dirty="0" smtClean="0">
                          <a:solidFill>
                            <a:srgbClr val="000000"/>
                          </a:solidFill>
                          <a:effectLst/>
                          <a:latin typeface="+mn-lt"/>
                          <a:cs typeface="Times New Roman" panose="02020603050405020304" pitchFamily="18" charset="0"/>
                        </a:rPr>
                        <a:t>Ведется досудебная работа, подаются иски. Для достижения наиболее высоких значений показателя необходимо ввести дополнительную ставку юриста.</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670774860"/>
                  </a:ext>
                </a:extLst>
              </a:tr>
              <a:tr h="499628">
                <a:tc>
                  <a:txBody>
                    <a:bodyPr/>
                    <a:lstStyle/>
                    <a:p>
                      <a:pPr lvl="1" algn="l" fontAlgn="ctr"/>
                      <a:r>
                        <a:rPr lang="ru-RU" sz="1200" u="none" strike="noStrike" dirty="0">
                          <a:effectLst/>
                        </a:rPr>
                        <a:t>Эффективность работы по взысканию задолженности по арендной плате за муниципальное имущество и землю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t"/>
                      <a:r>
                        <a:rPr lang="ru-RU" sz="1200" u="none" strike="noStrike" baseline="0" dirty="0" smtClean="0">
                          <a:effectLst/>
                        </a:rPr>
                        <a:t> </a:t>
                      </a:r>
                      <a:r>
                        <a:rPr lang="ru-RU" sz="1200" i="1" u="sng" strike="noStrike" baseline="0" dirty="0" smtClean="0">
                          <a:effectLst/>
                        </a:rPr>
                        <a:t>Показатель не исполнен по причине отсутствия необходимости судебных взысканий задолженности по арендной плате за муниципальное имущество</a:t>
                      </a:r>
                      <a:endParaRPr lang="ru-RU" sz="1200" b="0" i="1" u="sng"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24882933"/>
                  </a:ext>
                </a:extLst>
              </a:tr>
              <a:tr h="663328">
                <a:tc>
                  <a:txBody>
                    <a:bodyPr/>
                    <a:lstStyle/>
                    <a:p>
                      <a:pPr lvl="1" algn="l" fontAlgn="ctr"/>
                      <a:r>
                        <a:rPr lang="ru-RU" sz="1200" u="none" strike="noStrike" dirty="0">
                          <a:effectLst/>
                        </a:rPr>
                        <a:t>Поступления доходов в бюджет муниципального образования от распоряжения земельными участками, государственная собственность на которые не разграничена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107,3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107,30</a:t>
                      </a:r>
                      <a:endParaRPr lang="ru-RU" sz="1200" b="0" dirty="0">
                        <a:solidFill>
                          <a:schemeClr val="tx1"/>
                        </a:solidFill>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Показатель достигнут</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808508838"/>
                  </a:ext>
                </a:extLst>
              </a:tr>
              <a:tr h="499628">
                <a:tc>
                  <a:txBody>
                    <a:bodyPr/>
                    <a:lstStyle/>
                    <a:p>
                      <a:pPr lvl="1" algn="l" fontAlgn="ctr"/>
                      <a:r>
                        <a:rPr lang="ru-RU" sz="1200" u="none" strike="noStrike" dirty="0">
                          <a:effectLst/>
                        </a:rPr>
                        <a:t>Поступления доходов в бюджет муниципального образования от распоряжения муниципальным имуществом и землей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rPr>
                        <a:t>100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dk1"/>
                          </a:solidFill>
                          <a:effectLst/>
                          <a:latin typeface="+mn-lt"/>
                          <a:cs typeface="+mn-cs"/>
                        </a:rPr>
                        <a:t>87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87</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Показатель не исполнен  в связи с образовавшейся задолженностью по арендной плате в конце 2025 года</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396371482"/>
                  </a:ext>
                </a:extLst>
              </a:tr>
              <a:tr h="335927">
                <a:tc>
                  <a:txBody>
                    <a:bodyPr/>
                    <a:lstStyle/>
                    <a:p>
                      <a:pPr lvl="1" algn="l" fontAlgn="ctr"/>
                      <a:r>
                        <a:rPr lang="ru-RU" sz="1200" u="none" strike="noStrike" dirty="0">
                          <a:effectLst/>
                        </a:rPr>
                        <a:t>Предоставление земельных участков многодетным семьям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dk1"/>
                          </a:solidFill>
                          <a:effectLst/>
                          <a:latin typeface="+mn-lt"/>
                          <a:cs typeface="+mn-cs"/>
                        </a:rPr>
                        <a:t>93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93</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u="sng" strike="noStrike" dirty="0" smtClean="0">
                          <a:effectLst/>
                        </a:rPr>
                        <a:t>многодетных семей не устраивает местоположение земельных участков</a:t>
                      </a:r>
                      <a:endParaRPr lang="ru-RU" sz="1200" b="0" i="0" u="sng"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3420055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710310963"/>
              </p:ext>
            </p:extLst>
          </p:nvPr>
        </p:nvGraphicFramePr>
        <p:xfrm>
          <a:off x="21336" y="6037881"/>
          <a:ext cx="12201151" cy="820119"/>
        </p:xfrm>
        <a:graphic>
          <a:graphicData uri="http://schemas.openxmlformats.org/drawingml/2006/table">
            <a:tbl>
              <a:tblPr>
                <a:tableStyleId>{8A107856-5554-42FB-B03E-39F5DBC370BA}</a:tableStyleId>
              </a:tblPr>
              <a:tblGrid>
                <a:gridCol w="3929564">
                  <a:extLst>
                    <a:ext uri="{9D8B030D-6E8A-4147-A177-3AD203B41FA5}">
                      <a16:colId xmlns:a16="http://schemas.microsoft.com/office/drawing/2014/main" val="2241797108"/>
                    </a:ext>
                  </a:extLst>
                </a:gridCol>
                <a:gridCol w="921462">
                  <a:extLst>
                    <a:ext uri="{9D8B030D-6E8A-4147-A177-3AD203B41FA5}">
                      <a16:colId xmlns:a16="http://schemas.microsoft.com/office/drawing/2014/main" val="3137608918"/>
                    </a:ext>
                  </a:extLst>
                </a:gridCol>
                <a:gridCol w="979755">
                  <a:extLst>
                    <a:ext uri="{9D8B030D-6E8A-4147-A177-3AD203B41FA5}">
                      <a16:colId xmlns:a16="http://schemas.microsoft.com/office/drawing/2014/main" val="2194671141"/>
                    </a:ext>
                  </a:extLst>
                </a:gridCol>
                <a:gridCol w="921462">
                  <a:extLst>
                    <a:ext uri="{9D8B030D-6E8A-4147-A177-3AD203B41FA5}">
                      <a16:colId xmlns:a16="http://schemas.microsoft.com/office/drawing/2014/main" val="2520291562"/>
                    </a:ext>
                  </a:extLst>
                </a:gridCol>
                <a:gridCol w="989600">
                  <a:extLst>
                    <a:ext uri="{9D8B030D-6E8A-4147-A177-3AD203B41FA5}">
                      <a16:colId xmlns:a16="http://schemas.microsoft.com/office/drawing/2014/main" val="626332989"/>
                    </a:ext>
                  </a:extLst>
                </a:gridCol>
                <a:gridCol w="4459308">
                  <a:extLst>
                    <a:ext uri="{9D8B030D-6E8A-4147-A177-3AD203B41FA5}">
                      <a16:colId xmlns:a16="http://schemas.microsoft.com/office/drawing/2014/main" val="1477062364"/>
                    </a:ext>
                  </a:extLst>
                </a:gridCol>
              </a:tblGrid>
              <a:tr h="820119">
                <a:tc>
                  <a:txBody>
                    <a:bodyPr/>
                    <a:lstStyle/>
                    <a:p>
                      <a:pPr lvl="1" algn="l"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ru-RU" sz="1200" b="0" i="0" u="none" strike="noStrike" dirty="0" smtClean="0">
                          <a:solidFill>
                            <a:srgbClr val="000000"/>
                          </a:solidFill>
                          <a:effectLst/>
                          <a:latin typeface="+mn-lt"/>
                          <a:cs typeface="Times New Roman" panose="02020603050405020304" pitchFamily="18" charset="0"/>
                        </a:rPr>
                        <a:t>Доля недвижимости, вовлеченной в налоговый оборот (ВНО) </a:t>
                      </a:r>
                      <a:endParaRPr lang="ru-RU" sz="12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90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dk1"/>
                          </a:solidFill>
                          <a:effectLst/>
                          <a:latin typeface="+mn-lt"/>
                          <a:cs typeface="+mn-cs"/>
                        </a:rPr>
                        <a:t>104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 </a:t>
                      </a:r>
                      <a:r>
                        <a:rPr lang="ru-RU" sz="1200" u="none" strike="noStrike" dirty="0" smtClean="0">
                          <a:effectLst/>
                        </a:rPr>
                        <a:t>115,55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1" u="sng" strike="noStrike" baseline="0" dirty="0" smtClean="0">
                          <a:solidFill>
                            <a:srgbClr val="000000"/>
                          </a:solidFill>
                          <a:effectLst/>
                          <a:latin typeface="Times New Roman" panose="02020603050405020304" pitchFamily="18" charset="0"/>
                          <a:cs typeface="Times New Roman" panose="02020603050405020304" pitchFamily="18" charset="0"/>
                        </a:rPr>
                        <a:t>  </a:t>
                      </a:r>
                      <a:endParaRPr lang="ru-RU" sz="1200" b="0" i="1" u="sng"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56484826"/>
                  </a:ext>
                </a:extLst>
              </a:tr>
            </a:tbl>
          </a:graphicData>
        </a:graphic>
      </p:graphicFrame>
    </p:spTree>
    <p:extLst>
      <p:ext uri="{BB962C8B-B14F-4D97-AF65-F5344CB8AC3E}">
        <p14:creationId xmlns:p14="http://schemas.microsoft.com/office/powerpoint/2010/main" val="3301064533"/>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805473864"/>
              </p:ext>
            </p:extLst>
          </p:nvPr>
        </p:nvGraphicFramePr>
        <p:xfrm>
          <a:off x="2" y="851470"/>
          <a:ext cx="12191998" cy="840872"/>
        </p:xfrm>
        <a:graphic>
          <a:graphicData uri="http://schemas.openxmlformats.org/drawingml/2006/table">
            <a:tbl>
              <a:tblPr>
                <a:tableStyleId>{8A107856-5554-42FB-B03E-39F5DBC370BA}</a:tableStyleId>
              </a:tblPr>
              <a:tblGrid>
                <a:gridCol w="3939700">
                  <a:extLst>
                    <a:ext uri="{9D8B030D-6E8A-4147-A177-3AD203B41FA5}">
                      <a16:colId xmlns:a16="http://schemas.microsoft.com/office/drawing/2014/main" val="2957488095"/>
                    </a:ext>
                  </a:extLst>
                </a:gridCol>
                <a:gridCol w="924128">
                  <a:extLst>
                    <a:ext uri="{9D8B030D-6E8A-4147-A177-3AD203B41FA5}">
                      <a16:colId xmlns:a16="http://schemas.microsoft.com/office/drawing/2014/main" val="659431779"/>
                    </a:ext>
                  </a:extLst>
                </a:gridCol>
                <a:gridCol w="1011676">
                  <a:extLst>
                    <a:ext uri="{9D8B030D-6E8A-4147-A177-3AD203B41FA5}">
                      <a16:colId xmlns:a16="http://schemas.microsoft.com/office/drawing/2014/main" val="1964648655"/>
                    </a:ext>
                  </a:extLst>
                </a:gridCol>
                <a:gridCol w="846307">
                  <a:extLst>
                    <a:ext uri="{9D8B030D-6E8A-4147-A177-3AD203B41FA5}">
                      <a16:colId xmlns:a16="http://schemas.microsoft.com/office/drawing/2014/main" val="4124707914"/>
                    </a:ext>
                  </a:extLst>
                </a:gridCol>
                <a:gridCol w="1011676">
                  <a:extLst>
                    <a:ext uri="{9D8B030D-6E8A-4147-A177-3AD203B41FA5}">
                      <a16:colId xmlns:a16="http://schemas.microsoft.com/office/drawing/2014/main" val="4159628588"/>
                    </a:ext>
                  </a:extLst>
                </a:gridCol>
                <a:gridCol w="4458511">
                  <a:extLst>
                    <a:ext uri="{9D8B030D-6E8A-4147-A177-3AD203B41FA5}">
                      <a16:colId xmlns:a16="http://schemas.microsoft.com/office/drawing/2014/main" val="3163198348"/>
                    </a:ext>
                  </a:extLst>
                </a:gridCol>
              </a:tblGrid>
              <a:tr h="840872">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a:t>
                      </a:r>
                    </a:p>
                    <a:p>
                      <a:pPr algn="ctr" fontAlgn="ctr"/>
                      <a:r>
                        <a:rPr lang="ru-RU" sz="1050" u="none" strike="noStrike" dirty="0">
                          <a:effectLst/>
                        </a:rPr>
                        <a:t>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a:t>
                      </a:r>
                    </a:p>
                    <a:p>
                      <a:pPr algn="ctr" fontAlgn="ctr"/>
                      <a:r>
                        <a:rPr lang="ru-RU" sz="1050" u="none" strike="noStrike" dirty="0">
                          <a:effectLst/>
                        </a:rPr>
                        <a:t>целевого</a:t>
                      </a:r>
                    </a:p>
                    <a:p>
                      <a:pPr algn="ctr" fontAlgn="ctr"/>
                      <a:r>
                        <a:rPr lang="ru-RU" sz="1050" u="none" strike="noStrike" dirty="0">
                          <a:effectLst/>
                        </a:rPr>
                        <a:t>показателя </a:t>
                      </a: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1597548932"/>
                  </a:ext>
                </a:extLst>
              </a:tr>
            </a:tbl>
          </a:graphicData>
        </a:graphic>
      </p:graphicFrame>
      <p:pic>
        <p:nvPicPr>
          <p:cNvPr id="4" name="Рисунок 3"/>
          <p:cNvPicPr>
            <a:picLocks noChangeAspect="1"/>
          </p:cNvPicPr>
          <p:nvPr/>
        </p:nvPicPr>
        <p:blipFill>
          <a:blip r:embed="rId2"/>
          <a:stretch>
            <a:fillRect/>
          </a:stretch>
        </p:blipFill>
        <p:spPr>
          <a:xfrm>
            <a:off x="0" y="0"/>
            <a:ext cx="12211346" cy="851470"/>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1889274855"/>
              </p:ext>
            </p:extLst>
          </p:nvPr>
        </p:nvGraphicFramePr>
        <p:xfrm>
          <a:off x="10195" y="1702940"/>
          <a:ext cx="12201151" cy="2791490"/>
        </p:xfrm>
        <a:graphic>
          <a:graphicData uri="http://schemas.openxmlformats.org/drawingml/2006/table">
            <a:tbl>
              <a:tblPr>
                <a:tableStyleId>{8A107856-5554-42FB-B03E-39F5DBC370BA}</a:tableStyleId>
              </a:tblPr>
              <a:tblGrid>
                <a:gridCol w="3929564">
                  <a:extLst>
                    <a:ext uri="{9D8B030D-6E8A-4147-A177-3AD203B41FA5}">
                      <a16:colId xmlns:a16="http://schemas.microsoft.com/office/drawing/2014/main" val="3811090244"/>
                    </a:ext>
                  </a:extLst>
                </a:gridCol>
                <a:gridCol w="921462">
                  <a:extLst>
                    <a:ext uri="{9D8B030D-6E8A-4147-A177-3AD203B41FA5}">
                      <a16:colId xmlns:a16="http://schemas.microsoft.com/office/drawing/2014/main" val="2925142643"/>
                    </a:ext>
                  </a:extLst>
                </a:gridCol>
                <a:gridCol w="979755">
                  <a:extLst>
                    <a:ext uri="{9D8B030D-6E8A-4147-A177-3AD203B41FA5}">
                      <a16:colId xmlns:a16="http://schemas.microsoft.com/office/drawing/2014/main" val="3310958632"/>
                    </a:ext>
                  </a:extLst>
                </a:gridCol>
                <a:gridCol w="921462">
                  <a:extLst>
                    <a:ext uri="{9D8B030D-6E8A-4147-A177-3AD203B41FA5}">
                      <a16:colId xmlns:a16="http://schemas.microsoft.com/office/drawing/2014/main" val="3118562474"/>
                    </a:ext>
                  </a:extLst>
                </a:gridCol>
                <a:gridCol w="990974">
                  <a:extLst>
                    <a:ext uri="{9D8B030D-6E8A-4147-A177-3AD203B41FA5}">
                      <a16:colId xmlns:a16="http://schemas.microsoft.com/office/drawing/2014/main" val="1994330984"/>
                    </a:ext>
                  </a:extLst>
                </a:gridCol>
                <a:gridCol w="4457934">
                  <a:extLst>
                    <a:ext uri="{9D8B030D-6E8A-4147-A177-3AD203B41FA5}">
                      <a16:colId xmlns:a16="http://schemas.microsoft.com/office/drawing/2014/main" val="775813440"/>
                    </a:ext>
                  </a:extLst>
                </a:gridCol>
              </a:tblGrid>
              <a:tr h="477887">
                <a:tc>
                  <a:txBody>
                    <a:bodyPr/>
                    <a:lstStyle/>
                    <a:p>
                      <a:pPr lvl="1" algn="l" fontAlgn="ctr"/>
                      <a:r>
                        <a:rPr lang="ru-RU" sz="1100" u="none" strike="noStrike" dirty="0">
                          <a:effectLst/>
                          <a:latin typeface="+mn-lt"/>
                        </a:rPr>
                        <a:t>Проверка использования земель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35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35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Показатель исполнен частично в связи с малым количеством сотрудников в штате муниципального земельного контроля и транспорта</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4103375122"/>
                  </a:ext>
                </a:extLst>
              </a:tr>
              <a:tr h="873083">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обработанных заявлений граждан и юридических лиц на получение государственных услуг</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97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103,09</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097445582"/>
                  </a:ext>
                </a:extLst>
              </a:tr>
              <a:tr h="477887">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Выполнение прогнозного плана приватизации имущества, находящегося в муниципальной собственности, за отчетный финансовый год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Показатель не исполнен по причине отсутствия заявок на аукционы по торгам</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525866574"/>
                  </a:ext>
                </a:extLst>
              </a:tr>
              <a:tr h="213332">
                <a:tc>
                  <a:txBody>
                    <a:bodyPr/>
                    <a:lstStyle/>
                    <a:p>
                      <a:pPr lvl="1" algn="l" fontAlgn="ctr"/>
                      <a:r>
                        <a:rPr lang="ru-RU" sz="1100" u="none" strike="noStrike" dirty="0">
                          <a:effectLst/>
                          <a:latin typeface="+mn-lt"/>
                        </a:rPr>
                        <a:t>Прирост земельного налога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106,7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106,7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Показатель достигнут</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687242076"/>
                  </a:ext>
                </a:extLst>
              </a:tr>
              <a:tr h="634465">
                <a:tc>
                  <a:txBody>
                    <a:bodyPr/>
                    <a:lstStyle/>
                    <a:p>
                      <a:pPr lvl="1" algn="l" fontAlgn="ctr"/>
                      <a:r>
                        <a:rPr lang="ru-RU" sz="1100" u="none" strike="noStrike" dirty="0">
                          <a:effectLst/>
                          <a:latin typeface="+mn-lt"/>
                        </a:rPr>
                        <a:t>Эффективность работы по расторжению договоров аренды земельных участков и размещению на Инвестиционном портале Московской области»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54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54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Проводится досудебная работа по расторжению действующих договоров. Дела находятся в Арбитражном суде.</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137833211"/>
                  </a:ext>
                </a:extLst>
              </a:tr>
            </a:tbl>
          </a:graphicData>
        </a:graphic>
      </p:graphicFrame>
      <p:pic>
        <p:nvPicPr>
          <p:cNvPr id="7" name="Рисунок 6"/>
          <p:cNvPicPr>
            <a:picLocks noChangeAspect="1"/>
          </p:cNvPicPr>
          <p:nvPr/>
        </p:nvPicPr>
        <p:blipFill>
          <a:blip r:embed="rId3"/>
          <a:stretch>
            <a:fillRect/>
          </a:stretch>
        </p:blipFill>
        <p:spPr>
          <a:xfrm>
            <a:off x="10195" y="4505028"/>
            <a:ext cx="4223657" cy="2352972"/>
          </a:xfrm>
          <a:prstGeom prst="rect">
            <a:avLst/>
          </a:prstGeom>
        </p:spPr>
      </p:pic>
      <p:pic>
        <p:nvPicPr>
          <p:cNvPr id="8" name="Рисунок 7"/>
          <p:cNvPicPr>
            <a:picLocks noChangeAspect="1"/>
          </p:cNvPicPr>
          <p:nvPr/>
        </p:nvPicPr>
        <p:blipFill>
          <a:blip r:embed="rId4"/>
          <a:stretch>
            <a:fillRect/>
          </a:stretch>
        </p:blipFill>
        <p:spPr>
          <a:xfrm>
            <a:off x="9771018" y="4500155"/>
            <a:ext cx="2420982" cy="2357846"/>
          </a:xfrm>
          <a:prstGeom prst="rect">
            <a:avLst/>
          </a:prstGeom>
        </p:spPr>
      </p:pic>
      <p:pic>
        <p:nvPicPr>
          <p:cNvPr id="9" name="Рисунок 8"/>
          <p:cNvPicPr>
            <a:picLocks noChangeAspect="1"/>
          </p:cNvPicPr>
          <p:nvPr/>
        </p:nvPicPr>
        <p:blipFill>
          <a:blip r:embed="rId5"/>
          <a:stretch>
            <a:fillRect/>
          </a:stretch>
        </p:blipFill>
        <p:spPr>
          <a:xfrm>
            <a:off x="5172384" y="4558683"/>
            <a:ext cx="4598634" cy="2299317"/>
          </a:xfrm>
          <a:prstGeom prst="rect">
            <a:avLst/>
          </a:prstGeom>
        </p:spPr>
      </p:pic>
    </p:spTree>
    <p:extLst>
      <p:ext uri="{BB962C8B-B14F-4D97-AF65-F5344CB8AC3E}">
        <p14:creationId xmlns:p14="http://schemas.microsoft.com/office/powerpoint/2010/main" val="351095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176980"/>
            <a:ext cx="12192000" cy="82302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1293970501"/>
              </p:ext>
            </p:extLst>
          </p:nvPr>
        </p:nvGraphicFramePr>
        <p:xfrm>
          <a:off x="0" y="646045"/>
          <a:ext cx="12201151" cy="806307"/>
        </p:xfrm>
        <a:graphic>
          <a:graphicData uri="http://schemas.openxmlformats.org/drawingml/2006/table">
            <a:tbl>
              <a:tblPr>
                <a:tableStyleId>{8A107856-5554-42FB-B03E-39F5DBC370BA}</a:tableStyleId>
              </a:tblPr>
              <a:tblGrid>
                <a:gridCol w="3929564">
                  <a:extLst>
                    <a:ext uri="{9D8B030D-6E8A-4147-A177-3AD203B41FA5}">
                      <a16:colId xmlns:a16="http://schemas.microsoft.com/office/drawing/2014/main" val="3639203142"/>
                    </a:ext>
                  </a:extLst>
                </a:gridCol>
                <a:gridCol w="921462">
                  <a:extLst>
                    <a:ext uri="{9D8B030D-6E8A-4147-A177-3AD203B41FA5}">
                      <a16:colId xmlns:a16="http://schemas.microsoft.com/office/drawing/2014/main" val="20001"/>
                    </a:ext>
                  </a:extLst>
                </a:gridCol>
                <a:gridCol w="979755">
                  <a:extLst>
                    <a:ext uri="{9D8B030D-6E8A-4147-A177-3AD203B41FA5}">
                      <a16:colId xmlns:a16="http://schemas.microsoft.com/office/drawing/2014/main" val="20002"/>
                    </a:ext>
                  </a:extLst>
                </a:gridCol>
                <a:gridCol w="921462">
                  <a:extLst>
                    <a:ext uri="{9D8B030D-6E8A-4147-A177-3AD203B41FA5}">
                      <a16:colId xmlns:a16="http://schemas.microsoft.com/office/drawing/2014/main" val="20003"/>
                    </a:ext>
                  </a:extLst>
                </a:gridCol>
                <a:gridCol w="990974">
                  <a:extLst>
                    <a:ext uri="{9D8B030D-6E8A-4147-A177-3AD203B41FA5}">
                      <a16:colId xmlns:a16="http://schemas.microsoft.com/office/drawing/2014/main" val="20004"/>
                    </a:ext>
                  </a:extLst>
                </a:gridCol>
                <a:gridCol w="4457934">
                  <a:extLst>
                    <a:ext uri="{9D8B030D-6E8A-4147-A177-3AD203B41FA5}">
                      <a16:colId xmlns:a16="http://schemas.microsoft.com/office/drawing/2014/main" val="20005"/>
                    </a:ext>
                  </a:extLst>
                </a:gridCol>
              </a:tblGrid>
              <a:tr h="690340">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tc>
                <a:tc>
                  <a:txBody>
                    <a:bodyPr/>
                    <a:lstStyle/>
                    <a:p>
                      <a:pPr algn="ctr" fontAlgn="ctr"/>
                      <a:r>
                        <a:rPr lang="ru-RU" sz="1050" u="none" strike="noStrike" dirty="0">
                          <a:effectLst/>
                        </a:rPr>
                        <a:t>Плановое значение 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a:t>
                      </a:r>
                    </a:p>
                    <a:p>
                      <a:pPr algn="ctr" fontAlgn="ctr"/>
                      <a:r>
                        <a:rPr lang="ru-RU" sz="1050" u="none" strike="noStrike" dirty="0">
                          <a:effectLst/>
                        </a:rPr>
                        <a:t>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392099077"/>
              </p:ext>
            </p:extLst>
          </p:nvPr>
        </p:nvGraphicFramePr>
        <p:xfrm>
          <a:off x="0" y="1452352"/>
          <a:ext cx="12192000" cy="5405648"/>
        </p:xfrm>
        <a:graphic>
          <a:graphicData uri="http://schemas.openxmlformats.org/drawingml/2006/table">
            <a:tbl>
              <a:tblPr>
                <a:tableStyleId>{8A107856-5554-42FB-B03E-39F5DBC370BA}</a:tableStyleId>
              </a:tblPr>
              <a:tblGrid>
                <a:gridCol w="3998072">
                  <a:extLst>
                    <a:ext uri="{9D8B030D-6E8A-4147-A177-3AD203B41FA5}">
                      <a16:colId xmlns:a16="http://schemas.microsoft.com/office/drawing/2014/main" val="1839223981"/>
                    </a:ext>
                  </a:extLst>
                </a:gridCol>
                <a:gridCol w="1074861">
                  <a:extLst>
                    <a:ext uri="{9D8B030D-6E8A-4147-A177-3AD203B41FA5}">
                      <a16:colId xmlns:a16="http://schemas.microsoft.com/office/drawing/2014/main" val="2428556668"/>
                    </a:ext>
                  </a:extLst>
                </a:gridCol>
                <a:gridCol w="1210633">
                  <a:extLst>
                    <a:ext uri="{9D8B030D-6E8A-4147-A177-3AD203B41FA5}">
                      <a16:colId xmlns:a16="http://schemas.microsoft.com/office/drawing/2014/main" val="928746362"/>
                    </a:ext>
                  </a:extLst>
                </a:gridCol>
                <a:gridCol w="1261042">
                  <a:extLst>
                    <a:ext uri="{9D8B030D-6E8A-4147-A177-3AD203B41FA5}">
                      <a16:colId xmlns:a16="http://schemas.microsoft.com/office/drawing/2014/main" val="3082955332"/>
                    </a:ext>
                  </a:extLst>
                </a:gridCol>
                <a:gridCol w="1279692">
                  <a:extLst>
                    <a:ext uri="{9D8B030D-6E8A-4147-A177-3AD203B41FA5}">
                      <a16:colId xmlns:a16="http://schemas.microsoft.com/office/drawing/2014/main" val="4255968913"/>
                    </a:ext>
                  </a:extLst>
                </a:gridCol>
                <a:gridCol w="3367700">
                  <a:extLst>
                    <a:ext uri="{9D8B030D-6E8A-4147-A177-3AD203B41FA5}">
                      <a16:colId xmlns:a16="http://schemas.microsoft.com/office/drawing/2014/main" val="838733143"/>
                    </a:ext>
                  </a:extLst>
                </a:gridCol>
              </a:tblGrid>
              <a:tr h="995857">
                <a:tc gridSpan="6">
                  <a:txBody>
                    <a:bodyPr/>
                    <a:lstStyle/>
                    <a:p>
                      <a:pPr algn="ctr" fontAlgn="ctr"/>
                      <a:r>
                        <a:rPr lang="ru-RU" sz="2400" u="none" strike="noStrike" dirty="0">
                          <a:ln>
                            <a:solidFill>
                              <a:schemeClr val="accent2">
                                <a:lumMod val="50000"/>
                              </a:schemeClr>
                            </a:solidFill>
                          </a:ln>
                          <a:effectLst>
                            <a:glow rad="127000">
                              <a:schemeClr val="bg1"/>
                            </a:glow>
                          </a:effectLst>
                        </a:rPr>
                        <a:t>13. "Развитие институтов гражданского общества, повышение эффективности </a:t>
                      </a:r>
                    </a:p>
                    <a:p>
                      <a:pPr algn="ctr" fontAlgn="ctr"/>
                      <a:r>
                        <a:rPr lang="ru-RU" sz="2400" u="none" strike="noStrike" dirty="0">
                          <a:ln>
                            <a:solidFill>
                              <a:schemeClr val="accent2">
                                <a:lumMod val="50000"/>
                              </a:schemeClr>
                            </a:solidFill>
                          </a:ln>
                          <a:effectLst>
                            <a:glow rad="127000">
                              <a:schemeClr val="bg1"/>
                            </a:glow>
                          </a:effectLst>
                        </a:rPr>
                        <a:t>местного самоуправления и реализации молодежной политики"</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09758668"/>
                  </a:ext>
                </a:extLst>
              </a:tr>
              <a:tr h="913936">
                <a:tc>
                  <a:txBody>
                    <a:bodyPr/>
                    <a:lstStyle/>
                    <a:p>
                      <a:pPr lvl="1" algn="l" fontAlgn="ctr"/>
                      <a:r>
                        <a:rPr lang="ru-RU" sz="1100" u="none" strike="noStrike" dirty="0">
                          <a:effectLst/>
                          <a:latin typeface="+mn-lt"/>
                        </a:rPr>
                        <a:t>Доля молодежи, задействованной в мероприятиях по вовлечению в творческую деятельность, от общего числа молодежи в городском округе Московской области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44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chemeClr val="dk1"/>
                          </a:solidFill>
                          <a:effectLst/>
                          <a:latin typeface="+mn-lt"/>
                          <a:cs typeface="+mn-cs"/>
                        </a:rPr>
                        <a:t>44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l" fontAlgn="ctr"/>
                      <a:endParaRPr lang="ru-RU" sz="1100" b="0" i="0" u="none" strike="noStrike" dirty="0">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05861437"/>
                  </a:ext>
                </a:extLst>
              </a:tr>
              <a:tr h="68865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реализованных проектов инициативного бюджетирования от общего числа заявленных проектов</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661973137"/>
                  </a:ext>
                </a:extLst>
              </a:tr>
              <a:tr h="1589787">
                <a:tc>
                  <a:txBody>
                    <a:bodyPr/>
                    <a:lstStyle/>
                    <a:p>
                      <a:pPr lvl="1" algn="l" fontAlgn="ctr"/>
                      <a:r>
                        <a:rPr lang="ru-RU" sz="1100" u="none" strike="noStrike" dirty="0">
                          <a:effectLst/>
                          <a:latin typeface="+mn-lt"/>
                        </a:rPr>
                        <a:t>Общая численность граждан, вовлеченных центрами (сообществами, объединениями) поддержки добровольчества (</a:t>
                      </a:r>
                      <a:r>
                        <a:rPr lang="ru-RU" sz="1100" u="none" strike="noStrike" dirty="0" err="1">
                          <a:effectLst/>
                          <a:latin typeface="+mn-lt"/>
                        </a:rPr>
                        <a:t>волонтерства</a:t>
                      </a:r>
                      <a:r>
                        <a:rPr lang="ru-RU" sz="1100" u="none" strike="noStrike" dirty="0">
                          <a:effectLst/>
                          <a:latin typeface="+mn-lt"/>
                        </a:rPr>
                        <a:t>)  на базе образовательных организаций, некоммерческих организаций, муниципальных учреждений в добровольческую (волонтерскую) деятельность в городском округе Московской области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миллион человек</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0,010457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0,010457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29419951"/>
                  </a:ext>
                </a:extLst>
              </a:tr>
              <a:tr h="528764">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Повышение информированности населения муниципального образования Московской области</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b="0" i="0" u="none" strike="noStrike" dirty="0" smtClean="0">
                          <a:solidFill>
                            <a:srgbClr val="000000"/>
                          </a:solidFill>
                          <a:effectLst/>
                          <a:latin typeface="+mn-lt"/>
                          <a:cs typeface="Times New Roman" panose="02020603050405020304" pitchFamily="18" charset="0"/>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2749098"/>
                  </a:ext>
                </a:extLst>
              </a:tr>
              <a:tr h="688652">
                <a:tc>
                  <a:txBody>
                    <a:bodyPr/>
                    <a:lstStyle/>
                    <a:p>
                      <a:pPr lvl="1" algn="l" fontAlgn="ctr"/>
                      <a:r>
                        <a:rPr lang="ru-RU" sz="1100" u="none" strike="noStrike" dirty="0">
                          <a:effectLst/>
                          <a:latin typeface="+mn-lt"/>
                        </a:rPr>
                        <a:t>Доля молодежи, задействованной в мероприятиях по вовлечению в общественную жизнь, от общего числа молодежи в городском округе Московской области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82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lvl="0" algn="ctr" fontAlgn="ctr"/>
                      <a:r>
                        <a:rPr lang="ru-RU" sz="1100" u="none" strike="noStrike" dirty="0" smtClean="0">
                          <a:effectLst/>
                          <a:latin typeface="+mn-lt"/>
                        </a:rPr>
                        <a:t>82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316599106"/>
                  </a:ext>
                </a:extLst>
              </a:tr>
            </a:tbl>
          </a:graphicData>
        </a:graphic>
      </p:graphicFrame>
    </p:spTree>
    <p:extLst>
      <p:ext uri="{BB962C8B-B14F-4D97-AF65-F5344CB8AC3E}">
        <p14:creationId xmlns:p14="http://schemas.microsoft.com/office/powerpoint/2010/main" val="4073684151"/>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73152"/>
            <a:ext cx="12192000" cy="85876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3558775835"/>
              </p:ext>
            </p:extLst>
          </p:nvPr>
        </p:nvGraphicFramePr>
        <p:xfrm>
          <a:off x="0" y="773914"/>
          <a:ext cx="12192000" cy="858521"/>
        </p:xfrm>
        <a:graphic>
          <a:graphicData uri="http://schemas.openxmlformats.org/drawingml/2006/table">
            <a:tbl>
              <a:tblPr>
                <a:tableStyleId>{8A107856-5554-42FB-B03E-39F5DBC370BA}</a:tableStyleId>
              </a:tblPr>
              <a:tblGrid>
                <a:gridCol w="3998072">
                  <a:extLst>
                    <a:ext uri="{9D8B030D-6E8A-4147-A177-3AD203B41FA5}">
                      <a16:colId xmlns:a16="http://schemas.microsoft.com/office/drawing/2014/main" val="3639203142"/>
                    </a:ext>
                  </a:extLst>
                </a:gridCol>
                <a:gridCol w="1074861">
                  <a:extLst>
                    <a:ext uri="{9D8B030D-6E8A-4147-A177-3AD203B41FA5}">
                      <a16:colId xmlns:a16="http://schemas.microsoft.com/office/drawing/2014/main" val="729694312"/>
                    </a:ext>
                  </a:extLst>
                </a:gridCol>
                <a:gridCol w="1210633">
                  <a:extLst>
                    <a:ext uri="{9D8B030D-6E8A-4147-A177-3AD203B41FA5}">
                      <a16:colId xmlns:a16="http://schemas.microsoft.com/office/drawing/2014/main" val="4294604456"/>
                    </a:ext>
                  </a:extLst>
                </a:gridCol>
                <a:gridCol w="1261042">
                  <a:extLst>
                    <a:ext uri="{9D8B030D-6E8A-4147-A177-3AD203B41FA5}">
                      <a16:colId xmlns:a16="http://schemas.microsoft.com/office/drawing/2014/main" val="3621102098"/>
                    </a:ext>
                  </a:extLst>
                </a:gridCol>
                <a:gridCol w="1279692">
                  <a:extLst>
                    <a:ext uri="{9D8B030D-6E8A-4147-A177-3AD203B41FA5}">
                      <a16:colId xmlns:a16="http://schemas.microsoft.com/office/drawing/2014/main" val="2469465153"/>
                    </a:ext>
                  </a:extLst>
                </a:gridCol>
                <a:gridCol w="3367700">
                  <a:extLst>
                    <a:ext uri="{9D8B030D-6E8A-4147-A177-3AD203B41FA5}">
                      <a16:colId xmlns:a16="http://schemas.microsoft.com/office/drawing/2014/main" val="1248750673"/>
                    </a:ext>
                  </a:extLst>
                </a:gridCol>
              </a:tblGrid>
              <a:tr h="858521">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 значение </a:t>
                      </a:r>
                    </a:p>
                    <a:p>
                      <a:pPr algn="ctr" fontAlgn="ctr"/>
                      <a:r>
                        <a:rPr lang="ru-RU" sz="1050" u="none" strike="noStrike" dirty="0">
                          <a:effectLst/>
                        </a:rPr>
                        <a:t>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a:t>
                      </a:r>
                    </a:p>
                    <a:p>
                      <a:pPr algn="ctr" fontAlgn="ctr"/>
                      <a:r>
                        <a:rPr lang="ru-RU" sz="1050" u="none" strike="noStrike" dirty="0">
                          <a:effectLst/>
                        </a:rPr>
                        <a:t>целевого </a:t>
                      </a:r>
                      <a:r>
                        <a:rPr lang="ru-RU" sz="1050" u="none" strike="noStrike" dirty="0" smtClean="0">
                          <a:effectLst/>
                        </a:rPr>
                        <a:t>показателя </a:t>
                      </a:r>
                      <a:endParaRPr lang="ru-RU" sz="1050" u="none" strike="noStrike" dirty="0">
                        <a:effectLst/>
                      </a:endParaRPr>
                    </a:p>
                    <a:p>
                      <a:pPr algn="ctr" fontAlgn="ctr"/>
                      <a:r>
                        <a:rPr lang="ru-RU" sz="1050" u="none" strike="noStrike" dirty="0">
                          <a:effectLst/>
                        </a:rPr>
                        <a:t>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1326534638"/>
              </p:ext>
            </p:extLst>
          </p:nvPr>
        </p:nvGraphicFramePr>
        <p:xfrm>
          <a:off x="1" y="3663165"/>
          <a:ext cx="12191999" cy="908532"/>
        </p:xfrm>
        <a:graphic>
          <a:graphicData uri="http://schemas.openxmlformats.org/drawingml/2006/table">
            <a:tbl>
              <a:tblPr>
                <a:tableStyleId>{8A107856-5554-42FB-B03E-39F5DBC370BA}</a:tableStyleId>
              </a:tblPr>
              <a:tblGrid>
                <a:gridCol w="4005941">
                  <a:extLst>
                    <a:ext uri="{9D8B030D-6E8A-4147-A177-3AD203B41FA5}">
                      <a16:colId xmlns:a16="http://schemas.microsoft.com/office/drawing/2014/main" val="1144496728"/>
                    </a:ext>
                  </a:extLst>
                </a:gridCol>
                <a:gridCol w="1062447">
                  <a:extLst>
                    <a:ext uri="{9D8B030D-6E8A-4147-A177-3AD203B41FA5}">
                      <a16:colId xmlns:a16="http://schemas.microsoft.com/office/drawing/2014/main" val="2692370104"/>
                    </a:ext>
                  </a:extLst>
                </a:gridCol>
                <a:gridCol w="1219200">
                  <a:extLst>
                    <a:ext uri="{9D8B030D-6E8A-4147-A177-3AD203B41FA5}">
                      <a16:colId xmlns:a16="http://schemas.microsoft.com/office/drawing/2014/main" val="3493729703"/>
                    </a:ext>
                  </a:extLst>
                </a:gridCol>
                <a:gridCol w="1262742">
                  <a:extLst>
                    <a:ext uri="{9D8B030D-6E8A-4147-A177-3AD203B41FA5}">
                      <a16:colId xmlns:a16="http://schemas.microsoft.com/office/drawing/2014/main" val="891321466"/>
                    </a:ext>
                  </a:extLst>
                </a:gridCol>
                <a:gridCol w="1288868">
                  <a:extLst>
                    <a:ext uri="{9D8B030D-6E8A-4147-A177-3AD203B41FA5}">
                      <a16:colId xmlns:a16="http://schemas.microsoft.com/office/drawing/2014/main" val="2517848715"/>
                    </a:ext>
                  </a:extLst>
                </a:gridCol>
                <a:gridCol w="3352801">
                  <a:extLst>
                    <a:ext uri="{9D8B030D-6E8A-4147-A177-3AD203B41FA5}">
                      <a16:colId xmlns:a16="http://schemas.microsoft.com/office/drawing/2014/main" val="10673082"/>
                    </a:ext>
                  </a:extLst>
                </a:gridCol>
              </a:tblGrid>
              <a:tr h="337995">
                <a:tc>
                  <a:txBody>
                    <a:bodyPr/>
                    <a:lstStyle/>
                    <a:p>
                      <a:pPr lvl="1" algn="l" fontAlgn="ctr"/>
                      <a:r>
                        <a:rPr lang="ru-RU" sz="1100" u="none" strike="noStrike" dirty="0">
                          <a:effectLst/>
                          <a:latin typeface="+mn-lt"/>
                        </a:rPr>
                        <a:t>Количество погибших в дорожно-транспортных происшествиях, человек на 100 тысяч населения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человек на 100 тыс. населения</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9,48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11,52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rPr>
                        <a:t>121,51</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200" b="0" i="1" u="sng" strike="noStrike" dirty="0" smtClean="0">
                          <a:solidFill>
                            <a:srgbClr val="000000"/>
                          </a:solidFill>
                          <a:effectLst/>
                          <a:latin typeface="+mn-lt"/>
                        </a:rPr>
                        <a:t>Для снижения показателя проводятся мероприятия по обеспечению безопасности дорожного движения</a:t>
                      </a:r>
                      <a:endParaRPr lang="ru-RU" sz="1200" b="0" i="1" u="sng"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56658505"/>
                  </a:ext>
                </a:extLst>
              </a:tr>
              <a:tr h="350367">
                <a:tc>
                  <a:txBody>
                    <a:bodyPr/>
                    <a:lstStyle/>
                    <a:p>
                      <a:pPr lvl="1" algn="l" fontAlgn="ctr"/>
                      <a:r>
                        <a:rPr lang="ru-RU" sz="1100" u="none" strike="noStrike" dirty="0">
                          <a:effectLst/>
                          <a:latin typeface="+mn-lt"/>
                        </a:rPr>
                        <a:t>Доля автомобильных дорог местного значения, соответствующих нормативным требованиям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69,0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69,0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rPr>
                        <a:t>100</a:t>
                      </a:r>
                      <a:endParaRPr lang="ru-RU" sz="1100" b="0" i="0" u="none" strike="noStrike" dirty="0">
                        <a:solidFill>
                          <a:srgbClr val="000000"/>
                        </a:solidFill>
                        <a:effectLst/>
                        <a:latin typeface="+mn-lt"/>
                      </a:endParaRPr>
                    </a:p>
                  </a:txBody>
                  <a:tcPr marL="9525" marR="9525" marT="9525" marB="0" anchor="ctr"/>
                </a:tc>
                <a:tc>
                  <a:txBody>
                    <a:bodyPr/>
                    <a:lstStyle/>
                    <a:p>
                      <a:pPr algn="ctr" fontAlgn="ctr"/>
                      <a:endParaRPr lang="ru-RU"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30032908"/>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4237288206"/>
              </p:ext>
            </p:extLst>
          </p:nvPr>
        </p:nvGraphicFramePr>
        <p:xfrm>
          <a:off x="2" y="1632435"/>
          <a:ext cx="12191999" cy="2030730"/>
        </p:xfrm>
        <a:graphic>
          <a:graphicData uri="http://schemas.openxmlformats.org/drawingml/2006/table">
            <a:tbl>
              <a:tblPr>
                <a:tableStyleId>{8A107856-5554-42FB-B03E-39F5DBC370BA}</a:tableStyleId>
              </a:tblPr>
              <a:tblGrid>
                <a:gridCol w="4005941">
                  <a:extLst>
                    <a:ext uri="{9D8B030D-6E8A-4147-A177-3AD203B41FA5}">
                      <a16:colId xmlns:a16="http://schemas.microsoft.com/office/drawing/2014/main" val="1903464195"/>
                    </a:ext>
                  </a:extLst>
                </a:gridCol>
                <a:gridCol w="1062446">
                  <a:extLst>
                    <a:ext uri="{9D8B030D-6E8A-4147-A177-3AD203B41FA5}">
                      <a16:colId xmlns:a16="http://schemas.microsoft.com/office/drawing/2014/main" val="4077909864"/>
                    </a:ext>
                  </a:extLst>
                </a:gridCol>
                <a:gridCol w="1219200">
                  <a:extLst>
                    <a:ext uri="{9D8B030D-6E8A-4147-A177-3AD203B41FA5}">
                      <a16:colId xmlns:a16="http://schemas.microsoft.com/office/drawing/2014/main" val="851563979"/>
                    </a:ext>
                  </a:extLst>
                </a:gridCol>
                <a:gridCol w="1254034">
                  <a:extLst>
                    <a:ext uri="{9D8B030D-6E8A-4147-A177-3AD203B41FA5}">
                      <a16:colId xmlns:a16="http://schemas.microsoft.com/office/drawing/2014/main" val="3762305527"/>
                    </a:ext>
                  </a:extLst>
                </a:gridCol>
                <a:gridCol w="1288868">
                  <a:extLst>
                    <a:ext uri="{9D8B030D-6E8A-4147-A177-3AD203B41FA5}">
                      <a16:colId xmlns:a16="http://schemas.microsoft.com/office/drawing/2014/main" val="2320909837"/>
                    </a:ext>
                  </a:extLst>
                </a:gridCol>
                <a:gridCol w="3361510">
                  <a:extLst>
                    <a:ext uri="{9D8B030D-6E8A-4147-A177-3AD203B41FA5}">
                      <a16:colId xmlns:a16="http://schemas.microsoft.com/office/drawing/2014/main" val="3741481395"/>
                    </a:ext>
                  </a:extLst>
                </a:gridCol>
              </a:tblGrid>
              <a:tr h="402809">
                <a:tc gridSpan="6">
                  <a:txBody>
                    <a:bodyPr/>
                    <a:lstStyle/>
                    <a:p>
                      <a:pPr algn="ctr" fontAlgn="ctr"/>
                      <a:r>
                        <a:rPr lang="ru-RU" sz="2400" u="none" strike="noStrike" dirty="0">
                          <a:ln>
                            <a:solidFill>
                              <a:schemeClr val="accent2">
                                <a:lumMod val="50000"/>
                              </a:schemeClr>
                            </a:solidFill>
                          </a:ln>
                          <a:effectLst>
                            <a:glow rad="127000">
                              <a:schemeClr val="bg1"/>
                            </a:glow>
                          </a:effectLst>
                        </a:rPr>
                        <a:t>14. "Развитие и функционирование дорожно-транспортного комплекса" </a:t>
                      </a:r>
                    </a:p>
                    <a:p>
                      <a:pPr algn="l" fontAlgn="ctr"/>
                      <a:r>
                        <a:rPr lang="ru-RU" sz="900" u="none" strike="noStrike" dirty="0">
                          <a:effectLst/>
                        </a:rPr>
                        <a:t> </a:t>
                      </a:r>
                      <a:endParaRPr lang="ru-RU" sz="9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174801813"/>
                  </a:ext>
                </a:extLst>
              </a:tr>
              <a:tr h="1457001">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 включенных в Перечень маршрутов регулярных перевозок по регулируемым тарифам, на которых отдельным категориям граждан предоставляются меры социальной поддержки, утверждаемый Правительством Московской области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endParaRPr>
                    </a:p>
                  </a:txBody>
                  <a:tcPr marL="9525" marR="9525" marT="9525" marB="0" anchor="ctr"/>
                </a:tc>
                <a:tc>
                  <a:txBody>
                    <a:bodyPr/>
                    <a:lstStyle/>
                    <a:p>
                      <a:pPr algn="ctr" fontAlgn="ctr"/>
                      <a:endParaRPr lang="ru-RU" sz="11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44343189"/>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05217074"/>
              </p:ext>
            </p:extLst>
          </p:nvPr>
        </p:nvGraphicFramePr>
        <p:xfrm>
          <a:off x="0" y="4571696"/>
          <a:ext cx="12192000" cy="2286303"/>
        </p:xfrm>
        <a:graphic>
          <a:graphicData uri="http://schemas.openxmlformats.org/drawingml/2006/table">
            <a:tbl>
              <a:tblPr>
                <a:tableStyleId>{8A107856-5554-42FB-B03E-39F5DBC370BA}</a:tableStyleId>
              </a:tblPr>
              <a:tblGrid>
                <a:gridCol w="3997234">
                  <a:extLst>
                    <a:ext uri="{9D8B030D-6E8A-4147-A177-3AD203B41FA5}">
                      <a16:colId xmlns:a16="http://schemas.microsoft.com/office/drawing/2014/main" val="436007529"/>
                    </a:ext>
                  </a:extLst>
                </a:gridCol>
                <a:gridCol w="1071155">
                  <a:extLst>
                    <a:ext uri="{9D8B030D-6E8A-4147-A177-3AD203B41FA5}">
                      <a16:colId xmlns:a16="http://schemas.microsoft.com/office/drawing/2014/main" val="4245632304"/>
                    </a:ext>
                  </a:extLst>
                </a:gridCol>
                <a:gridCol w="1227908">
                  <a:extLst>
                    <a:ext uri="{9D8B030D-6E8A-4147-A177-3AD203B41FA5}">
                      <a16:colId xmlns:a16="http://schemas.microsoft.com/office/drawing/2014/main" val="1245344146"/>
                    </a:ext>
                  </a:extLst>
                </a:gridCol>
                <a:gridCol w="1262743">
                  <a:extLst>
                    <a:ext uri="{9D8B030D-6E8A-4147-A177-3AD203B41FA5}">
                      <a16:colId xmlns:a16="http://schemas.microsoft.com/office/drawing/2014/main" val="3980341205"/>
                    </a:ext>
                  </a:extLst>
                </a:gridCol>
                <a:gridCol w="1280160">
                  <a:extLst>
                    <a:ext uri="{9D8B030D-6E8A-4147-A177-3AD203B41FA5}">
                      <a16:colId xmlns:a16="http://schemas.microsoft.com/office/drawing/2014/main" val="1467253045"/>
                    </a:ext>
                  </a:extLst>
                </a:gridCol>
                <a:gridCol w="3352800">
                  <a:extLst>
                    <a:ext uri="{9D8B030D-6E8A-4147-A177-3AD203B41FA5}">
                      <a16:colId xmlns:a16="http://schemas.microsoft.com/office/drawing/2014/main" val="1789173328"/>
                    </a:ext>
                  </a:extLst>
                </a:gridCol>
              </a:tblGrid>
              <a:tr h="525777">
                <a:tc gridSpan="6">
                  <a:txBody>
                    <a:bodyPr/>
                    <a:lstStyle/>
                    <a:p>
                      <a:pPr algn="ctr" fontAlgn="ctr"/>
                      <a:r>
                        <a:rPr lang="ru-RU" sz="2400" u="none" strike="noStrike" dirty="0">
                          <a:ln>
                            <a:solidFill>
                              <a:schemeClr val="accent2">
                                <a:lumMod val="50000"/>
                              </a:schemeClr>
                            </a:solidFill>
                          </a:ln>
                          <a:effectLst>
                            <a:glow rad="127000">
                              <a:schemeClr val="bg1"/>
                            </a:glow>
                          </a:effectLst>
                        </a:rPr>
                        <a:t>15. "Цифровое муниципальное образование"</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00109256"/>
                  </a:ext>
                </a:extLst>
              </a:tr>
              <a:tr h="633584">
                <a:tc>
                  <a:txBody>
                    <a:bodyPr/>
                    <a:lstStyle/>
                    <a:p>
                      <a:pPr lvl="1" algn="l" fontAlgn="ctr"/>
                      <a:r>
                        <a:rPr lang="ru-RU" sz="1100" u="none" strike="noStrike" dirty="0">
                          <a:effectLst/>
                          <a:latin typeface="+mn-lt"/>
                        </a:rPr>
                        <a:t>Уровень удовлетворенности граждан качеством предоставления государственных и муниципальных услуг в МФЦ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97,46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99,72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102,31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3424522827"/>
                  </a:ext>
                </a:extLst>
              </a:tr>
              <a:tr h="1126942">
                <a:tc>
                  <a:txBody>
                    <a:bodyPr/>
                    <a:lstStyle/>
                    <a:p>
                      <a:pPr lvl="1" algn="l" fontAlgn="ctr"/>
                      <a:r>
                        <a:rPr lang="ru-RU" sz="1100" u="none" strike="noStrike" dirty="0">
                          <a:effectLst/>
                          <a:latin typeface="+mn-lt"/>
                        </a:rPr>
                        <a:t>Доля рабочих мест, обеспеченных необходимым компьютерным оборудованием и услугами связи в соответствии с требованиями нормативных правовых актов Московской области</a:t>
                      </a:r>
                      <a:br>
                        <a:rPr lang="ru-RU" sz="1100" u="none" strike="noStrike" dirty="0">
                          <a:effectLst/>
                          <a:latin typeface="+mn-lt"/>
                        </a:rPr>
                      </a:br>
                      <a:r>
                        <a:rPr lang="ru-RU" sz="1100" u="none" strike="noStrike" dirty="0">
                          <a:effectLst/>
                          <a:latin typeface="+mn-lt"/>
                        </a:rPr>
                        <a:t>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1044979442"/>
                  </a:ext>
                </a:extLst>
              </a:tr>
            </a:tbl>
          </a:graphicData>
        </a:graphic>
      </p:graphicFrame>
    </p:spTree>
    <p:extLst>
      <p:ext uri="{BB962C8B-B14F-4D97-AF65-F5344CB8AC3E}">
        <p14:creationId xmlns:p14="http://schemas.microsoft.com/office/powerpoint/2010/main" val="3428669860"/>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18288"/>
            <a:ext cx="12192000" cy="835869"/>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3448514453"/>
              </p:ext>
            </p:extLst>
          </p:nvPr>
        </p:nvGraphicFramePr>
        <p:xfrm>
          <a:off x="0" y="773916"/>
          <a:ext cx="12192000" cy="1145056"/>
        </p:xfrm>
        <a:graphic>
          <a:graphicData uri="http://schemas.openxmlformats.org/drawingml/2006/table">
            <a:tbl>
              <a:tblPr>
                <a:tableStyleId>{8A107856-5554-42FB-B03E-39F5DBC370BA}</a:tableStyleId>
              </a:tblPr>
              <a:tblGrid>
                <a:gridCol w="5740871">
                  <a:extLst>
                    <a:ext uri="{9D8B030D-6E8A-4147-A177-3AD203B41FA5}">
                      <a16:colId xmlns:a16="http://schemas.microsoft.com/office/drawing/2014/main" val="3639203142"/>
                    </a:ext>
                  </a:extLst>
                </a:gridCol>
                <a:gridCol w="811400">
                  <a:extLst>
                    <a:ext uri="{9D8B030D-6E8A-4147-A177-3AD203B41FA5}">
                      <a16:colId xmlns:a16="http://schemas.microsoft.com/office/drawing/2014/main" val="729694312"/>
                    </a:ext>
                  </a:extLst>
                </a:gridCol>
                <a:gridCol w="1081866">
                  <a:extLst>
                    <a:ext uri="{9D8B030D-6E8A-4147-A177-3AD203B41FA5}">
                      <a16:colId xmlns:a16="http://schemas.microsoft.com/office/drawing/2014/main" val="4294604456"/>
                    </a:ext>
                  </a:extLst>
                </a:gridCol>
                <a:gridCol w="1160389">
                  <a:extLst>
                    <a:ext uri="{9D8B030D-6E8A-4147-A177-3AD203B41FA5}">
                      <a16:colId xmlns:a16="http://schemas.microsoft.com/office/drawing/2014/main" val="1109879884"/>
                    </a:ext>
                  </a:extLst>
                </a:gridCol>
                <a:gridCol w="1073141">
                  <a:extLst>
                    <a:ext uri="{9D8B030D-6E8A-4147-A177-3AD203B41FA5}">
                      <a16:colId xmlns:a16="http://schemas.microsoft.com/office/drawing/2014/main" val="1120432337"/>
                    </a:ext>
                  </a:extLst>
                </a:gridCol>
                <a:gridCol w="2324333">
                  <a:extLst>
                    <a:ext uri="{9D8B030D-6E8A-4147-A177-3AD203B41FA5}">
                      <a16:colId xmlns:a16="http://schemas.microsoft.com/office/drawing/2014/main" val="2094042868"/>
                    </a:ext>
                  </a:extLst>
                </a:gridCol>
              </a:tblGrid>
              <a:tr h="1145056">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Плановое</a:t>
                      </a:r>
                    </a:p>
                    <a:p>
                      <a:pPr algn="ctr" fontAlgn="ctr"/>
                      <a:r>
                        <a:rPr lang="ru-RU" sz="1050" u="none" strike="noStrike" dirty="0">
                          <a:effectLst/>
                        </a:rPr>
                        <a:t> значение </a:t>
                      </a:r>
                    </a:p>
                    <a:p>
                      <a:pPr algn="ctr" fontAlgn="ctr"/>
                      <a:r>
                        <a:rPr lang="ru-RU" sz="1050" u="none" strike="noStrike" dirty="0">
                          <a:effectLst/>
                        </a:rPr>
                        <a:t>целевого </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a:t>
                      </a:r>
                    </a:p>
                    <a:p>
                      <a:pPr algn="ctr" fontAlgn="ctr"/>
                      <a:r>
                        <a:rPr lang="ru-RU" sz="1050" u="none" strike="noStrike" dirty="0">
                          <a:effectLst/>
                        </a:rPr>
                        <a:t>целевого</a:t>
                      </a:r>
                    </a:p>
                    <a:p>
                      <a:pPr algn="ctr" fontAlgn="ctr"/>
                      <a:r>
                        <a:rPr lang="ru-RU" sz="1050" u="none" strike="noStrike" dirty="0">
                          <a:effectLst/>
                        </a:rPr>
                        <a:t>показателя</a:t>
                      </a:r>
                    </a:p>
                    <a:p>
                      <a:pPr algn="ctr" fontAlgn="ctr"/>
                      <a:r>
                        <a:rPr lang="ru-RU" sz="1050" u="none" strike="noStrike" dirty="0">
                          <a:effectLst/>
                        </a:rPr>
                        <a:t>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a:t>
                      </a:r>
                    </a:p>
                    <a:p>
                      <a:pPr algn="ctr" fontAlgn="ctr"/>
                      <a:r>
                        <a:rPr lang="ru-RU" sz="1050" u="none" strike="noStrike" dirty="0">
                          <a:effectLst/>
                        </a:rPr>
                        <a:t>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972210650"/>
              </p:ext>
            </p:extLst>
          </p:nvPr>
        </p:nvGraphicFramePr>
        <p:xfrm>
          <a:off x="1" y="1918972"/>
          <a:ext cx="12180709" cy="741045"/>
        </p:xfrm>
        <a:graphic>
          <a:graphicData uri="http://schemas.openxmlformats.org/drawingml/2006/table">
            <a:tbl>
              <a:tblPr>
                <a:tableStyleId>{8A107856-5554-42FB-B03E-39F5DBC370BA}</a:tableStyleId>
              </a:tblPr>
              <a:tblGrid>
                <a:gridCol w="5738948">
                  <a:extLst>
                    <a:ext uri="{9D8B030D-6E8A-4147-A177-3AD203B41FA5}">
                      <a16:colId xmlns:a16="http://schemas.microsoft.com/office/drawing/2014/main" val="3820462554"/>
                    </a:ext>
                  </a:extLst>
                </a:gridCol>
                <a:gridCol w="818605">
                  <a:extLst>
                    <a:ext uri="{9D8B030D-6E8A-4147-A177-3AD203B41FA5}">
                      <a16:colId xmlns:a16="http://schemas.microsoft.com/office/drawing/2014/main" val="2699785787"/>
                    </a:ext>
                  </a:extLst>
                </a:gridCol>
                <a:gridCol w="1062446">
                  <a:extLst>
                    <a:ext uri="{9D8B030D-6E8A-4147-A177-3AD203B41FA5}">
                      <a16:colId xmlns:a16="http://schemas.microsoft.com/office/drawing/2014/main" val="2463395385"/>
                    </a:ext>
                  </a:extLst>
                </a:gridCol>
                <a:gridCol w="1166949">
                  <a:extLst>
                    <a:ext uri="{9D8B030D-6E8A-4147-A177-3AD203B41FA5}">
                      <a16:colId xmlns:a16="http://schemas.microsoft.com/office/drawing/2014/main" val="1195683563"/>
                    </a:ext>
                  </a:extLst>
                </a:gridCol>
                <a:gridCol w="1062445">
                  <a:extLst>
                    <a:ext uri="{9D8B030D-6E8A-4147-A177-3AD203B41FA5}">
                      <a16:colId xmlns:a16="http://schemas.microsoft.com/office/drawing/2014/main" val="149550501"/>
                    </a:ext>
                  </a:extLst>
                </a:gridCol>
                <a:gridCol w="2331316">
                  <a:extLst>
                    <a:ext uri="{9D8B030D-6E8A-4147-A177-3AD203B41FA5}">
                      <a16:colId xmlns:a16="http://schemas.microsoft.com/office/drawing/2014/main" val="2209347095"/>
                    </a:ext>
                  </a:extLst>
                </a:gridCol>
              </a:tblGrid>
              <a:tr h="505627">
                <a:tc>
                  <a:txBody>
                    <a:bodyPr/>
                    <a:lstStyle/>
                    <a:p>
                      <a:pPr lvl="1" algn="l" fontAlgn="ctr"/>
                      <a:r>
                        <a:rPr lang="ru-RU" sz="1200" u="none" strike="noStrike" dirty="0">
                          <a:effectLst/>
                        </a:rPr>
                        <a:t>Стоимостная доля закупаемого и (или) арендуемого ОМСУ муниципального образования Московской области отечественного программного обеспечения</a:t>
                      </a:r>
                      <a:br>
                        <a:rPr lang="ru-RU" sz="1200" u="none" strike="noStrike" dirty="0">
                          <a:effectLst/>
                        </a:rPr>
                      </a:br>
                      <a:r>
                        <a:rPr lang="ru-RU" sz="1200" u="none" strike="noStrike" dirty="0">
                          <a:effectLst/>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95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105,26</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2619652672"/>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628171687"/>
              </p:ext>
            </p:extLst>
          </p:nvPr>
        </p:nvGraphicFramePr>
        <p:xfrm>
          <a:off x="-11288" y="2660018"/>
          <a:ext cx="12191998" cy="4197981"/>
        </p:xfrm>
        <a:graphic>
          <a:graphicData uri="http://schemas.openxmlformats.org/drawingml/2006/table">
            <a:tbl>
              <a:tblPr>
                <a:tableStyleId>{8A107856-5554-42FB-B03E-39F5DBC370BA}</a:tableStyleId>
              </a:tblPr>
              <a:tblGrid>
                <a:gridCol w="5747876">
                  <a:extLst>
                    <a:ext uri="{9D8B030D-6E8A-4147-A177-3AD203B41FA5}">
                      <a16:colId xmlns:a16="http://schemas.microsoft.com/office/drawing/2014/main" val="2133762833"/>
                    </a:ext>
                  </a:extLst>
                </a:gridCol>
                <a:gridCol w="812897">
                  <a:extLst>
                    <a:ext uri="{9D8B030D-6E8A-4147-A177-3AD203B41FA5}">
                      <a16:colId xmlns:a16="http://schemas.microsoft.com/office/drawing/2014/main" val="4082808557"/>
                    </a:ext>
                  </a:extLst>
                </a:gridCol>
                <a:gridCol w="1057880">
                  <a:extLst>
                    <a:ext uri="{9D8B030D-6E8A-4147-A177-3AD203B41FA5}">
                      <a16:colId xmlns:a16="http://schemas.microsoft.com/office/drawing/2014/main" val="3344934419"/>
                    </a:ext>
                  </a:extLst>
                </a:gridCol>
                <a:gridCol w="1174203">
                  <a:extLst>
                    <a:ext uri="{9D8B030D-6E8A-4147-A177-3AD203B41FA5}">
                      <a16:colId xmlns:a16="http://schemas.microsoft.com/office/drawing/2014/main" val="2907910859"/>
                    </a:ext>
                  </a:extLst>
                </a:gridCol>
                <a:gridCol w="1069653">
                  <a:extLst>
                    <a:ext uri="{9D8B030D-6E8A-4147-A177-3AD203B41FA5}">
                      <a16:colId xmlns:a16="http://schemas.microsoft.com/office/drawing/2014/main" val="2502371456"/>
                    </a:ext>
                  </a:extLst>
                </a:gridCol>
                <a:gridCol w="2329489">
                  <a:extLst>
                    <a:ext uri="{9D8B030D-6E8A-4147-A177-3AD203B41FA5}">
                      <a16:colId xmlns:a16="http://schemas.microsoft.com/office/drawing/2014/main" val="1543805636"/>
                    </a:ext>
                  </a:extLst>
                </a:gridCol>
              </a:tblGrid>
              <a:tr h="1856430">
                <a:tc>
                  <a:txBody>
                    <a:bodyPr/>
                    <a:lstStyle/>
                    <a:p>
                      <a:pPr lvl="1" algn="l" fontAlgn="ctr"/>
                      <a:r>
                        <a:rPr lang="ru-RU" sz="1200" u="none" strike="noStrike" dirty="0">
                          <a:effectLst/>
                        </a:rPr>
                        <a:t>Увеличение доли защищенных по требованиям безопасности информации информационных систем, используемых ОМСУ муниципального образования Московской области, в соответствии с категорией обрабатываемой информации, а также персональных компьютеров, используемых на рабочих местах работников, обеспеченных антивирусным программным обеспечением с регулярным обновлением соответствующих баз</a:t>
                      </a:r>
                      <a:br>
                        <a:rPr lang="ru-RU" sz="1200" u="none" strike="noStrike" dirty="0">
                          <a:effectLst/>
                        </a:rPr>
                      </a:br>
                      <a:r>
                        <a:rPr lang="ru-RU" sz="1200" u="none" strike="noStrike" dirty="0">
                          <a:effectLst/>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2238569987"/>
                  </a:ext>
                </a:extLst>
              </a:tr>
              <a:tr h="703666">
                <a:tc>
                  <a:txBody>
                    <a:bodyPr/>
                    <a:lstStyle/>
                    <a:p>
                      <a:pPr lvl="1" algn="l" fontAlgn="ctr"/>
                      <a:r>
                        <a:rPr lang="ru-RU" sz="1200" u="none" strike="noStrike" dirty="0">
                          <a:effectLst/>
                        </a:rPr>
                        <a:t>Доля работников ОМСУ муниципального образования Московской области, обеспеченных средствами электронной подписи в соответствии с установленными требованиями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rPr>
                        <a:t>100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rPr>
                        <a:t>100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56523965"/>
                  </a:ext>
                </a:extLst>
              </a:tr>
              <a:tr h="703666">
                <a:tc>
                  <a:txBody>
                    <a:bodyPr/>
                    <a:lstStyle/>
                    <a:p>
                      <a:pPr lvl="1" algn="l" fontAlgn="ctr"/>
                      <a:r>
                        <a:rPr lang="ru-RU" sz="1200" u="none" strike="noStrike" dirty="0">
                          <a:effectLst/>
                        </a:rPr>
                        <a:t>Доля юридически значимого электронного документооборота в органах местного самоуправления и подведомственных им учреждениях в Московской области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93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99,49</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105,15</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3431631751"/>
                  </a:ext>
                </a:extLst>
              </a:tr>
              <a:tr h="934219">
                <a:tc>
                  <a:txBody>
                    <a:bodyPr/>
                    <a:lstStyle/>
                    <a:p>
                      <a:pPr lvl="1" algn="l" fontAlgn="ctr"/>
                      <a:r>
                        <a:rPr lang="ru-RU" sz="1200" u="none" strike="noStrike" dirty="0">
                          <a:effectLst/>
                        </a:rPr>
                        <a:t>Доля муниципальных (государственных) услуг, предоставленных без нарушения регламентного срока при оказании услуг в электронном виде на региональном портале государственных услуг</a:t>
                      </a:r>
                      <a:br>
                        <a:rPr lang="ru-RU" sz="1200" u="none" strike="noStrike" dirty="0">
                          <a:effectLst/>
                        </a:rPr>
                      </a:br>
                      <a:r>
                        <a:rPr lang="ru-RU" sz="1200" u="none" strike="noStrike" dirty="0">
                          <a:effectLst/>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процент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rPr>
                        <a:t>98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dk1"/>
                          </a:solidFill>
                          <a:effectLst/>
                          <a:latin typeface="+mn-lt"/>
                          <a:cs typeface="+mn-cs"/>
                        </a:rPr>
                        <a:t>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102,04</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ru-RU" sz="1200" dirty="0"/>
                    </a:p>
                  </a:txBody>
                  <a:tcPr marL="9525" marR="9525" marT="9525" marB="0" anchor="ctr"/>
                </a:tc>
                <a:extLst>
                  <a:ext uri="{0D108BD9-81ED-4DB2-BD59-A6C34878D82A}">
                    <a16:rowId xmlns:a16="http://schemas.microsoft.com/office/drawing/2014/main" val="1885677545"/>
                  </a:ext>
                </a:extLst>
              </a:tr>
            </a:tbl>
          </a:graphicData>
        </a:graphic>
      </p:graphicFrame>
    </p:spTree>
    <p:extLst>
      <p:ext uri="{BB962C8B-B14F-4D97-AF65-F5344CB8AC3E}">
        <p14:creationId xmlns:p14="http://schemas.microsoft.com/office/powerpoint/2010/main" val="1914118537"/>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0" y="0"/>
            <a:ext cx="12192000" cy="75985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spcAft>
                <a:spcPts val="630"/>
              </a:spcAft>
            </a:pPr>
            <a:r>
              <a:rPr lang="ru" sz="1650" b="1" dirty="0">
                <a:effectLst>
                  <a:glow rad="127000">
                    <a:schemeClr val="bg1"/>
                  </a:glow>
                </a:effectLst>
                <a:latin typeface="Times New Roman"/>
              </a:rPr>
              <a:t>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3238253321"/>
              </p:ext>
            </p:extLst>
          </p:nvPr>
        </p:nvGraphicFramePr>
        <p:xfrm>
          <a:off x="0" y="691428"/>
          <a:ext cx="12191998" cy="653705"/>
        </p:xfrm>
        <a:graphic>
          <a:graphicData uri="http://schemas.openxmlformats.org/drawingml/2006/table">
            <a:tbl>
              <a:tblPr>
                <a:tableStyleId>{8A107856-5554-42FB-B03E-39F5DBC370BA}</a:tableStyleId>
              </a:tblPr>
              <a:tblGrid>
                <a:gridCol w="5747876">
                  <a:extLst>
                    <a:ext uri="{9D8B030D-6E8A-4147-A177-3AD203B41FA5}">
                      <a16:colId xmlns:a16="http://schemas.microsoft.com/office/drawing/2014/main" val="3639203142"/>
                    </a:ext>
                  </a:extLst>
                </a:gridCol>
                <a:gridCol w="812897">
                  <a:extLst>
                    <a:ext uri="{9D8B030D-6E8A-4147-A177-3AD203B41FA5}">
                      <a16:colId xmlns:a16="http://schemas.microsoft.com/office/drawing/2014/main" val="3751466825"/>
                    </a:ext>
                  </a:extLst>
                </a:gridCol>
                <a:gridCol w="1057880">
                  <a:extLst>
                    <a:ext uri="{9D8B030D-6E8A-4147-A177-3AD203B41FA5}">
                      <a16:colId xmlns:a16="http://schemas.microsoft.com/office/drawing/2014/main" val="611140758"/>
                    </a:ext>
                  </a:extLst>
                </a:gridCol>
                <a:gridCol w="1142170">
                  <a:extLst>
                    <a:ext uri="{9D8B030D-6E8A-4147-A177-3AD203B41FA5}">
                      <a16:colId xmlns:a16="http://schemas.microsoft.com/office/drawing/2014/main" val="3427963009"/>
                    </a:ext>
                  </a:extLst>
                </a:gridCol>
                <a:gridCol w="1036320">
                  <a:extLst>
                    <a:ext uri="{9D8B030D-6E8A-4147-A177-3AD203B41FA5}">
                      <a16:colId xmlns:a16="http://schemas.microsoft.com/office/drawing/2014/main" val="3089485361"/>
                    </a:ext>
                  </a:extLst>
                </a:gridCol>
                <a:gridCol w="2394855">
                  <a:extLst>
                    <a:ext uri="{9D8B030D-6E8A-4147-A177-3AD203B41FA5}">
                      <a16:colId xmlns:a16="http://schemas.microsoft.com/office/drawing/2014/main" val="20005"/>
                    </a:ext>
                  </a:extLst>
                </a:gridCol>
              </a:tblGrid>
              <a:tr h="653705">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Единица измерения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Планируемое значение 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показателя</a:t>
                      </a:r>
                    </a:p>
                    <a:p>
                      <a:pPr algn="ctr" fontAlgn="ctr"/>
                      <a:r>
                        <a:rPr lang="ru-RU" sz="1050" u="none" strike="noStrike" dirty="0">
                          <a:effectLst/>
                        </a:rPr>
                        <a:t>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 </a:t>
                      </a:r>
                    </a:p>
                    <a:p>
                      <a:pPr algn="ctr" fontAlgn="ctr"/>
                      <a:r>
                        <a:rPr lang="ru-RU" sz="1050" u="none" strike="noStrike" dirty="0">
                          <a:effectLst/>
                        </a:rPr>
                        <a:t>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1824964809"/>
              </p:ext>
            </p:extLst>
          </p:nvPr>
        </p:nvGraphicFramePr>
        <p:xfrm>
          <a:off x="0" y="1345133"/>
          <a:ext cx="12192001" cy="2268855"/>
        </p:xfrm>
        <a:graphic>
          <a:graphicData uri="http://schemas.openxmlformats.org/drawingml/2006/table">
            <a:tbl>
              <a:tblPr>
                <a:tableStyleId>{8A107856-5554-42FB-B03E-39F5DBC370BA}</a:tableStyleId>
              </a:tblPr>
              <a:tblGrid>
                <a:gridCol w="5738949">
                  <a:extLst>
                    <a:ext uri="{9D8B030D-6E8A-4147-A177-3AD203B41FA5}">
                      <a16:colId xmlns:a16="http://schemas.microsoft.com/office/drawing/2014/main" val="3589707733"/>
                    </a:ext>
                  </a:extLst>
                </a:gridCol>
                <a:gridCol w="809897">
                  <a:extLst>
                    <a:ext uri="{9D8B030D-6E8A-4147-A177-3AD203B41FA5}">
                      <a16:colId xmlns:a16="http://schemas.microsoft.com/office/drawing/2014/main" val="29054018"/>
                    </a:ext>
                  </a:extLst>
                </a:gridCol>
                <a:gridCol w="1079863">
                  <a:extLst>
                    <a:ext uri="{9D8B030D-6E8A-4147-A177-3AD203B41FA5}">
                      <a16:colId xmlns:a16="http://schemas.microsoft.com/office/drawing/2014/main" val="1511443199"/>
                    </a:ext>
                  </a:extLst>
                </a:gridCol>
                <a:gridCol w="1130911">
                  <a:extLst>
                    <a:ext uri="{9D8B030D-6E8A-4147-A177-3AD203B41FA5}">
                      <a16:colId xmlns:a16="http://schemas.microsoft.com/office/drawing/2014/main" val="3266096004"/>
                    </a:ext>
                  </a:extLst>
                </a:gridCol>
                <a:gridCol w="1049619">
                  <a:extLst>
                    <a:ext uri="{9D8B030D-6E8A-4147-A177-3AD203B41FA5}">
                      <a16:colId xmlns:a16="http://schemas.microsoft.com/office/drawing/2014/main" val="3188826750"/>
                    </a:ext>
                  </a:extLst>
                </a:gridCol>
                <a:gridCol w="2382762">
                  <a:extLst>
                    <a:ext uri="{9D8B030D-6E8A-4147-A177-3AD203B41FA5}">
                      <a16:colId xmlns:a16="http://schemas.microsoft.com/office/drawing/2014/main" val="1333120939"/>
                    </a:ext>
                  </a:extLst>
                </a:gridCol>
              </a:tblGrid>
              <a:tr h="482576">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обращений за получением муниципальных (государственных)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95,8</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94,4</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98,53</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Недостаточная компьютерная грамотность населения</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778553087"/>
                  </a:ext>
                </a:extLst>
              </a:tr>
              <a:tr h="601530">
                <a:tc>
                  <a:txBody>
                    <a:bodyPr/>
                    <a:lstStyle/>
                    <a:p>
                      <a:pPr lvl="1" algn="l" fontAlgn="ctr"/>
                      <a:r>
                        <a:rPr lang="ru-RU" sz="1100" u="none" strike="noStrike" dirty="0">
                          <a:effectLst/>
                          <a:latin typeface="+mn-lt"/>
                        </a:rPr>
                        <a:t>Быстро/качественно решаем - Доля сообщений, отправленных на портал «</a:t>
                      </a:r>
                      <a:r>
                        <a:rPr lang="ru-RU" sz="1100" u="none" strike="noStrike" dirty="0" err="1">
                          <a:effectLst/>
                          <a:latin typeface="+mn-lt"/>
                        </a:rPr>
                        <a:t>Добродел</a:t>
                      </a:r>
                      <a:r>
                        <a:rPr lang="ru-RU" sz="1100" u="none" strike="noStrike" dirty="0">
                          <a:effectLst/>
                          <a:latin typeface="+mn-lt"/>
                        </a:rPr>
                        <a:t>» пользователями с подтвержденной учётной записью ЕСИА, которые имеют признак повторной отправки, повторного переноса сроков решения, нарушения срока предоставления ответа</a:t>
                      </a:r>
                      <a:br>
                        <a:rPr lang="ru-RU" sz="1100" u="none" strike="noStrike" dirty="0">
                          <a:effectLst/>
                          <a:latin typeface="+mn-lt"/>
                        </a:rPr>
                      </a:br>
                      <a:r>
                        <a:rPr lang="ru-RU" sz="1100" u="none" strike="noStrike" dirty="0">
                          <a:effectLst/>
                          <a:latin typeface="+mn-lt"/>
                        </a:rPr>
                        <a:t>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0,82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r>
                        <a:rPr lang="ru-RU" sz="1100" dirty="0" smtClean="0">
                          <a:solidFill>
                            <a:schemeClr val="tx1"/>
                          </a:solidFill>
                          <a:latin typeface="+mn-lt"/>
                          <a:cs typeface="Times New Roman" panose="02020603050405020304" pitchFamily="18" charset="0"/>
                        </a:rPr>
                        <a:t>82</a:t>
                      </a:r>
                      <a:endParaRPr lang="ru-RU" sz="1100" dirty="0">
                        <a:solidFill>
                          <a:schemeClr val="tx1"/>
                        </a:solidFill>
                        <a:latin typeface="+mn-lt"/>
                        <a:cs typeface="Times New Roman" panose="02020603050405020304" pitchFamily="18" charset="0"/>
                      </a:endParaRPr>
                    </a:p>
                  </a:txBody>
                  <a:tcPr marL="9525" marR="9525" marT="9525" marB="0" anchor="ctr"/>
                </a:tc>
                <a:tc>
                  <a:txBody>
                    <a:bodyPr/>
                    <a:lstStyle/>
                    <a:p>
                      <a:pPr algn="ctr" fontAlgn="ctr"/>
                      <a:r>
                        <a:rPr lang="ru-RU" sz="1200" b="0" i="1" u="sng" strike="noStrike" dirty="0" smtClean="0">
                          <a:solidFill>
                            <a:srgbClr val="000000"/>
                          </a:solidFill>
                          <a:effectLst/>
                          <a:latin typeface="+mn-lt"/>
                          <a:cs typeface="Times New Roman" panose="02020603050405020304" pitchFamily="18" charset="0"/>
                        </a:rPr>
                        <a:t>-</a:t>
                      </a: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376318838"/>
                  </a:ext>
                </a:extLst>
              </a:tr>
              <a:tr h="482576">
                <a:tc>
                  <a:txBody>
                    <a:bodyPr/>
                    <a:lstStyle/>
                    <a:p>
                      <a:pPr lvl="1" algn="l" fontAlgn="ctr"/>
                      <a:r>
                        <a:rPr lang="ru-RU" sz="1100" u="none" strike="noStrike" dirty="0">
                          <a:effectLst/>
                          <a:latin typeface="+mn-lt"/>
                        </a:rPr>
                        <a:t>Доля домохозяйств, которым обеспечена возможность фиксированного широкополосного доступа к информационно-телекоммуникационной сети «Интернет»   </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82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32,70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39,87</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200" i="1" u="sng" strike="noStrike" dirty="0" smtClean="0">
                          <a:effectLst/>
                          <a:latin typeface="+mn-lt"/>
                        </a:rPr>
                        <a:t>возможность           </a:t>
                      </a:r>
                      <a:endParaRPr lang="ru-RU" sz="1200" i="1" u="sng" strike="noStrike" dirty="0">
                        <a:effectLst/>
                        <a:latin typeface="+mn-lt"/>
                      </a:endParaRPr>
                    </a:p>
                    <a:p>
                      <a:pPr algn="ctr" fontAlgn="ctr"/>
                      <a:r>
                        <a:rPr lang="ru-RU" sz="1200" i="1" u="sng" strike="noStrike" dirty="0">
                          <a:effectLst/>
                          <a:latin typeface="+mn-lt"/>
                        </a:rPr>
                        <a:t> </a:t>
                      </a:r>
                      <a:r>
                        <a:rPr lang="ru-RU" sz="1200" i="1" u="sng" strike="noStrike" dirty="0" smtClean="0">
                          <a:effectLst/>
                          <a:latin typeface="+mn-lt"/>
                        </a:rPr>
                        <a:t>провайдеров </a:t>
                      </a:r>
                      <a:r>
                        <a:rPr lang="ru-RU" sz="1200" i="1" u="sng" strike="noStrike" dirty="0">
                          <a:effectLst/>
                          <a:latin typeface="+mn-lt"/>
                        </a:rPr>
                        <a:t>проведения  широкополосной  линии</a:t>
                      </a:r>
                      <a:br>
                        <a:rPr lang="ru-RU" sz="1200" i="1" u="sng" strike="noStrike" dirty="0">
                          <a:effectLst/>
                          <a:latin typeface="+mn-lt"/>
                        </a:rPr>
                      </a:br>
                      <a:endParaRPr lang="ru-RU" sz="1200" b="0" i="1" u="sng"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067935796"/>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534922721"/>
              </p:ext>
            </p:extLst>
          </p:nvPr>
        </p:nvGraphicFramePr>
        <p:xfrm>
          <a:off x="1" y="3553028"/>
          <a:ext cx="12191999" cy="1132183"/>
        </p:xfrm>
        <a:graphic>
          <a:graphicData uri="http://schemas.openxmlformats.org/drawingml/2006/table">
            <a:tbl>
              <a:tblPr>
                <a:tableStyleId>{8A107856-5554-42FB-B03E-39F5DBC370BA}</a:tableStyleId>
              </a:tblPr>
              <a:tblGrid>
                <a:gridCol w="5782490">
                  <a:extLst>
                    <a:ext uri="{9D8B030D-6E8A-4147-A177-3AD203B41FA5}">
                      <a16:colId xmlns:a16="http://schemas.microsoft.com/office/drawing/2014/main" val="3827076645"/>
                    </a:ext>
                  </a:extLst>
                </a:gridCol>
                <a:gridCol w="757646">
                  <a:extLst>
                    <a:ext uri="{9D8B030D-6E8A-4147-A177-3AD203B41FA5}">
                      <a16:colId xmlns:a16="http://schemas.microsoft.com/office/drawing/2014/main" val="2098068305"/>
                    </a:ext>
                  </a:extLst>
                </a:gridCol>
                <a:gridCol w="1154442">
                  <a:extLst>
                    <a:ext uri="{9D8B030D-6E8A-4147-A177-3AD203B41FA5}">
                      <a16:colId xmlns:a16="http://schemas.microsoft.com/office/drawing/2014/main" val="1237158384"/>
                    </a:ext>
                  </a:extLst>
                </a:gridCol>
                <a:gridCol w="1060315">
                  <a:extLst>
                    <a:ext uri="{9D8B030D-6E8A-4147-A177-3AD203B41FA5}">
                      <a16:colId xmlns:a16="http://schemas.microsoft.com/office/drawing/2014/main" val="1317806596"/>
                    </a:ext>
                  </a:extLst>
                </a:gridCol>
                <a:gridCol w="272308">
                  <a:extLst>
                    <a:ext uri="{9D8B030D-6E8A-4147-A177-3AD203B41FA5}">
                      <a16:colId xmlns:a16="http://schemas.microsoft.com/office/drawing/2014/main" val="3215896772"/>
                    </a:ext>
                  </a:extLst>
                </a:gridCol>
                <a:gridCol w="778279">
                  <a:extLst>
                    <a:ext uri="{9D8B030D-6E8A-4147-A177-3AD203B41FA5}">
                      <a16:colId xmlns:a16="http://schemas.microsoft.com/office/drawing/2014/main" val="2555418376"/>
                    </a:ext>
                  </a:extLst>
                </a:gridCol>
                <a:gridCol w="2386519">
                  <a:extLst>
                    <a:ext uri="{9D8B030D-6E8A-4147-A177-3AD203B41FA5}">
                      <a16:colId xmlns:a16="http://schemas.microsoft.com/office/drawing/2014/main" val="890620797"/>
                    </a:ext>
                  </a:extLst>
                </a:gridCol>
              </a:tblGrid>
              <a:tr h="375845">
                <a:tc gridSpan="7">
                  <a:txBody>
                    <a:bodyPr/>
                    <a:lstStyle/>
                    <a:p>
                      <a:pPr algn="ctr" fontAlgn="ctr"/>
                      <a:r>
                        <a:rPr lang="ru-RU" sz="2400" u="none" strike="noStrike" dirty="0">
                          <a:ln>
                            <a:solidFill>
                              <a:schemeClr val="accent2">
                                <a:lumMod val="50000"/>
                              </a:schemeClr>
                            </a:solidFill>
                          </a:ln>
                          <a:effectLst>
                            <a:glow rad="127000">
                              <a:schemeClr val="bg1"/>
                            </a:glow>
                          </a:effectLst>
                        </a:rPr>
                        <a:t>16. "Архитектура и градостроительство" </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pPr algn="ctr" fontAlgn="ctr"/>
                      <a:endParaRPr lang="ru-RU" sz="1800" b="1" i="1" u="none" strike="noStrike" dirty="0">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DFFE7"/>
                        </a:gs>
                        <a:gs pos="100000">
                          <a:srgbClr val="FDFFE7"/>
                        </a:gs>
                      </a:gsLst>
                      <a:lin ang="5400000" scaled="1"/>
                      <a:tileRect/>
                    </a:gradFill>
                  </a:tcPr>
                </a:tc>
                <a:extLst>
                  <a:ext uri="{0D108BD9-81ED-4DB2-BD59-A6C34878D82A}">
                    <a16:rowId xmlns:a16="http://schemas.microsoft.com/office/drawing/2014/main" val="1034957840"/>
                  </a:ext>
                </a:extLst>
              </a:tr>
              <a:tr h="411018">
                <a:tc>
                  <a:txBody>
                    <a:bodyPr/>
                    <a:lstStyle/>
                    <a:p>
                      <a:pPr lvl="1" algn="l" fontAlgn="ctr"/>
                      <a:r>
                        <a:rPr lang="ru-RU" sz="1100" u="none" strike="noStrike" dirty="0">
                          <a:effectLst/>
                          <a:latin typeface="+mn-lt"/>
                        </a:rPr>
                        <a:t>Обеспеченность актуальными документами территориального планирования и градостроительного зонирования городского округа Московской области</a:t>
                      </a:r>
                      <a:endParaRPr lang="ru-RU" sz="1100" b="0" i="0" u="none" strike="noStrike" dirty="0">
                        <a:solidFill>
                          <a:srgbClr val="000000"/>
                        </a:solidFill>
                        <a:effectLst/>
                        <a:latin typeface="+mn-lt"/>
                      </a:endParaRPr>
                    </a:p>
                  </a:txBody>
                  <a:tcPr marL="9525" marR="9525" marT="9525" marB="0" anchor="ctr"/>
                </a:tc>
                <a:tc>
                  <a:txBody>
                    <a:bodyPr/>
                    <a:lstStyle/>
                    <a:p>
                      <a:pPr algn="ctr"/>
                      <a:r>
                        <a:rPr lang="ru-RU" sz="1100" u="none" strike="noStrike" dirty="0">
                          <a:effectLst/>
                          <a:latin typeface="+mn-lt"/>
                        </a:rPr>
                        <a:t>процент</a:t>
                      </a:r>
                      <a:endParaRPr lang="ru-RU" sz="1100" dirty="0">
                        <a:latin typeface="+mn-lt"/>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rgbClr val="000000"/>
                        </a:solidFill>
                        <a:effectLst/>
                        <a:latin typeface="+mn-lt"/>
                      </a:endParaRPr>
                    </a:p>
                  </a:txBody>
                  <a:tcPr marL="9525" marR="9525" marT="9525" marB="0" anchor="ctr"/>
                </a:tc>
                <a:tc gridSpan="2">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hMerge="1">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4000">
                          <a:schemeClr val="bg1"/>
                        </a:gs>
                        <a:gs pos="91000">
                          <a:schemeClr val="accent1">
                            <a:lumMod val="40000"/>
                            <a:lumOff val="60000"/>
                          </a:schemeClr>
                        </a:gs>
                      </a:gsLst>
                      <a:lin ang="2700000" scaled="1"/>
                    </a:gradFill>
                  </a:tcPr>
                </a:tc>
                <a:tc>
                  <a:txBody>
                    <a:bodyPr/>
                    <a:lstStyle/>
                    <a:p>
                      <a:pPr algn="ctr" fontAlgn="ctr"/>
                      <a:r>
                        <a:rPr lang="ru-RU" sz="1100" u="none" strike="noStrike" dirty="0">
                          <a:effectLst/>
                        </a:rPr>
                        <a:t> </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84950404"/>
                  </a:ext>
                </a:extLst>
              </a:tr>
              <a:tr h="345320">
                <a:tc>
                  <a:txBody>
                    <a:bodyPr/>
                    <a:lstStyle/>
                    <a:p>
                      <a:pPr lvl="1" algn="l" fontAlgn="ctr"/>
                      <a:r>
                        <a:rPr lang="ru-RU" sz="1100" u="none" strike="noStrike" dirty="0">
                          <a:effectLst/>
                          <a:latin typeface="+mn-lt"/>
                        </a:rPr>
                        <a:t>Количество ликвидированных самовольных, недостроенных и аварийных объектов на территории городского округа</a:t>
                      </a:r>
                      <a:endParaRPr lang="ru-RU" sz="1100" b="0" i="0" u="none" strike="noStrike" dirty="0">
                        <a:solidFill>
                          <a:srgbClr val="000000"/>
                        </a:solidFill>
                        <a:effectLst/>
                        <a:latin typeface="+mn-lt"/>
                      </a:endParaRPr>
                    </a:p>
                  </a:txBody>
                  <a:tcPr marL="9525" marR="9525" marT="9525" marB="0" anchor="ctr"/>
                </a:tc>
                <a:tc>
                  <a:txBody>
                    <a:bodyPr/>
                    <a:lstStyle/>
                    <a:p>
                      <a:pPr algn="ctr"/>
                      <a:r>
                        <a:rPr lang="ru-RU" sz="1100" u="none" strike="noStrike" dirty="0">
                          <a:effectLst/>
                          <a:latin typeface="+mn-lt"/>
                        </a:rPr>
                        <a:t>единиц</a:t>
                      </a:r>
                      <a:endParaRPr lang="ru-RU" sz="1100" dirty="0">
                        <a:latin typeface="+mn-lt"/>
                      </a:endParaRPr>
                    </a:p>
                  </a:txBody>
                  <a:tcPr marL="9525" marR="9525" marT="9525" marB="0" anchor="ctr"/>
                </a:tc>
                <a:tc>
                  <a:txBody>
                    <a:bodyPr/>
                    <a:lstStyle/>
                    <a:p>
                      <a:pPr algn="ctr" fontAlgn="ctr"/>
                      <a:r>
                        <a:rPr lang="ru-RU" sz="1100" b="0" i="0" u="none" strike="noStrike" dirty="0" smtClean="0">
                          <a:solidFill>
                            <a:schemeClr val="dk1"/>
                          </a:solidFill>
                          <a:effectLst/>
                          <a:latin typeface="+mn-lt"/>
                        </a:rPr>
                        <a:t>14</a:t>
                      </a:r>
                      <a:endParaRPr lang="ru-RU" sz="1100" b="0" i="0" u="none" strike="noStrike" dirty="0">
                        <a:solidFill>
                          <a:srgbClr val="000000"/>
                        </a:solidFill>
                        <a:effectLst/>
                        <a:latin typeface="+mn-lt"/>
                      </a:endParaRPr>
                    </a:p>
                  </a:txBody>
                  <a:tcPr marL="9525" marR="9525" marT="9525" marB="0" anchor="ctr"/>
                </a:tc>
                <a:tc>
                  <a:txBody>
                    <a:bodyPr/>
                    <a:lstStyle/>
                    <a:p>
                      <a:pPr algn="ctr" fontAlgn="ctr"/>
                      <a:r>
                        <a:rPr lang="ru-RU" sz="1100" u="none" strike="noStrike" dirty="0">
                          <a:effectLst/>
                          <a:latin typeface="+mn-lt"/>
                        </a:rPr>
                        <a:t>14</a:t>
                      </a:r>
                      <a:endParaRPr lang="ru-RU" sz="1100" b="0" i="0" u="none" strike="noStrike" dirty="0">
                        <a:solidFill>
                          <a:srgbClr val="000000"/>
                        </a:solidFill>
                        <a:effectLst/>
                        <a:latin typeface="+mn-lt"/>
                      </a:endParaRPr>
                    </a:p>
                  </a:txBody>
                  <a:tcPr marL="9525" marR="9525" marT="9525" marB="0" anchor="ctr"/>
                </a:tc>
                <a:tc gridSpan="2">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hMerge="1">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4000">
                          <a:schemeClr val="bg1"/>
                        </a:gs>
                        <a:gs pos="91000">
                          <a:schemeClr val="accent1">
                            <a:lumMod val="40000"/>
                            <a:lumOff val="60000"/>
                          </a:schemeClr>
                        </a:gs>
                      </a:gsLst>
                      <a:lin ang="2700000" scaled="1"/>
                    </a:gradFill>
                  </a:tcPr>
                </a:tc>
                <a:tc>
                  <a:txBody>
                    <a:bodyPr/>
                    <a:lstStyle/>
                    <a:p>
                      <a:pPr algn="ctr" fontAlgn="ctr"/>
                      <a:r>
                        <a:rPr lang="ru-RU" sz="1100" u="none" strike="noStrike" dirty="0">
                          <a:effectLst/>
                        </a:rPr>
                        <a:t> </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4658973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1151733768"/>
              </p:ext>
            </p:extLst>
          </p:nvPr>
        </p:nvGraphicFramePr>
        <p:xfrm>
          <a:off x="-1" y="4685212"/>
          <a:ext cx="12191999" cy="1428750"/>
        </p:xfrm>
        <a:graphic>
          <a:graphicData uri="http://schemas.openxmlformats.org/drawingml/2006/table">
            <a:tbl>
              <a:tblPr>
                <a:tableStyleId>{8A107856-5554-42FB-B03E-39F5DBC370BA}</a:tableStyleId>
              </a:tblPr>
              <a:tblGrid>
                <a:gridCol w="5765075">
                  <a:extLst>
                    <a:ext uri="{9D8B030D-6E8A-4147-A177-3AD203B41FA5}">
                      <a16:colId xmlns:a16="http://schemas.microsoft.com/office/drawing/2014/main" val="3022490920"/>
                    </a:ext>
                  </a:extLst>
                </a:gridCol>
                <a:gridCol w="862149">
                  <a:extLst>
                    <a:ext uri="{9D8B030D-6E8A-4147-A177-3AD203B41FA5}">
                      <a16:colId xmlns:a16="http://schemas.microsoft.com/office/drawing/2014/main" val="1433768581"/>
                    </a:ext>
                  </a:extLst>
                </a:gridCol>
                <a:gridCol w="1071154">
                  <a:extLst>
                    <a:ext uri="{9D8B030D-6E8A-4147-A177-3AD203B41FA5}">
                      <a16:colId xmlns:a16="http://schemas.microsoft.com/office/drawing/2014/main" val="73978862"/>
                    </a:ext>
                  </a:extLst>
                </a:gridCol>
                <a:gridCol w="1053737">
                  <a:extLst>
                    <a:ext uri="{9D8B030D-6E8A-4147-A177-3AD203B41FA5}">
                      <a16:colId xmlns:a16="http://schemas.microsoft.com/office/drawing/2014/main" val="213438514"/>
                    </a:ext>
                  </a:extLst>
                </a:gridCol>
                <a:gridCol w="275086">
                  <a:extLst>
                    <a:ext uri="{9D8B030D-6E8A-4147-A177-3AD203B41FA5}">
                      <a16:colId xmlns:a16="http://schemas.microsoft.com/office/drawing/2014/main" val="609018018"/>
                    </a:ext>
                  </a:extLst>
                </a:gridCol>
                <a:gridCol w="787360">
                  <a:extLst>
                    <a:ext uri="{9D8B030D-6E8A-4147-A177-3AD203B41FA5}">
                      <a16:colId xmlns:a16="http://schemas.microsoft.com/office/drawing/2014/main" val="1985473782"/>
                    </a:ext>
                  </a:extLst>
                </a:gridCol>
                <a:gridCol w="2377438">
                  <a:extLst>
                    <a:ext uri="{9D8B030D-6E8A-4147-A177-3AD203B41FA5}">
                      <a16:colId xmlns:a16="http://schemas.microsoft.com/office/drawing/2014/main" val="1336554260"/>
                    </a:ext>
                  </a:extLst>
                </a:gridCol>
              </a:tblGrid>
              <a:tr h="375143">
                <a:tc gridSpan="7">
                  <a:txBody>
                    <a:bodyPr/>
                    <a:lstStyle/>
                    <a:p>
                      <a:pPr lvl="1" algn="ctr" fontAlgn="ctr"/>
                      <a:r>
                        <a:rPr lang="ru-RU" sz="2400" u="none" strike="noStrike" dirty="0">
                          <a:ln>
                            <a:solidFill>
                              <a:schemeClr val="accent2">
                                <a:lumMod val="50000"/>
                              </a:schemeClr>
                            </a:solidFill>
                          </a:ln>
                          <a:effectLst>
                            <a:glow rad="127000">
                              <a:schemeClr val="bg1"/>
                            </a:glow>
                          </a:effectLst>
                        </a:rPr>
                        <a:t>17. "Формирование современной комфортной городской среды"</a:t>
                      </a:r>
                      <a:endParaRPr lang="ru-RU" sz="2400" b="1" i="1" u="none" strike="noStrike" dirty="0">
                        <a:ln>
                          <a:solidFill>
                            <a:schemeClr val="accent2">
                              <a:lumMod val="50000"/>
                            </a:schemeClr>
                          </a:solidFill>
                        </a:ln>
                        <a:solidFill>
                          <a:schemeClr val="accent2">
                            <a:lumMod val="75000"/>
                          </a:schemeClr>
                        </a:solidFill>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tc hMerge="1">
                  <a:txBody>
                    <a:bodyPr/>
                    <a:lstStyle/>
                    <a:p>
                      <a:endParaRPr lang="ru-RU"/>
                    </a:p>
                  </a:txBody>
                  <a:tcPr/>
                </a:tc>
                <a:tc hMerge="1">
                  <a:txBody>
                    <a:bodyPr/>
                    <a:lstStyle/>
                    <a:p>
                      <a:pPr lvl="1" algn="ctr" fontAlgn="ctr"/>
                      <a:endParaRPr lang="ru-RU" sz="1800" b="1" i="1" u="none" strike="noStrike" dirty="0">
                        <a:effectLst>
                          <a:glow rad="127000">
                            <a:schemeClr val="bg1"/>
                          </a:glow>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8000">
                          <a:srgbClr val="FDFFE7"/>
                        </a:gs>
                        <a:gs pos="100000">
                          <a:srgbClr val="FDFFE7"/>
                        </a:gs>
                      </a:gsLst>
                      <a:lin ang="18900000" scaled="1"/>
                      <a:tileRect/>
                    </a:gradFill>
                  </a:tcPr>
                </a:tc>
                <a:extLst>
                  <a:ext uri="{0D108BD9-81ED-4DB2-BD59-A6C34878D82A}">
                    <a16:rowId xmlns:a16="http://schemas.microsoft.com/office/drawing/2014/main" val="4156874592"/>
                  </a:ext>
                </a:extLst>
              </a:tr>
              <a:tr h="177097">
                <a:tc>
                  <a:txBody>
                    <a:bodyPr/>
                    <a:lstStyle/>
                    <a:p>
                      <a:pPr lvl="1" algn="l" fontAlgn="ctr"/>
                      <a:r>
                        <a:rPr lang="ru-RU" sz="1100" u="none" strike="noStrike" dirty="0">
                          <a:solidFill>
                            <a:schemeClr val="tx1"/>
                          </a:solidFill>
                          <a:effectLst/>
                          <a:latin typeface="+mn-lt"/>
                        </a:rPr>
                        <a:t>Количество благоустроенных общественных территорий  </a:t>
                      </a:r>
                      <a:r>
                        <a:rPr lang="ru-RU" sz="1100" u="none" strike="noStrike" dirty="0" smtClean="0">
                          <a:solidFill>
                            <a:schemeClr val="tx1"/>
                          </a:solidFill>
                          <a:effectLst/>
                          <a:latin typeface="+mn-lt"/>
                        </a:rPr>
                        <a:t>(нарастающим итогом)</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единица</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2</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2</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gridSpan="2">
                  <a:txBody>
                    <a:bodyPr/>
                    <a:lstStyle/>
                    <a:p>
                      <a:pPr algn="ctr" fontAlgn="ctr"/>
                      <a:r>
                        <a:rPr lang="ru-RU" sz="1100" u="none" strike="noStrike" dirty="0">
                          <a:solidFill>
                            <a:schemeClr val="tx1"/>
                          </a:solidFill>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tc>
                <a:tc hMerge="1">
                  <a:txBody>
                    <a:bodyPr/>
                    <a:lstStyle/>
                    <a:p>
                      <a:pPr algn="ctr" fontAlgn="ct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4000">
                          <a:schemeClr val="bg1"/>
                        </a:gs>
                        <a:gs pos="91000">
                          <a:schemeClr val="accent1">
                            <a:lumMod val="40000"/>
                            <a:lumOff val="60000"/>
                          </a:schemeClr>
                        </a:gs>
                      </a:gsLst>
                      <a:lin ang="2700000" scaled="1"/>
                    </a:gradFill>
                  </a:tcPr>
                </a:tc>
                <a:tc>
                  <a:txBody>
                    <a:bodyPr/>
                    <a:lstStyle/>
                    <a:p>
                      <a:pPr algn="ctr" fontAlgn="ct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23646519"/>
                  </a:ext>
                </a:extLst>
              </a:tr>
              <a:tr h="344675">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Созданы административные комиссии, уполномоченные рассматривать дела об административных правонарушениях в сфере благоустройства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процент</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gridSpan="2">
                  <a:txBody>
                    <a:bodyPr/>
                    <a:lstStyle/>
                    <a:p>
                      <a:pPr algn="ctr" fontAlgn="ctr"/>
                      <a:r>
                        <a:rPr lang="ru-RU" sz="1100" u="none" strike="noStrike" dirty="0">
                          <a:solidFill>
                            <a:schemeClr val="tx1"/>
                          </a:solidFill>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hMerge="1">
                  <a:txBody>
                    <a:bodyPr/>
                    <a:lstStyle/>
                    <a:p>
                      <a:pPr algn="ctr" fontAlgn="ct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4000">
                          <a:schemeClr val="bg1"/>
                        </a:gs>
                        <a:gs pos="91000">
                          <a:schemeClr val="accent1">
                            <a:lumMod val="40000"/>
                            <a:lumOff val="60000"/>
                          </a:schemeClr>
                        </a:gs>
                      </a:gsLst>
                      <a:lin ang="2700000" scaled="1"/>
                    </a:gradFill>
                  </a:tcPr>
                </a:tc>
                <a:tc>
                  <a:txBody>
                    <a:bodyPr/>
                    <a:lstStyle/>
                    <a:p>
                      <a:pPr algn="ctr" fontAlgn="ct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78121191"/>
                  </a:ext>
                </a:extLst>
              </a:tr>
              <a:tr h="177097">
                <a:tc>
                  <a:txBody>
                    <a:bodyPr/>
                    <a:lstStyle/>
                    <a:p>
                      <a:pPr lvl="1" algn="l" fontAlgn="ctr"/>
                      <a:r>
                        <a:rPr lang="ru-RU" sz="1100" u="none" strike="noStrike" dirty="0">
                          <a:solidFill>
                            <a:schemeClr val="tx1"/>
                          </a:solidFill>
                          <a:effectLst/>
                          <a:latin typeface="+mn-lt"/>
                        </a:rPr>
                        <a:t>Замена </a:t>
                      </a:r>
                      <a:r>
                        <a:rPr lang="ru-RU" sz="1100" u="none" strike="noStrike" dirty="0" smtClean="0">
                          <a:solidFill>
                            <a:schemeClr val="tx1"/>
                          </a:solidFill>
                          <a:effectLst/>
                          <a:latin typeface="+mn-lt"/>
                        </a:rPr>
                        <a:t>и </a:t>
                      </a:r>
                      <a:r>
                        <a:rPr lang="ru-RU" sz="1100" u="none" strike="noStrike" dirty="0" err="1" smtClean="0">
                          <a:solidFill>
                            <a:schemeClr val="tx1"/>
                          </a:solidFill>
                          <a:effectLst/>
                          <a:latin typeface="+mn-lt"/>
                        </a:rPr>
                        <a:t>модеризация</a:t>
                      </a:r>
                      <a:r>
                        <a:rPr lang="ru-RU" sz="1100" u="none" strike="noStrike" dirty="0" smtClean="0">
                          <a:solidFill>
                            <a:schemeClr val="tx1"/>
                          </a:solidFill>
                          <a:effectLst/>
                          <a:latin typeface="+mn-lt"/>
                        </a:rPr>
                        <a:t> детских </a:t>
                      </a:r>
                      <a:r>
                        <a:rPr lang="ru-RU" sz="1100" u="none" strike="noStrike" dirty="0">
                          <a:solidFill>
                            <a:schemeClr val="tx1"/>
                          </a:solidFill>
                          <a:effectLst/>
                          <a:latin typeface="+mn-lt"/>
                        </a:rPr>
                        <a:t>игровых площадок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единица</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a:solidFill>
                            <a:schemeClr val="tx1"/>
                          </a:solidFill>
                          <a:effectLst/>
                          <a:latin typeface="+mn-lt"/>
                          <a:cs typeface="+mn-cs"/>
                        </a:rPr>
                        <a:t>4</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a:solidFill>
                            <a:schemeClr val="tx1"/>
                          </a:solidFill>
                          <a:effectLst/>
                          <a:latin typeface="+mn-lt"/>
                          <a:cs typeface="+mn-cs"/>
                        </a:rPr>
                        <a:t>4</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gridSpan="2">
                  <a:txBody>
                    <a:bodyPr/>
                    <a:lstStyle/>
                    <a:p>
                      <a:pPr algn="ctr" fontAlgn="ctr"/>
                      <a:r>
                        <a:rPr lang="ru-RU" sz="1100" u="none" strike="noStrike" dirty="0">
                          <a:solidFill>
                            <a:schemeClr val="tx1"/>
                          </a:solidFill>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hMerge="1">
                  <a:txBody>
                    <a:bodyPr/>
                    <a:lstStyle/>
                    <a:p>
                      <a:pPr algn="ctr" fontAlgn="ct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4000">
                          <a:schemeClr val="bg1"/>
                        </a:gs>
                        <a:gs pos="91000">
                          <a:schemeClr val="accent1">
                            <a:lumMod val="40000"/>
                            <a:lumOff val="60000"/>
                          </a:schemeClr>
                        </a:gs>
                      </a:gsLst>
                      <a:lin ang="2700000" scaled="1"/>
                    </a:gradFill>
                  </a:tcPr>
                </a:tc>
                <a:tc>
                  <a:txBody>
                    <a:bodyPr/>
                    <a:lstStyle/>
                    <a:p>
                      <a:pPr algn="ctr" fontAlgn="ct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88975463"/>
                  </a:ext>
                </a:extLst>
              </a:tr>
              <a:tr h="177097">
                <a:tc>
                  <a:txBody>
                    <a:bodyPr/>
                    <a:lstStyle/>
                    <a:p>
                      <a:pPr lvl="1" algn="l" fontAlgn="ctr"/>
                      <a:r>
                        <a:rPr lang="ru-RU" sz="1100" u="none" strike="noStrike" dirty="0">
                          <a:solidFill>
                            <a:schemeClr val="tx1"/>
                          </a:solidFill>
                          <a:effectLst/>
                          <a:latin typeface="+mn-lt"/>
                        </a:rPr>
                        <a:t>Замена  </a:t>
                      </a:r>
                      <a:r>
                        <a:rPr lang="ru-RU" sz="1100" u="none" strike="noStrike" dirty="0" err="1">
                          <a:solidFill>
                            <a:schemeClr val="tx1"/>
                          </a:solidFill>
                          <a:effectLst/>
                          <a:latin typeface="+mn-lt"/>
                        </a:rPr>
                        <a:t>неэнергоэффективных</a:t>
                      </a:r>
                      <a:r>
                        <a:rPr lang="ru-RU" sz="1100" u="none" strike="noStrike" dirty="0">
                          <a:solidFill>
                            <a:schemeClr val="tx1"/>
                          </a:solidFill>
                          <a:effectLst/>
                          <a:latin typeface="+mn-lt"/>
                        </a:rPr>
                        <a:t>  светильников наружного освещения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единица</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 </a:t>
                      </a:r>
                      <a:r>
                        <a:rPr lang="ru-RU" sz="1100" u="none" strike="noStrike" dirty="0" smtClean="0">
                          <a:solidFill>
                            <a:schemeClr val="tx1"/>
                          </a:solidFill>
                          <a:effectLst/>
                          <a:latin typeface="+mn-lt"/>
                        </a:rPr>
                        <a:t>900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400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gridSpan="2">
                  <a:txBody>
                    <a:bodyPr/>
                    <a:lstStyle/>
                    <a:p>
                      <a:pPr algn="ctr" fontAlgn="ctr"/>
                      <a:r>
                        <a:rPr lang="ru-RU" sz="1100" b="0" i="0" u="none" strike="noStrike" dirty="0" smtClean="0">
                          <a:solidFill>
                            <a:schemeClr val="tx1"/>
                          </a:solidFill>
                          <a:effectLst/>
                          <a:latin typeface="+mn-lt"/>
                          <a:cs typeface="+mn-cs"/>
                        </a:rPr>
                        <a:t>44,44</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hMerge="1">
                  <a:txBody>
                    <a:bodyPr/>
                    <a:lstStyle/>
                    <a:p>
                      <a:pPr algn="ctr" fontAlgn="ct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4000">
                          <a:schemeClr val="bg1"/>
                        </a:gs>
                        <a:gs pos="91000">
                          <a:schemeClr val="accent1">
                            <a:lumMod val="40000"/>
                            <a:lumOff val="60000"/>
                          </a:schemeClr>
                        </a:gs>
                      </a:gsLst>
                      <a:lin ang="2700000" scaled="1"/>
                    </a:gradFill>
                  </a:tcPr>
                </a:tc>
                <a:tc>
                  <a:txBody>
                    <a:bodyPr/>
                    <a:lstStyle/>
                    <a:p>
                      <a:pPr algn="ctr" fontAlgn="ct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73275000"/>
                  </a:ext>
                </a:extLst>
              </a:tr>
              <a:tr h="177097">
                <a:tc>
                  <a:txBody>
                    <a:bodyPr/>
                    <a:lstStyle/>
                    <a:p>
                      <a:pPr lvl="1" algn="l" fontAlgn="ctr"/>
                      <a:r>
                        <a:rPr lang="ru-RU" sz="1100" u="none" strike="noStrike" dirty="0">
                          <a:solidFill>
                            <a:schemeClr val="tx1"/>
                          </a:solidFill>
                          <a:effectLst/>
                          <a:latin typeface="+mn-lt"/>
                        </a:rPr>
                        <a:t>Установка шкафов управления наружным освещением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единица</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19</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solidFill>
                            <a:schemeClr val="tx1"/>
                          </a:solidFill>
                          <a:effectLst/>
                          <a:latin typeface="+mn-lt"/>
                        </a:rPr>
                        <a:t>19</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gridSpan="2">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hMerge="1">
                  <a:txBody>
                    <a:bodyPr/>
                    <a:lstStyle/>
                    <a:p>
                      <a:pPr algn="ctr" fontAlgn="ct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44000">
                          <a:schemeClr val="bg1"/>
                        </a:gs>
                        <a:gs pos="91000">
                          <a:schemeClr val="accent1">
                            <a:lumMod val="40000"/>
                            <a:lumOff val="60000"/>
                          </a:schemeClr>
                        </a:gs>
                      </a:gsLst>
                      <a:lin ang="2700000" scaled="1"/>
                    </a:gradFill>
                  </a:tcPr>
                </a:tc>
                <a:tc>
                  <a:txBody>
                    <a:bodyPr/>
                    <a:lstStyle/>
                    <a:p>
                      <a:pPr algn="ctr" fontAlgn="ct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61780608"/>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2950837365"/>
              </p:ext>
            </p:extLst>
          </p:nvPr>
        </p:nvGraphicFramePr>
        <p:xfrm>
          <a:off x="-3" y="6113962"/>
          <a:ext cx="12191999" cy="866775"/>
        </p:xfrm>
        <a:graphic>
          <a:graphicData uri="http://schemas.openxmlformats.org/drawingml/2006/table">
            <a:tbl>
              <a:tblPr>
                <a:tableStyleId>{8A107856-5554-42FB-B03E-39F5DBC370BA}</a:tableStyleId>
              </a:tblPr>
              <a:tblGrid>
                <a:gridCol w="5773786">
                  <a:extLst>
                    <a:ext uri="{9D8B030D-6E8A-4147-A177-3AD203B41FA5}">
                      <a16:colId xmlns:a16="http://schemas.microsoft.com/office/drawing/2014/main" val="925528807"/>
                    </a:ext>
                  </a:extLst>
                </a:gridCol>
                <a:gridCol w="844731">
                  <a:extLst>
                    <a:ext uri="{9D8B030D-6E8A-4147-A177-3AD203B41FA5}">
                      <a16:colId xmlns:a16="http://schemas.microsoft.com/office/drawing/2014/main" val="4155720448"/>
                    </a:ext>
                  </a:extLst>
                </a:gridCol>
                <a:gridCol w="1079863">
                  <a:extLst>
                    <a:ext uri="{9D8B030D-6E8A-4147-A177-3AD203B41FA5}">
                      <a16:colId xmlns:a16="http://schemas.microsoft.com/office/drawing/2014/main" val="1109825560"/>
                    </a:ext>
                  </a:extLst>
                </a:gridCol>
                <a:gridCol w="1053737">
                  <a:extLst>
                    <a:ext uri="{9D8B030D-6E8A-4147-A177-3AD203B41FA5}">
                      <a16:colId xmlns:a16="http://schemas.microsoft.com/office/drawing/2014/main" val="529969151"/>
                    </a:ext>
                  </a:extLst>
                </a:gridCol>
                <a:gridCol w="1053737">
                  <a:extLst>
                    <a:ext uri="{9D8B030D-6E8A-4147-A177-3AD203B41FA5}">
                      <a16:colId xmlns:a16="http://schemas.microsoft.com/office/drawing/2014/main" val="2230795033"/>
                    </a:ext>
                  </a:extLst>
                </a:gridCol>
                <a:gridCol w="2386145">
                  <a:extLst>
                    <a:ext uri="{9D8B030D-6E8A-4147-A177-3AD203B41FA5}">
                      <a16:colId xmlns:a16="http://schemas.microsoft.com/office/drawing/2014/main" val="3329531726"/>
                    </a:ext>
                  </a:extLst>
                </a:gridCol>
              </a:tblGrid>
              <a:tr h="115588">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Организация общественных работ, субботников</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a:effectLst/>
                          <a:latin typeface="+mn-lt"/>
                        </a:rPr>
                        <a:t>1</a:t>
                      </a:r>
                      <a:endParaRPr lang="ru-RU" sz="1100" b="0" i="0" u="none" strike="noStrike">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a:solidFill>
                            <a:schemeClr val="dk1"/>
                          </a:solidFill>
                          <a:effectLst/>
                          <a:latin typeface="+mn-lt"/>
                          <a:cs typeface="+mn-cs"/>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200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76089157"/>
                  </a:ext>
                </a:extLst>
              </a:tr>
              <a:tr h="22496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Создание и ремонт пешеходных коммуникаций на дворовых территориях и общественных пространствах</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 </a:t>
                      </a:r>
                      <a:r>
                        <a:rPr lang="ru-RU" sz="1100" u="none" strike="noStrike" dirty="0" smtClean="0">
                          <a:effectLst/>
                          <a:latin typeface="+mn-lt"/>
                        </a:rPr>
                        <a:t>3</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a:solidFill>
                            <a:schemeClr val="dk1"/>
                          </a:solidFill>
                          <a:effectLst/>
                          <a:latin typeface="+mn-lt"/>
                          <a:cs typeface="+mn-cs"/>
                        </a:rPr>
                        <a:t>3</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tc>
                <a:tc>
                  <a:txBody>
                    <a:bodyPr/>
                    <a:lstStyle/>
                    <a:p>
                      <a:pPr algn="ctr" fontAlgn="ct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42835020"/>
                  </a:ext>
                </a:extLst>
              </a:tr>
              <a:tr h="22496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Модернизация детских игровых площадок, установленных ранее с привлечением средств бюджета Московской области</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единица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r>
                        <a:rPr lang="ru-RU" sz="1100" dirty="0">
                          <a:latin typeface="+mn-lt"/>
                        </a:rPr>
                        <a:t>100</a:t>
                      </a:r>
                      <a:endParaRPr lang="ru-RU" sz="1100" dirty="0">
                        <a:solidFill>
                          <a:schemeClr val="tx1"/>
                        </a:solidFill>
                        <a:latin typeface="+mn-lt"/>
                        <a:cs typeface="Times New Roman" panose="02020603050405020304" pitchFamily="18" charset="0"/>
                      </a:endParaRPr>
                    </a:p>
                  </a:txBody>
                  <a:tcPr marL="9525" marR="9525" marT="9525" marB="0"/>
                </a:tc>
                <a:tc>
                  <a:txBody>
                    <a:bodyPr/>
                    <a:lstStyle/>
                    <a:p>
                      <a:pPr algn="ctr"/>
                      <a:endParaRPr lang="ru-RU" sz="1100" dirty="0">
                        <a:solidFill>
                          <a:schemeClr val="tx1"/>
                        </a:solidFill>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77083505"/>
                  </a:ext>
                </a:extLst>
              </a:tr>
            </a:tbl>
          </a:graphicData>
        </a:graphic>
      </p:graphicFrame>
    </p:spTree>
    <p:extLst>
      <p:ext uri="{BB962C8B-B14F-4D97-AF65-F5344CB8AC3E}">
        <p14:creationId xmlns:p14="http://schemas.microsoft.com/office/powerpoint/2010/main" val="36529292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0" y="-82296"/>
            <a:ext cx="12192000" cy="79447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anchor="ctr">
            <a:noAutofit/>
          </a:bodyPr>
          <a:lstStyle/>
          <a:p>
            <a:pPr algn="ctr">
              <a:spcAft>
                <a:spcPts val="630"/>
              </a:spcAft>
            </a:pP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плановых и </a:t>
            </a:r>
            <a:r>
              <a:rPr lang="ru-RU" sz="2000" b="1" dirty="0">
                <a:ln>
                  <a:solidFill>
                    <a:schemeClr val="accent2">
                      <a:lumMod val="50000"/>
                    </a:schemeClr>
                  </a:solidFill>
                </a:ln>
                <a:solidFill>
                  <a:schemeClr val="accent2">
                    <a:lumMod val="75000"/>
                  </a:schemeClr>
                </a:solidFill>
                <a:effectLst>
                  <a:glow rad="127000">
                    <a:schemeClr val="bg1"/>
                  </a:glow>
                </a:effectLst>
                <a:latin typeface="Times New Roman"/>
              </a:rPr>
              <a:t>достигнутых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целевых показателях муниципальных программ за </a:t>
            </a:r>
            <a:r>
              <a:rPr lang="ru" sz="20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0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9" name="Таблица 8"/>
          <p:cNvGraphicFramePr>
            <a:graphicFrameLocks noGrp="1"/>
          </p:cNvGraphicFramePr>
          <p:nvPr>
            <p:extLst>
              <p:ext uri="{D42A27DB-BD31-4B8C-83A1-F6EECF244321}">
                <p14:modId xmlns:p14="http://schemas.microsoft.com/office/powerpoint/2010/main" val="1930605357"/>
              </p:ext>
            </p:extLst>
          </p:nvPr>
        </p:nvGraphicFramePr>
        <p:xfrm>
          <a:off x="-1" y="712177"/>
          <a:ext cx="12191999" cy="1045029"/>
        </p:xfrm>
        <a:graphic>
          <a:graphicData uri="http://schemas.openxmlformats.org/drawingml/2006/table">
            <a:tbl>
              <a:tblPr>
                <a:tableStyleId>{8A107856-5554-42FB-B03E-39F5DBC370BA}</a:tableStyleId>
              </a:tblPr>
              <a:tblGrid>
                <a:gridCol w="6293955">
                  <a:extLst>
                    <a:ext uri="{9D8B030D-6E8A-4147-A177-3AD203B41FA5}">
                      <a16:colId xmlns:a16="http://schemas.microsoft.com/office/drawing/2014/main" val="3639203142"/>
                    </a:ext>
                  </a:extLst>
                </a:gridCol>
                <a:gridCol w="881957">
                  <a:extLst>
                    <a:ext uri="{9D8B030D-6E8A-4147-A177-3AD203B41FA5}">
                      <a16:colId xmlns:a16="http://schemas.microsoft.com/office/drawing/2014/main" val="3159293741"/>
                    </a:ext>
                  </a:extLst>
                </a:gridCol>
                <a:gridCol w="849065">
                  <a:extLst>
                    <a:ext uri="{9D8B030D-6E8A-4147-A177-3AD203B41FA5}">
                      <a16:colId xmlns:a16="http://schemas.microsoft.com/office/drawing/2014/main" val="2656686283"/>
                    </a:ext>
                  </a:extLst>
                </a:gridCol>
                <a:gridCol w="1002224">
                  <a:extLst>
                    <a:ext uri="{9D8B030D-6E8A-4147-A177-3AD203B41FA5}">
                      <a16:colId xmlns:a16="http://schemas.microsoft.com/office/drawing/2014/main" val="3553140323"/>
                    </a:ext>
                  </a:extLst>
                </a:gridCol>
                <a:gridCol w="1092269">
                  <a:extLst>
                    <a:ext uri="{9D8B030D-6E8A-4147-A177-3AD203B41FA5}">
                      <a16:colId xmlns:a16="http://schemas.microsoft.com/office/drawing/2014/main" val="3015684360"/>
                    </a:ext>
                  </a:extLst>
                </a:gridCol>
                <a:gridCol w="2072529">
                  <a:extLst>
                    <a:ext uri="{9D8B030D-6E8A-4147-A177-3AD203B41FA5}">
                      <a16:colId xmlns:a16="http://schemas.microsoft.com/office/drawing/2014/main" val="1172168331"/>
                    </a:ext>
                  </a:extLst>
                </a:gridCol>
              </a:tblGrid>
              <a:tr h="1045029">
                <a:tc>
                  <a:txBody>
                    <a:bodyPr/>
                    <a:lstStyle/>
                    <a:p>
                      <a:pPr algn="ctr" fontAlgn="ctr"/>
                      <a:r>
                        <a:rPr lang="ru-RU" sz="1050" u="none" strike="noStrike" dirty="0">
                          <a:effectLst/>
                        </a:rPr>
                        <a:t>Показатели, характеризующие достижение цели</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a:r>
                        <a:rPr lang="ru-RU" sz="1050" u="none" strike="noStrike" dirty="0">
                          <a:effectLst/>
                        </a:rPr>
                        <a:t>Единица измерения</a:t>
                      </a:r>
                      <a:endParaRPr lang="ru-RU" sz="1050" dirty="0"/>
                    </a:p>
                  </a:txBody>
                  <a:tcPr marL="6207" marR="6207" marT="6207" marB="0" anchor="ctr"/>
                </a:tc>
                <a:tc>
                  <a:txBody>
                    <a:bodyPr/>
                    <a:lstStyle/>
                    <a:p>
                      <a:pPr algn="ctr" fontAlgn="ctr"/>
                      <a:r>
                        <a:rPr lang="ru-RU" sz="1050" u="none" strike="noStrike" dirty="0">
                          <a:effectLst/>
                        </a:rPr>
                        <a:t>Плановое значение </a:t>
                      </a:r>
                    </a:p>
                    <a:p>
                      <a:pPr algn="ctr" fontAlgn="ctr"/>
                      <a:r>
                        <a:rPr lang="ru-RU" sz="1050" u="none" strike="noStrike" dirty="0">
                          <a:effectLst/>
                        </a:rPr>
                        <a:t>целевого</a:t>
                      </a:r>
                    </a:p>
                    <a:p>
                      <a:pPr algn="ctr" fontAlgn="ctr"/>
                      <a:r>
                        <a:rPr lang="ru-RU" sz="1050" u="none" strike="noStrike" dirty="0">
                          <a:effectLst/>
                        </a:rPr>
                        <a:t>показателя </a:t>
                      </a:r>
                    </a:p>
                    <a:p>
                      <a:pPr algn="ctr" fontAlgn="ctr"/>
                      <a:r>
                        <a:rPr lang="ru-RU" sz="1050" u="none" strike="noStrike" dirty="0">
                          <a:effectLst/>
                        </a:rPr>
                        <a:t>на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Достигнутое значение целевого</a:t>
                      </a:r>
                    </a:p>
                    <a:p>
                      <a:pPr algn="ctr" fontAlgn="ctr"/>
                      <a:r>
                        <a:rPr lang="ru-RU" sz="1050" u="none" strike="noStrike" dirty="0">
                          <a:effectLst/>
                        </a:rPr>
                        <a:t>показателя</a:t>
                      </a:r>
                    </a:p>
                    <a:p>
                      <a:pPr algn="ctr" fontAlgn="ctr"/>
                      <a:r>
                        <a:rPr lang="ru-RU" sz="1050" u="none" strike="noStrike" dirty="0">
                          <a:effectLst/>
                        </a:rPr>
                        <a:t> за </a:t>
                      </a:r>
                      <a:r>
                        <a:rPr lang="ru-RU" sz="1050" u="none" strike="noStrike" dirty="0" smtClean="0">
                          <a:effectLst/>
                        </a:rPr>
                        <a:t>2025 </a:t>
                      </a:r>
                      <a:r>
                        <a:rPr lang="ru-RU" sz="1050" u="none" strike="noStrike" dirty="0">
                          <a:effectLst/>
                        </a:rPr>
                        <a:t>год</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 исполнения планируемого значения</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tc>
                  <a:txBody>
                    <a:bodyPr/>
                    <a:lstStyle/>
                    <a:p>
                      <a:pPr algn="ctr" fontAlgn="ctr"/>
                      <a:r>
                        <a:rPr lang="ru-RU" sz="1050" u="none" strike="noStrike" dirty="0">
                          <a:effectLst/>
                        </a:rPr>
                        <a:t>Пояснение причин</a:t>
                      </a:r>
                    </a:p>
                    <a:p>
                      <a:pPr algn="ctr" fontAlgn="ctr"/>
                      <a:r>
                        <a:rPr lang="ru-RU" sz="1050" u="none" strike="noStrike" dirty="0">
                          <a:effectLst/>
                        </a:rPr>
                        <a:t> невыполнения плановых значений</a:t>
                      </a:r>
                      <a:endParaRPr lang="ru-RU" sz="1050" b="1" i="0" u="none" strike="noStrike" dirty="0">
                        <a:effectLst/>
                        <a:latin typeface="Times New Roman" panose="02020603050405020304" pitchFamily="18" charset="0"/>
                        <a:cs typeface="Times New Roman" panose="02020603050405020304" pitchFamily="18" charset="0"/>
                      </a:endParaRPr>
                    </a:p>
                  </a:txBody>
                  <a:tcPr marL="6207" marR="6207" marT="6207" marB="0" anchor="ctr"/>
                </a:tc>
                <a:extLst>
                  <a:ext uri="{0D108BD9-81ED-4DB2-BD59-A6C34878D82A}">
                    <a16:rowId xmlns:a16="http://schemas.microsoft.com/office/drawing/2014/main" val="2511173263"/>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693453020"/>
              </p:ext>
            </p:extLst>
          </p:nvPr>
        </p:nvGraphicFramePr>
        <p:xfrm>
          <a:off x="-3" y="1757206"/>
          <a:ext cx="12191999" cy="1054644"/>
        </p:xfrm>
        <a:graphic>
          <a:graphicData uri="http://schemas.openxmlformats.org/drawingml/2006/table">
            <a:tbl>
              <a:tblPr>
                <a:tableStyleId>{8A107856-5554-42FB-B03E-39F5DBC370BA}</a:tableStyleId>
              </a:tblPr>
              <a:tblGrid>
                <a:gridCol w="6293955">
                  <a:extLst>
                    <a:ext uri="{9D8B030D-6E8A-4147-A177-3AD203B41FA5}">
                      <a16:colId xmlns:a16="http://schemas.microsoft.com/office/drawing/2014/main" val="2022988323"/>
                    </a:ext>
                  </a:extLst>
                </a:gridCol>
                <a:gridCol w="881957">
                  <a:extLst>
                    <a:ext uri="{9D8B030D-6E8A-4147-A177-3AD203B41FA5}">
                      <a16:colId xmlns:a16="http://schemas.microsoft.com/office/drawing/2014/main" val="1253581153"/>
                    </a:ext>
                  </a:extLst>
                </a:gridCol>
                <a:gridCol w="849065">
                  <a:extLst>
                    <a:ext uri="{9D8B030D-6E8A-4147-A177-3AD203B41FA5}">
                      <a16:colId xmlns:a16="http://schemas.microsoft.com/office/drawing/2014/main" val="3700236882"/>
                    </a:ext>
                  </a:extLst>
                </a:gridCol>
                <a:gridCol w="1142021">
                  <a:extLst>
                    <a:ext uri="{9D8B030D-6E8A-4147-A177-3AD203B41FA5}">
                      <a16:colId xmlns:a16="http://schemas.microsoft.com/office/drawing/2014/main" val="712002342"/>
                    </a:ext>
                  </a:extLst>
                </a:gridCol>
                <a:gridCol w="952472">
                  <a:extLst>
                    <a:ext uri="{9D8B030D-6E8A-4147-A177-3AD203B41FA5}">
                      <a16:colId xmlns:a16="http://schemas.microsoft.com/office/drawing/2014/main" val="750999652"/>
                    </a:ext>
                  </a:extLst>
                </a:gridCol>
                <a:gridCol w="2072529">
                  <a:extLst>
                    <a:ext uri="{9D8B030D-6E8A-4147-A177-3AD203B41FA5}">
                      <a16:colId xmlns:a16="http://schemas.microsoft.com/office/drawing/2014/main" val="1607210916"/>
                    </a:ext>
                  </a:extLst>
                </a:gridCol>
              </a:tblGrid>
              <a:tr h="329391">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Устройство систем наружного освещения в рамках реализации проекта "Светлый город"</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10</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1107019608"/>
                  </a:ext>
                </a:extLst>
              </a:tr>
              <a:tr h="329391">
                <a:tc>
                  <a:txBody>
                    <a:bodyPr/>
                    <a:lstStyle/>
                    <a:p>
                      <a:pPr lvl="1" algn="l" fontAlgn="ctr"/>
                      <a:r>
                        <a:rPr lang="ru-RU" sz="1100" b="0" i="0" u="none" strike="noStrike" dirty="0" smtClean="0">
                          <a:solidFill>
                            <a:schemeClr val="tx1"/>
                          </a:solidFill>
                          <a:effectLst/>
                          <a:latin typeface="+mn-lt"/>
                          <a:cs typeface="Times New Roman" panose="02020603050405020304" pitchFamily="18" charset="0"/>
                        </a:rPr>
                        <a:t>Содержание, ремонт и восстановление уличного освещения </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единица</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5861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mn-cs"/>
                        </a:rPr>
                        <a:t>5861</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solidFill>
                            <a:schemeClr val="tx1"/>
                          </a:solidFill>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tc>
                <a:tc>
                  <a:txBody>
                    <a:bodyPr/>
                    <a:lstStyle/>
                    <a:p>
                      <a:pPr algn="ctr" fontAlgn="ct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3457078082"/>
                  </a:ext>
                </a:extLst>
              </a:tr>
              <a:tr h="39586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 Выполнен ремонт дворовых территорий</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единица</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7</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2668377437"/>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967465660"/>
              </p:ext>
            </p:extLst>
          </p:nvPr>
        </p:nvGraphicFramePr>
        <p:xfrm>
          <a:off x="1" y="2811850"/>
          <a:ext cx="12191999" cy="948242"/>
        </p:xfrm>
        <a:graphic>
          <a:graphicData uri="http://schemas.openxmlformats.org/drawingml/2006/table">
            <a:tbl>
              <a:tblPr>
                <a:tableStyleId>{8A107856-5554-42FB-B03E-39F5DBC370BA}</a:tableStyleId>
              </a:tblPr>
              <a:tblGrid>
                <a:gridCol w="6293955">
                  <a:extLst>
                    <a:ext uri="{9D8B030D-6E8A-4147-A177-3AD203B41FA5}">
                      <a16:colId xmlns:a16="http://schemas.microsoft.com/office/drawing/2014/main" val="1185569899"/>
                    </a:ext>
                  </a:extLst>
                </a:gridCol>
                <a:gridCol w="881957">
                  <a:extLst>
                    <a:ext uri="{9D8B030D-6E8A-4147-A177-3AD203B41FA5}">
                      <a16:colId xmlns:a16="http://schemas.microsoft.com/office/drawing/2014/main" val="1692050224"/>
                    </a:ext>
                  </a:extLst>
                </a:gridCol>
                <a:gridCol w="849065">
                  <a:extLst>
                    <a:ext uri="{9D8B030D-6E8A-4147-A177-3AD203B41FA5}">
                      <a16:colId xmlns:a16="http://schemas.microsoft.com/office/drawing/2014/main" val="905981839"/>
                    </a:ext>
                  </a:extLst>
                </a:gridCol>
                <a:gridCol w="1142021">
                  <a:extLst>
                    <a:ext uri="{9D8B030D-6E8A-4147-A177-3AD203B41FA5}">
                      <a16:colId xmlns:a16="http://schemas.microsoft.com/office/drawing/2014/main" val="2555736631"/>
                    </a:ext>
                  </a:extLst>
                </a:gridCol>
                <a:gridCol w="952472">
                  <a:extLst>
                    <a:ext uri="{9D8B030D-6E8A-4147-A177-3AD203B41FA5}">
                      <a16:colId xmlns:a16="http://schemas.microsoft.com/office/drawing/2014/main" val="1417675618"/>
                    </a:ext>
                  </a:extLst>
                </a:gridCol>
                <a:gridCol w="2072529">
                  <a:extLst>
                    <a:ext uri="{9D8B030D-6E8A-4147-A177-3AD203B41FA5}">
                      <a16:colId xmlns:a16="http://schemas.microsoft.com/office/drawing/2014/main" val="2489005539"/>
                    </a:ext>
                  </a:extLst>
                </a:gridCol>
              </a:tblGrid>
              <a:tr h="464310">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Доля граждан, которым созданы условия для комфортного проживания в многоквартирных домах</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процент</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45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45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940755852"/>
                  </a:ext>
                </a:extLst>
              </a:tr>
              <a:tr h="483932">
                <a:tc>
                  <a:txBody>
                    <a:bodyPr/>
                    <a:lstStyle/>
                    <a:p>
                      <a:pPr lvl="1" algn="l" fontAlgn="ctr"/>
                      <a:r>
                        <a:rPr lang="ru-RU" sz="1100" b="0" i="0" u="none" strike="noStrike" dirty="0" smtClean="0">
                          <a:solidFill>
                            <a:srgbClr val="000000"/>
                          </a:solidFill>
                          <a:effectLst/>
                          <a:latin typeface="+mn-lt"/>
                          <a:cs typeface="Times New Roman" panose="02020603050405020304" pitchFamily="18" charset="0"/>
                        </a:rPr>
                        <a:t>Ямочный ремонт асфальтового покрытия дворовых территорий</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Квадратный</a:t>
                      </a:r>
                      <a:r>
                        <a:rPr lang="ru-RU" sz="1100" b="0" i="0" u="none" strike="noStrike" baseline="0" dirty="0" smtClean="0">
                          <a:solidFill>
                            <a:srgbClr val="000000"/>
                          </a:solidFill>
                          <a:effectLst/>
                          <a:latin typeface="+mn-lt"/>
                          <a:cs typeface="Times New Roman" panose="02020603050405020304" pitchFamily="18" charset="0"/>
                        </a:rPr>
                        <a:t> метр</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137,9</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137,9</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endParaRPr lang="ru-RU" sz="1100" dirty="0" smtClean="0">
                        <a:latin typeface="+mn-lt"/>
                      </a:endParaRPr>
                    </a:p>
                    <a:p>
                      <a:pPr algn="ctr"/>
                      <a:r>
                        <a:rPr lang="ru-RU" sz="1100" dirty="0" smtClean="0">
                          <a:latin typeface="+mn-lt"/>
                        </a:rPr>
                        <a:t>100</a:t>
                      </a:r>
                      <a:endParaRPr lang="ru-RU" sz="1100" dirty="0">
                        <a:solidFill>
                          <a:schemeClr val="tx1"/>
                        </a:solidFill>
                        <a:latin typeface="+mn-lt"/>
                        <a:cs typeface="Times New Roman" panose="02020603050405020304" pitchFamily="18" charset="0"/>
                      </a:endParaRPr>
                    </a:p>
                  </a:txBody>
                  <a:tcPr marL="9525" marR="9525" marT="9525" marB="0"/>
                </a:tc>
                <a:tc>
                  <a:txBody>
                    <a:bodyPr/>
                    <a:lstStyle/>
                    <a:p>
                      <a:pPr algn="ctr"/>
                      <a:endParaRPr lang="ru-RU" sz="1100" dirty="0">
                        <a:solidFill>
                          <a:schemeClr val="tx1"/>
                        </a:solidFill>
                        <a:latin typeface="+mn-lt"/>
                        <a:cs typeface="Times New Roman" panose="02020603050405020304" pitchFamily="18" charset="0"/>
                      </a:endParaRPr>
                    </a:p>
                  </a:txBody>
                  <a:tcPr marL="9525" marR="9525" marT="9525" marB="0" anchor="ctr"/>
                </a:tc>
                <a:extLst>
                  <a:ext uri="{0D108BD9-81ED-4DB2-BD59-A6C34878D82A}">
                    <a16:rowId xmlns:a16="http://schemas.microsoft.com/office/drawing/2014/main" val="4071454984"/>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2249482370"/>
              </p:ext>
            </p:extLst>
          </p:nvPr>
        </p:nvGraphicFramePr>
        <p:xfrm>
          <a:off x="-4" y="3760092"/>
          <a:ext cx="12191999" cy="3097908"/>
        </p:xfrm>
        <a:graphic>
          <a:graphicData uri="http://schemas.openxmlformats.org/drawingml/2006/table">
            <a:tbl>
              <a:tblPr>
                <a:tableStyleId>{8A107856-5554-42FB-B03E-39F5DBC370BA}</a:tableStyleId>
              </a:tblPr>
              <a:tblGrid>
                <a:gridCol w="6287593">
                  <a:extLst>
                    <a:ext uri="{9D8B030D-6E8A-4147-A177-3AD203B41FA5}">
                      <a16:colId xmlns:a16="http://schemas.microsoft.com/office/drawing/2014/main" val="2962824031"/>
                    </a:ext>
                  </a:extLst>
                </a:gridCol>
                <a:gridCol w="879565">
                  <a:extLst>
                    <a:ext uri="{9D8B030D-6E8A-4147-A177-3AD203B41FA5}">
                      <a16:colId xmlns:a16="http://schemas.microsoft.com/office/drawing/2014/main" val="402163847"/>
                    </a:ext>
                  </a:extLst>
                </a:gridCol>
                <a:gridCol w="862149">
                  <a:extLst>
                    <a:ext uri="{9D8B030D-6E8A-4147-A177-3AD203B41FA5}">
                      <a16:colId xmlns:a16="http://schemas.microsoft.com/office/drawing/2014/main" val="2273836839"/>
                    </a:ext>
                  </a:extLst>
                </a:gridCol>
                <a:gridCol w="1140823">
                  <a:extLst>
                    <a:ext uri="{9D8B030D-6E8A-4147-A177-3AD203B41FA5}">
                      <a16:colId xmlns:a16="http://schemas.microsoft.com/office/drawing/2014/main" val="2759502152"/>
                    </a:ext>
                  </a:extLst>
                </a:gridCol>
                <a:gridCol w="957943">
                  <a:extLst>
                    <a:ext uri="{9D8B030D-6E8A-4147-A177-3AD203B41FA5}">
                      <a16:colId xmlns:a16="http://schemas.microsoft.com/office/drawing/2014/main" val="3510235964"/>
                    </a:ext>
                  </a:extLst>
                </a:gridCol>
                <a:gridCol w="2063926">
                  <a:extLst>
                    <a:ext uri="{9D8B030D-6E8A-4147-A177-3AD203B41FA5}">
                      <a16:colId xmlns:a16="http://schemas.microsoft.com/office/drawing/2014/main" val="2475153811"/>
                    </a:ext>
                  </a:extLst>
                </a:gridCol>
              </a:tblGrid>
              <a:tr h="900812">
                <a:tc gridSpan="6">
                  <a:txBody>
                    <a:bodyPr/>
                    <a:lstStyle/>
                    <a:p>
                      <a:pPr algn="ctr" fontAlgn="ctr"/>
                      <a:endParaRPr lang="ru-RU" sz="2400" u="none" strike="noStrike" dirty="0">
                        <a:effectLst>
                          <a:glow rad="127000">
                            <a:schemeClr val="bg1"/>
                          </a:glow>
                        </a:effectLst>
                      </a:endParaRPr>
                    </a:p>
                    <a:p>
                      <a:pPr algn="ctr" fontAlgn="ctr"/>
                      <a:r>
                        <a:rPr lang="ru-RU" sz="2000" u="none" strike="noStrike" dirty="0" smtClean="0">
                          <a:ln>
                            <a:solidFill>
                              <a:schemeClr val="accent2">
                                <a:lumMod val="50000"/>
                              </a:schemeClr>
                            </a:solidFill>
                          </a:ln>
                          <a:effectLst>
                            <a:glow rad="127000">
                              <a:schemeClr val="bg1"/>
                            </a:glow>
                          </a:effectLst>
                        </a:rPr>
                        <a:t>18. </a:t>
                      </a:r>
                      <a:r>
                        <a:rPr lang="ru-RU" sz="2000" u="none" strike="noStrike" dirty="0">
                          <a:ln>
                            <a:solidFill>
                              <a:schemeClr val="accent2">
                                <a:lumMod val="50000"/>
                              </a:schemeClr>
                            </a:solidFill>
                          </a:ln>
                          <a:effectLst>
                            <a:glow rad="127000">
                              <a:schemeClr val="bg1"/>
                            </a:glow>
                          </a:effectLst>
                        </a:rPr>
                        <a:t>"Переселение граждан из аварийного жилищного фонда"</a:t>
                      </a:r>
                    </a:p>
                    <a:p>
                      <a:pPr algn="l" fontAlgn="ctr"/>
                      <a:endParaRPr lang="ru-RU" sz="1100" b="0" i="0" u="none" strike="noStrike" dirty="0">
                        <a:effectLst/>
                        <a:latin typeface="Arial" panose="020B0604020202020204" pitchFamily="34" charset="0"/>
                      </a:endParaRPr>
                    </a:p>
                  </a:txBody>
                  <a:tcPr marL="9525" marR="9525" marT="9525" marB="0" anchor="ct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lnL w="12700" cap="flat" cmpd="sng" algn="ctr">
                      <a:solidFill>
                        <a:schemeClr val="tx1"/>
                      </a:solidFill>
                      <a:prstDash val="solid"/>
                      <a:round/>
                      <a:headEnd type="none" w="med" len="med"/>
                      <a:tailEnd type="none" w="med" len="med"/>
                    </a:ln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511807263"/>
                  </a:ext>
                </a:extLst>
              </a:tr>
              <a:tr h="366398">
                <a:tc>
                  <a:txBody>
                    <a:bodyPr/>
                    <a:lstStyle/>
                    <a:p>
                      <a:pPr lvl="1" algn="l" fontAlgn="ctr"/>
                      <a:r>
                        <a:rPr lang="ru-RU" sz="1100" u="none" strike="noStrike" dirty="0">
                          <a:effectLst/>
                        </a:rPr>
                        <a:t>Количество граждан, расселенных из аварийного жилищного фонда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тысяча человек</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0,3</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0,3</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a:effectLst/>
                          <a:latin typeface="+mn-lt"/>
                        </a:rPr>
                        <a:t>100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632783998"/>
                  </a:ext>
                </a:extLst>
              </a:tr>
              <a:tr h="544536">
                <a:tc>
                  <a:txBody>
                    <a:bodyPr/>
                    <a:lstStyle/>
                    <a:p>
                      <a:pPr lvl="1" algn="l" fontAlgn="ctr"/>
                      <a:r>
                        <a:rPr lang="ru-RU" sz="1100" u="none" strike="noStrike" dirty="0">
                          <a:effectLst/>
                        </a:rPr>
                        <a:t>Количество квадратных метров расселенного аварийного жилищного фонда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тысяча квадратных метров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rgbClr val="000000"/>
                          </a:solidFill>
                          <a:effectLst/>
                          <a:latin typeface="+mn-lt"/>
                          <a:cs typeface="Times New Roman" panose="02020603050405020304" pitchFamily="18" charset="0"/>
                        </a:rPr>
                        <a:t>3,36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3,36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r>
                        <a:rPr lang="ru-RU" sz="1100" dirty="0">
                          <a:latin typeface="+mn-lt"/>
                        </a:rPr>
                        <a:t>100</a:t>
                      </a:r>
                      <a:endParaRPr lang="ru-RU" sz="1100" dirty="0">
                        <a:solidFill>
                          <a:schemeClr val="tx1"/>
                        </a:solidFill>
                        <a:latin typeface="+mn-lt"/>
                        <a:cs typeface="Times New Roman" panose="02020603050405020304" pitchFamily="18" charset="0"/>
                      </a:endParaRPr>
                    </a:p>
                  </a:txBody>
                  <a:tcPr marL="9525" marR="9525" marT="9525" marB="0" anchor="ctr"/>
                </a:tc>
                <a:tc>
                  <a:txBody>
                    <a:bodyPr/>
                    <a:lstStyle/>
                    <a:p>
                      <a:pPr algn="ctr" fontAlgn="ctr"/>
                      <a:endParaRPr lang="ru-RU" sz="1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51373040"/>
                  </a:ext>
                </a:extLst>
              </a:tr>
              <a:tr h="643081">
                <a:tc>
                  <a:txBody>
                    <a:bodyPr/>
                    <a:lstStyle/>
                    <a:p>
                      <a:pPr lvl="1" algn="l" fontAlgn="ctr"/>
                      <a:r>
                        <a:rPr lang="ru-RU" sz="1100" u="none" strike="noStrike" dirty="0">
                          <a:effectLst/>
                        </a:rPr>
                        <a:t>Количество квадратных метров непригодного для проживания жилищного фонда, признанного аварийными до 01.01.2017 года, расселенного по Подпрограмме </a:t>
                      </a:r>
                      <a:r>
                        <a:rPr lang="ru-RU" sz="1100" u="none" strike="noStrike" dirty="0" smtClean="0">
                          <a:effectLst/>
                        </a:rPr>
                        <a:t>4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тысяча квадратных метров</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1,15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a:solidFill>
                            <a:schemeClr val="dk1"/>
                          </a:solidFill>
                          <a:effectLst/>
                          <a:latin typeface="+mn-lt"/>
                          <a:cs typeface="+mn-cs"/>
                        </a:rPr>
                        <a:t>2</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a:r>
                        <a:rPr lang="ru-RU" sz="1100" dirty="0" smtClean="0">
                          <a:solidFill>
                            <a:schemeClr val="tx1"/>
                          </a:solidFill>
                          <a:latin typeface="+mn-lt"/>
                          <a:cs typeface="Times New Roman" panose="02020603050405020304" pitchFamily="18" charset="0"/>
                        </a:rPr>
                        <a:t>173,91</a:t>
                      </a:r>
                      <a:endParaRPr lang="ru-RU" sz="1100" dirty="0">
                        <a:solidFill>
                          <a:schemeClr val="tx1"/>
                        </a:solidFill>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197763379"/>
                  </a:ext>
                </a:extLst>
              </a:tr>
              <a:tr h="643081">
                <a:tc>
                  <a:txBody>
                    <a:bodyPr/>
                    <a:lstStyle/>
                    <a:p>
                      <a:pPr lvl="1" algn="l" fontAlgn="ctr"/>
                      <a:r>
                        <a:rPr lang="ru-RU" sz="1100" u="none" strike="noStrike" dirty="0">
                          <a:effectLst/>
                        </a:rPr>
                        <a:t>Количество граждан, расселенных из непригодного для проживания жилищного фонда, признанного аварийными до 01.01.2017 года, расселенного по Подпрограмме </a:t>
                      </a:r>
                      <a:r>
                        <a:rPr lang="ru-RU" sz="1100" u="none" strike="noStrike" dirty="0" smtClean="0">
                          <a:effectLst/>
                        </a:rPr>
                        <a:t>4  </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u="none" strike="noStrike" dirty="0">
                          <a:effectLst/>
                        </a:rPr>
                        <a:t>тысяча человек</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dk1"/>
                          </a:solidFill>
                          <a:effectLst/>
                          <a:latin typeface="+mn-lt"/>
                          <a:cs typeface="+mn-cs"/>
                        </a:rPr>
                        <a:t>0,065</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latin typeface="+mn-lt"/>
                        </a:rPr>
                        <a:t>0,086</a:t>
                      </a:r>
                      <a:endParaRPr lang="ru-RU" sz="1100" b="0" i="0" u="none" strike="noStrike" dirty="0">
                        <a:solidFill>
                          <a:srgbClr val="000000"/>
                        </a:solidFill>
                        <a:effectLst/>
                        <a:latin typeface="+mn-lt"/>
                        <a:cs typeface="Times New Roman" panose="02020603050405020304" pitchFamily="18" charset="0"/>
                      </a:endParaRPr>
                    </a:p>
                  </a:txBody>
                  <a:tcPr marL="9525" marR="9525" marT="9525" marB="0" anchor="ctr"/>
                </a:tc>
                <a:tc>
                  <a:txBody>
                    <a:bodyPr/>
                    <a:lstStyle/>
                    <a:p>
                      <a:pPr algn="ctr" fontAlgn="ctr"/>
                      <a:r>
                        <a:rPr lang="ru-RU" sz="1100" b="0" i="0" u="none" strike="noStrike" dirty="0" smtClean="0">
                          <a:solidFill>
                            <a:schemeClr val="tx1"/>
                          </a:solidFill>
                          <a:effectLst/>
                          <a:latin typeface="+mn-lt"/>
                          <a:cs typeface="Times New Roman" panose="02020603050405020304" pitchFamily="18" charset="0"/>
                        </a:rPr>
                        <a:t>132,30</a:t>
                      </a:r>
                      <a:endParaRPr lang="ru-RU" sz="1100" b="0" i="0" u="none" strike="noStrike" dirty="0">
                        <a:solidFill>
                          <a:schemeClr val="tx1"/>
                        </a:solidFill>
                        <a:effectLst/>
                        <a:latin typeface="+mn-lt"/>
                        <a:cs typeface="Times New Roman" panose="02020603050405020304" pitchFamily="18" charset="0"/>
                      </a:endParaRPr>
                    </a:p>
                  </a:txBody>
                  <a:tcPr marL="9525" marR="9525" marT="9525" marB="0" anchor="ctr"/>
                </a:tc>
                <a:tc>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886569122"/>
                  </a:ext>
                </a:extLst>
              </a:tr>
            </a:tbl>
          </a:graphicData>
        </a:graphic>
      </p:graphicFrame>
    </p:spTree>
    <p:extLst>
      <p:ext uri="{BB962C8B-B14F-4D97-AF65-F5344CB8AC3E}">
        <p14:creationId xmlns:p14="http://schemas.microsoft.com/office/powerpoint/2010/main" val="1520248957"/>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0" y="-1"/>
            <a:ext cx="12192000" cy="884255"/>
          </a:xfrm>
          <a:prstGeom prst="rect">
            <a:avLst/>
          </a:prstGeom>
        </p:spPr>
        <p:style>
          <a:lnRef idx="2">
            <a:schemeClr val="accent2"/>
          </a:lnRef>
          <a:fillRef idx="1">
            <a:schemeClr val="lt1"/>
          </a:fillRef>
          <a:effectRef idx="0">
            <a:schemeClr val="accent2"/>
          </a:effectRef>
          <a:fontRef idx="minor">
            <a:schemeClr val="dk1"/>
          </a:fontRef>
        </p:style>
        <p:txBody>
          <a:bodyPr wrap="none" lIns="0" tIns="0" rIns="0" bIns="0" anchor="ctr">
            <a:noAutofit/>
          </a:bodyPr>
          <a:lstStyle/>
          <a:p>
            <a:pPr algn="ctr">
              <a:lnSpc>
                <a:spcPct val="60000"/>
              </a:lnSpc>
              <a:spcAft>
                <a:spcPts val="1050"/>
              </a:spcAft>
            </a:pP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Информация о распределении ассигнований по разделам и подразделам </a:t>
            </a:r>
          </a:p>
          <a:p>
            <a:pPr>
              <a:lnSpc>
                <a:spcPct val="60000"/>
              </a:lnSpc>
              <a:spcAft>
                <a:spcPts val="1050"/>
              </a:spcAft>
            </a:pP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      классификации    расходов бюджета Талдомского городского округа за  </a:t>
            </a:r>
            <a:r>
              <a:rPr lang="ru" sz="2400" b="1" dirty="0" smtClean="0">
                <a:ln>
                  <a:solidFill>
                    <a:schemeClr val="accent2">
                      <a:lumMod val="50000"/>
                    </a:schemeClr>
                  </a:solidFill>
                </a:ln>
                <a:solidFill>
                  <a:schemeClr val="accent2">
                    <a:lumMod val="75000"/>
                  </a:schemeClr>
                </a:solidFill>
                <a:effectLst>
                  <a:glow rad="127000">
                    <a:schemeClr val="bg1"/>
                  </a:glow>
                </a:effectLst>
                <a:latin typeface="Times New Roman"/>
              </a:rPr>
              <a:t>2025 </a:t>
            </a:r>
            <a:r>
              <a:rPr lang="ru" sz="2400" b="1" dirty="0">
                <a:ln>
                  <a:solidFill>
                    <a:schemeClr val="accent2">
                      <a:lumMod val="50000"/>
                    </a:schemeClr>
                  </a:solidFill>
                </a:ln>
                <a:solidFill>
                  <a:schemeClr val="accent2">
                    <a:lumMod val="75000"/>
                  </a:schemeClr>
                </a:solidFill>
                <a:effectLst>
                  <a:glow rad="127000">
                    <a:schemeClr val="bg1"/>
                  </a:glow>
                </a:effectLst>
                <a:latin typeface="Times New Roman"/>
              </a:rPr>
              <a:t>год</a:t>
            </a:r>
          </a:p>
        </p:txBody>
      </p:sp>
      <p:graphicFrame>
        <p:nvGraphicFramePr>
          <p:cNvPr id="6" name="Таблица 5"/>
          <p:cNvGraphicFramePr>
            <a:graphicFrameLocks noGrp="1"/>
          </p:cNvGraphicFramePr>
          <p:nvPr>
            <p:extLst>
              <p:ext uri="{D42A27DB-BD31-4B8C-83A1-F6EECF244321}">
                <p14:modId xmlns:p14="http://schemas.microsoft.com/office/powerpoint/2010/main" val="3989322985"/>
              </p:ext>
            </p:extLst>
          </p:nvPr>
        </p:nvGraphicFramePr>
        <p:xfrm>
          <a:off x="0" y="870174"/>
          <a:ext cx="12192000" cy="6774298"/>
        </p:xfrm>
        <a:graphic>
          <a:graphicData uri="http://schemas.openxmlformats.org/drawingml/2006/table">
            <a:tbl>
              <a:tblPr>
                <a:tableStyleId>{8A107856-5554-42FB-B03E-39F5DBC370BA}</a:tableStyleId>
              </a:tblPr>
              <a:tblGrid>
                <a:gridCol w="423089">
                  <a:extLst>
                    <a:ext uri="{9D8B030D-6E8A-4147-A177-3AD203B41FA5}">
                      <a16:colId xmlns:a16="http://schemas.microsoft.com/office/drawing/2014/main" val="1750169411"/>
                    </a:ext>
                  </a:extLst>
                </a:gridCol>
                <a:gridCol w="7077967">
                  <a:extLst>
                    <a:ext uri="{9D8B030D-6E8A-4147-A177-3AD203B41FA5}">
                      <a16:colId xmlns:a16="http://schemas.microsoft.com/office/drawing/2014/main" val="1779127653"/>
                    </a:ext>
                  </a:extLst>
                </a:gridCol>
                <a:gridCol w="615176">
                  <a:extLst>
                    <a:ext uri="{9D8B030D-6E8A-4147-A177-3AD203B41FA5}">
                      <a16:colId xmlns:a16="http://schemas.microsoft.com/office/drawing/2014/main" val="2743998485"/>
                    </a:ext>
                  </a:extLst>
                </a:gridCol>
                <a:gridCol w="779412">
                  <a:extLst>
                    <a:ext uri="{9D8B030D-6E8A-4147-A177-3AD203B41FA5}">
                      <a16:colId xmlns:a16="http://schemas.microsoft.com/office/drawing/2014/main" val="697154718"/>
                    </a:ext>
                  </a:extLst>
                </a:gridCol>
                <a:gridCol w="1270698">
                  <a:extLst>
                    <a:ext uri="{9D8B030D-6E8A-4147-A177-3AD203B41FA5}">
                      <a16:colId xmlns:a16="http://schemas.microsoft.com/office/drawing/2014/main" val="3177269548"/>
                    </a:ext>
                  </a:extLst>
                </a:gridCol>
                <a:gridCol w="1268012">
                  <a:extLst>
                    <a:ext uri="{9D8B030D-6E8A-4147-A177-3AD203B41FA5}">
                      <a16:colId xmlns:a16="http://schemas.microsoft.com/office/drawing/2014/main" val="61671046"/>
                    </a:ext>
                  </a:extLst>
                </a:gridCol>
                <a:gridCol w="757646">
                  <a:extLst>
                    <a:ext uri="{9D8B030D-6E8A-4147-A177-3AD203B41FA5}">
                      <a16:colId xmlns:a16="http://schemas.microsoft.com/office/drawing/2014/main" val="259937794"/>
                    </a:ext>
                  </a:extLst>
                </a:gridCol>
              </a:tblGrid>
              <a:tr h="26694">
                <a:tc>
                  <a:txBody>
                    <a:bodyPr/>
                    <a:lstStyle/>
                    <a:p>
                      <a:pPr algn="ctr" fontAlgn="b"/>
                      <a:endParaRPr lang="ru-RU" sz="100" b="0" i="0" u="none" strike="noStrike" dirty="0">
                        <a:solidFill>
                          <a:srgbClr val="000000"/>
                        </a:solidFill>
                        <a:effectLst/>
                        <a:latin typeface="Arial" panose="020B0604020202020204" pitchFamily="34" charset="0"/>
                      </a:endParaRPr>
                    </a:p>
                  </a:txBody>
                  <a:tcPr marL="1047" marR="1047" marT="1047" marB="0" anchor="b"/>
                </a:tc>
                <a:tc>
                  <a:txBody>
                    <a:bodyPr/>
                    <a:lstStyle/>
                    <a:p>
                      <a:pPr algn="ctr" fontAlgn="b"/>
                      <a:endParaRPr lang="ru-RU" sz="100" b="0" i="0" u="none" strike="noStrike" dirty="0">
                        <a:solidFill>
                          <a:srgbClr val="000000"/>
                        </a:solidFill>
                        <a:effectLst/>
                        <a:latin typeface="Arial" panose="020B0604020202020204" pitchFamily="34" charset="0"/>
                      </a:endParaRPr>
                    </a:p>
                  </a:txBody>
                  <a:tcPr marL="1047" marR="1047" marT="1047" marB="0" anchor="b"/>
                </a:tc>
                <a:tc gridSpan="2">
                  <a:txBody>
                    <a:bodyPr/>
                    <a:lstStyle/>
                    <a:p>
                      <a:pPr algn="ctr" fontAlgn="b"/>
                      <a:endParaRPr lang="ru-RU" sz="100" b="0" i="0" u="none" strike="noStrike">
                        <a:solidFill>
                          <a:srgbClr val="000000"/>
                        </a:solidFill>
                        <a:effectLst/>
                        <a:latin typeface="Arial" panose="020B0604020202020204" pitchFamily="34" charset="0"/>
                      </a:endParaRPr>
                    </a:p>
                  </a:txBody>
                  <a:tcPr marL="1047" marR="1047" marT="1047" marB="0" anchor="b"/>
                </a:tc>
                <a:tc hMerge="1">
                  <a:txBody>
                    <a:bodyPr/>
                    <a:lstStyle/>
                    <a:p>
                      <a:endParaRPr lang="ru-RU"/>
                    </a:p>
                  </a:txBody>
                  <a:tcPr/>
                </a:tc>
                <a:tc>
                  <a:txBody>
                    <a:bodyPr/>
                    <a:lstStyle/>
                    <a:p>
                      <a:pPr algn="ctr" fontAlgn="b"/>
                      <a:endParaRPr lang="ru-RU" sz="100" b="0" i="0" u="none" strike="noStrike" dirty="0">
                        <a:solidFill>
                          <a:srgbClr val="000000"/>
                        </a:solidFill>
                        <a:effectLst/>
                        <a:latin typeface="Arial" panose="020B0604020202020204" pitchFamily="34" charset="0"/>
                      </a:endParaRPr>
                    </a:p>
                  </a:txBody>
                  <a:tcPr marL="1047" marR="1047" marT="1047" marB="0" anchor="b"/>
                </a:tc>
                <a:tc>
                  <a:txBody>
                    <a:bodyPr/>
                    <a:lstStyle/>
                    <a:p>
                      <a:pPr algn="ctr" fontAlgn="b"/>
                      <a:endParaRPr lang="ru-RU" sz="100" b="0" i="0" u="none" strike="noStrike">
                        <a:solidFill>
                          <a:srgbClr val="000000"/>
                        </a:solidFill>
                        <a:effectLst/>
                        <a:latin typeface="Arial" panose="020B0604020202020204" pitchFamily="34" charset="0"/>
                      </a:endParaRPr>
                    </a:p>
                  </a:txBody>
                  <a:tcPr marL="1047" marR="1047" marT="1047" marB="0" anchor="b"/>
                </a:tc>
                <a:tc>
                  <a:txBody>
                    <a:bodyPr/>
                    <a:lstStyle/>
                    <a:p>
                      <a:pPr algn="l" fontAlgn="b"/>
                      <a:endParaRPr lang="ru-RU" sz="100" b="0" i="0" u="none" strike="noStrike" dirty="0">
                        <a:solidFill>
                          <a:srgbClr val="000000"/>
                        </a:solidFill>
                        <a:effectLst/>
                        <a:latin typeface="Arial" panose="020B0604020202020204" pitchFamily="34" charset="0"/>
                      </a:endParaRPr>
                    </a:p>
                  </a:txBody>
                  <a:tcPr marL="1047" marR="1047" marT="1047" marB="0" anchor="b"/>
                </a:tc>
                <a:extLst>
                  <a:ext uri="{0D108BD9-81ED-4DB2-BD59-A6C34878D82A}">
                    <a16:rowId xmlns:a16="http://schemas.microsoft.com/office/drawing/2014/main" val="3449142798"/>
                  </a:ext>
                </a:extLst>
              </a:tr>
              <a:tr h="336999">
                <a:tc gridSpan="2">
                  <a:txBody>
                    <a:bodyPr/>
                    <a:lstStyle/>
                    <a:p>
                      <a:pPr algn="ctr" fontAlgn="ctr"/>
                      <a:r>
                        <a:rPr lang="ru-RU" sz="1100" u="none" strike="noStrike" dirty="0">
                          <a:effectLst/>
                        </a:rPr>
                        <a:t>Наименование</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nchor="ctr"/>
                </a:tc>
                <a:tc hMerge="1">
                  <a:txBody>
                    <a:bodyPr/>
                    <a:lstStyle/>
                    <a:p>
                      <a:endParaRPr lang="ru-RU"/>
                    </a:p>
                  </a:txBody>
                  <a:tcPr/>
                </a:tc>
                <a:tc>
                  <a:txBody>
                    <a:bodyPr/>
                    <a:lstStyle/>
                    <a:p>
                      <a:pPr algn="ctr" fontAlgn="ctr"/>
                      <a:r>
                        <a:rPr lang="ru-RU" sz="1200" u="none" strike="noStrike" dirty="0">
                          <a:effectLst/>
                        </a:rPr>
                        <a:t>Раздел</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tc>
                <a:tc>
                  <a:txBody>
                    <a:bodyPr/>
                    <a:lstStyle/>
                    <a:p>
                      <a:pPr algn="ctr" fontAlgn="ctr"/>
                      <a:r>
                        <a:rPr lang="ru-RU" sz="1200" u="none" strike="noStrike" dirty="0">
                          <a:effectLst/>
                        </a:rPr>
                        <a:t>Подраздел</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tc>
                <a:tc>
                  <a:txBody>
                    <a:bodyPr/>
                    <a:lstStyle/>
                    <a:p>
                      <a:pPr algn="ctr" fontAlgn="ctr"/>
                      <a:r>
                        <a:rPr lang="ru-RU" sz="1200" u="none" strike="noStrike" dirty="0">
                          <a:effectLst/>
                        </a:rPr>
                        <a:t>План </a:t>
                      </a:r>
                      <a:r>
                        <a:rPr lang="ru-RU" sz="1200" u="none" strike="noStrike" baseline="0" dirty="0">
                          <a:effectLst/>
                        </a:rPr>
                        <a:t>уточненный</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tc>
                <a:tc>
                  <a:txBody>
                    <a:bodyPr/>
                    <a:lstStyle/>
                    <a:p>
                      <a:pPr algn="ctr" fontAlgn="ctr"/>
                      <a:r>
                        <a:rPr lang="ru-RU" sz="1200" u="none" strike="noStrike" dirty="0">
                          <a:effectLst/>
                        </a:rPr>
                        <a:t>Исполнено</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tc>
                <a:tc>
                  <a:txBody>
                    <a:bodyPr/>
                    <a:lstStyle/>
                    <a:p>
                      <a:pPr algn="ctr" fontAlgn="ctr"/>
                      <a:r>
                        <a:rPr lang="ru-RU" sz="1200" u="none" strike="noStrike" dirty="0">
                          <a:effectLst/>
                        </a:rPr>
                        <a:t>% исполнения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1047" marR="1047" marT="1047" marB="0"/>
                </a:tc>
                <a:extLst>
                  <a:ext uri="{0D108BD9-81ED-4DB2-BD59-A6C34878D82A}">
                    <a16:rowId xmlns:a16="http://schemas.microsoft.com/office/drawing/2014/main" val="2675549311"/>
                  </a:ext>
                </a:extLst>
              </a:tr>
              <a:tr h="194200">
                <a:tc gridSpan="2">
                  <a:txBody>
                    <a:bodyPr/>
                    <a:lstStyle/>
                    <a:p>
                      <a:pPr lvl="1" algn="l" fontAlgn="ctr"/>
                      <a:r>
                        <a:rPr lang="ru-RU" sz="1200" u="none" strike="noStrike" dirty="0">
                          <a:effectLst/>
                        </a:rPr>
                        <a:t>Общегосударственные вопросы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a:txBody>
                    <a:bodyPr/>
                    <a:lstStyle/>
                    <a:p>
                      <a:pPr algn="ctr" fontAlgn="ctr"/>
                      <a:r>
                        <a:rPr lang="ru-RU" sz="1200" u="none" strike="noStrike" dirty="0">
                          <a:effectLst/>
                        </a:rPr>
                        <a:t>01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 </a:t>
                      </a:r>
                      <a:endParaRPr lang="ru-RU" sz="1200" dirty="0"/>
                    </a:p>
                  </a:txBody>
                  <a:tcPr marL="9525" marR="9525" marT="9525" marB="0" anchor="ctr"/>
                </a:tc>
                <a:tc>
                  <a:txBody>
                    <a:bodyPr/>
                    <a:lstStyle/>
                    <a:p>
                      <a:pPr algn="ctr" fontAlgn="ctr"/>
                      <a:r>
                        <a:rPr lang="ru-RU" sz="1400" b="1" i="0" u="none" strike="noStrike" dirty="0" smtClean="0">
                          <a:solidFill>
                            <a:srgbClr val="000000"/>
                          </a:solidFill>
                          <a:effectLst/>
                          <a:latin typeface="Times New Roman" panose="02020603050405020304" pitchFamily="18" charset="0"/>
                          <a:cs typeface="Times New Roman" panose="02020603050405020304" pitchFamily="18" charset="0"/>
                        </a:rPr>
                        <a:t>521 379,17</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400" b="1" i="0" u="none" strike="noStrike" dirty="0" smtClean="0">
                          <a:solidFill>
                            <a:srgbClr val="000000"/>
                          </a:solidFill>
                          <a:effectLst/>
                          <a:latin typeface="Times New Roman" panose="02020603050405020304" pitchFamily="18" charset="0"/>
                          <a:cs typeface="Times New Roman" panose="02020603050405020304" pitchFamily="18" charset="0"/>
                        </a:rPr>
                        <a:t>492 384,22</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94,44</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54696023"/>
                  </a:ext>
                </a:extLst>
              </a:tr>
              <a:tr h="378787">
                <a:tc gridSpan="2">
                  <a:txBody>
                    <a:bodyPr/>
                    <a:lstStyle/>
                    <a:p>
                      <a:pPr lvl="1" algn="l" fontAlgn="ctr"/>
                      <a:r>
                        <a:rPr lang="ru-RU" sz="1200" u="none" strike="noStrike" dirty="0">
                          <a:effectLst/>
                        </a:rPr>
                        <a:t>Функционирование высшего должностного лица субъекта Российской Федерации и муниципального образования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02</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8 840,00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8 815,74</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endParaRPr lang="ru-RU" sz="1400" b="1" dirty="0" smtClean="0">
                        <a:latin typeface="Times New Roman" panose="02020603050405020304" pitchFamily="18" charset="0"/>
                        <a:cs typeface="Times New Roman" panose="02020603050405020304" pitchFamily="18" charset="0"/>
                      </a:endParaRPr>
                    </a:p>
                    <a:p>
                      <a:pPr algn="ctr"/>
                      <a:r>
                        <a:rPr lang="ru-RU" sz="1400" b="1" dirty="0" smtClean="0">
                          <a:latin typeface="Times New Roman" panose="02020603050405020304" pitchFamily="18" charset="0"/>
                          <a:cs typeface="Times New Roman" panose="02020603050405020304" pitchFamily="18" charset="0"/>
                        </a:rPr>
                        <a:t>99,73</a:t>
                      </a:r>
                    </a:p>
                  </a:txBody>
                  <a:tcPr marL="9525" marR="9525" marT="9525" marB="0" anchor="ctr"/>
                </a:tc>
                <a:extLst>
                  <a:ext uri="{0D108BD9-81ED-4DB2-BD59-A6C34878D82A}">
                    <a16:rowId xmlns:a16="http://schemas.microsoft.com/office/drawing/2014/main" val="4189385803"/>
                  </a:ext>
                </a:extLst>
              </a:tr>
              <a:tr h="378787">
                <a:tc gridSpan="2">
                  <a:txBody>
                    <a:bodyPr/>
                    <a:lstStyle/>
                    <a:p>
                      <a:pPr lvl="1" algn="l" fontAlgn="ctr"/>
                      <a:r>
                        <a:rPr lang="ru-RU" sz="1200" u="none" strike="noStrike" dirty="0">
                          <a:effectLst/>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a:effectLst/>
                        </a:rPr>
                        <a:t>01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03</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4 088,40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2 896,37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70,84</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251837950"/>
                  </a:ext>
                </a:extLst>
              </a:tr>
              <a:tr h="378787">
                <a:tc gridSpan="2">
                  <a:txBody>
                    <a:bodyPr/>
                    <a:lstStyle/>
                    <a:p>
                      <a:pPr lvl="1" algn="l" fontAlgn="ctr"/>
                      <a:r>
                        <a:rPr lang="ru-RU" sz="1200" u="none" strike="noStrike" dirty="0">
                          <a:effectLst/>
                        </a:rPr>
                        <a:t>Функционирование Правительства Российской Федерации, высших исполнительных органов субъектов Российской Федерации, местных администраций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a:effectLst/>
                        </a:rPr>
                        <a:t>01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04</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183 841,35</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171 289,94</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93,17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96396062"/>
                  </a:ext>
                </a:extLst>
              </a:tr>
              <a:tr h="378787">
                <a:tc gridSpan="2">
                  <a:txBody>
                    <a:bodyPr/>
                    <a:lstStyle/>
                    <a:p>
                      <a:pPr lvl="1" algn="l" fontAlgn="ctr"/>
                      <a:r>
                        <a:rPr lang="ru-RU" sz="1200" u="none" strike="noStrike" dirty="0">
                          <a:effectLst/>
                        </a:rPr>
                        <a:t>Обеспечение деятельности финансовых, налоговых и таможенных органов и органов финансового (финансово-бюджетного) надзора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06</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30 088,70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29 732,52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98,82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70462588"/>
                  </a:ext>
                </a:extLst>
              </a:tr>
              <a:tr h="194200">
                <a:tc gridSpan="2">
                  <a:txBody>
                    <a:bodyPr/>
                    <a:lstStyle/>
                    <a:p>
                      <a:pPr lvl="1" algn="l" fontAlgn="ctr"/>
                      <a:r>
                        <a:rPr lang="ru-RU" sz="1200" u="none" strike="noStrike" dirty="0">
                          <a:effectLst/>
                        </a:rPr>
                        <a:t>Резервные фонды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11</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0,00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304,43</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0,00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37414726"/>
                  </a:ext>
                </a:extLst>
              </a:tr>
              <a:tr h="194200">
                <a:tc gridSpan="2">
                  <a:txBody>
                    <a:bodyPr/>
                    <a:lstStyle/>
                    <a:p>
                      <a:pPr lvl="1" algn="l" fontAlgn="ctr"/>
                      <a:r>
                        <a:rPr lang="ru-RU" sz="1200" u="none" strike="noStrike" dirty="0">
                          <a:effectLst/>
                        </a:rPr>
                        <a:t>Другие общегосударственные вопросы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13</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294 216,29</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279 649,65</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95,05</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63269880"/>
                  </a:ext>
                </a:extLst>
              </a:tr>
              <a:tr h="194200">
                <a:tc gridSpan="2">
                  <a:txBody>
                    <a:bodyPr/>
                    <a:lstStyle/>
                    <a:p>
                      <a:pPr lvl="1" algn="l" fontAlgn="ctr"/>
                      <a:r>
                        <a:rPr lang="ru-RU" sz="1200" u="none" strike="noStrike" dirty="0">
                          <a:effectLst/>
                        </a:rPr>
                        <a:t>Национальная оборона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02</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 </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3 883,76</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3 802,40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97,91</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5376989"/>
                  </a:ext>
                </a:extLst>
              </a:tr>
              <a:tr h="194200">
                <a:tc gridSpan="2">
                  <a:txBody>
                    <a:bodyPr/>
                    <a:lstStyle/>
                    <a:p>
                      <a:pPr lvl="1" algn="l" fontAlgn="ctr"/>
                      <a:r>
                        <a:rPr lang="ru-RU" sz="1200" u="none" strike="noStrike" dirty="0">
                          <a:effectLst/>
                        </a:rPr>
                        <a:t>Мобилизационная и вневойсковая подготовка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a:txBody>
                    <a:bodyPr/>
                    <a:lstStyle/>
                    <a:p>
                      <a:pPr algn="ctr" fontAlgn="ctr"/>
                      <a:r>
                        <a:rPr lang="ru-RU" sz="1200" u="none" strike="noStrike" dirty="0">
                          <a:effectLst/>
                        </a:rPr>
                        <a:t>02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03</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3 809,76</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3 802,40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99,81</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87689075"/>
                  </a:ext>
                </a:extLst>
              </a:tr>
              <a:tr h="194200">
                <a:tc gridSpan="2">
                  <a:txBody>
                    <a:bodyPr/>
                    <a:lstStyle/>
                    <a:p>
                      <a:pPr lvl="1" algn="l" fontAlgn="ctr"/>
                      <a:r>
                        <a:rPr lang="ru-RU" sz="1200" u="none" strike="noStrike" dirty="0">
                          <a:effectLst/>
                        </a:rPr>
                        <a:t>Национальная безопасность и правоохранительная деятельность</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 </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49 367,10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48 556,27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98,36</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0383689"/>
                  </a:ext>
                </a:extLst>
              </a:tr>
              <a:tr h="194200">
                <a:tc gridSpan="2">
                  <a:txBody>
                    <a:bodyPr/>
                    <a:lstStyle/>
                    <a:p>
                      <a:pPr lvl="1" algn="l" fontAlgn="ctr"/>
                      <a:r>
                        <a:rPr lang="ru-RU" sz="1200" u="none" strike="noStrike" dirty="0">
                          <a:effectLst/>
                        </a:rPr>
                        <a:t>Гражданская оборона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09</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5 625,00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5 586,36</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99,31</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45477373"/>
                  </a:ext>
                </a:extLst>
              </a:tr>
              <a:tr h="378787">
                <a:tc gridSpan="2">
                  <a:txBody>
                    <a:bodyPr/>
                    <a:lstStyle/>
                    <a:p>
                      <a:pPr lvl="1" algn="l" fontAlgn="ctr"/>
                      <a:r>
                        <a:rPr lang="ru-RU" sz="1200" u="none" strike="noStrike" dirty="0">
                          <a:effectLst/>
                        </a:rPr>
                        <a:t>Защита населения и территории от чрезвычайных ситуаций природного и техногенного характера, пожарная безопасность</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a:txBody>
                    <a:bodyPr/>
                    <a:lstStyle/>
                    <a:p>
                      <a:pPr algn="ctr" fontAlgn="ctr"/>
                      <a:r>
                        <a:rPr lang="ru-RU" sz="1200" u="none" strike="noStrike" dirty="0">
                          <a:effectLst/>
                        </a:rPr>
                        <a:t>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10</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19 353,10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18 917,59</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97,95</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080031694"/>
                  </a:ext>
                </a:extLst>
              </a:tr>
              <a:tr h="234594">
                <a:tc gridSpan="2">
                  <a:txBody>
                    <a:bodyPr/>
                    <a:lstStyle/>
                    <a:p>
                      <a:pPr lvl="1" algn="l" fontAlgn="ctr"/>
                      <a:r>
                        <a:rPr lang="ru-RU" sz="1200" u="none" strike="noStrike" dirty="0">
                          <a:effectLst/>
                        </a:rPr>
                        <a:t>Другие вопросы в области национальной безопасности и правоохранительной деятельности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14</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24 389</a:t>
                      </a:r>
                      <a:r>
                        <a:rPr lang="ru-RU" sz="1400" b="1" baseline="0" dirty="0" smtClean="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,00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dirty="0" smtClean="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24 052,33</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98,62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122431166"/>
                  </a:ext>
                </a:extLst>
              </a:tr>
              <a:tr h="194200">
                <a:tc gridSpan="2">
                  <a:txBody>
                    <a:bodyPr/>
                    <a:lstStyle/>
                    <a:p>
                      <a:pPr lvl="1" algn="l" fontAlgn="ctr"/>
                      <a:r>
                        <a:rPr lang="ru-RU" sz="1200" u="none" strike="noStrike" dirty="0">
                          <a:effectLst/>
                        </a:rPr>
                        <a:t>Национальная экономика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 </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533 207,10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505 211,77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94,75</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59914465"/>
                  </a:ext>
                </a:extLst>
              </a:tr>
              <a:tr h="194200">
                <a:tc gridSpan="2">
                  <a:txBody>
                    <a:bodyPr/>
                    <a:lstStyle/>
                    <a:p>
                      <a:pPr lvl="1" algn="l" fontAlgn="ctr"/>
                      <a:r>
                        <a:rPr lang="ru-RU" sz="1200" u="none" strike="noStrike" dirty="0">
                          <a:effectLst/>
                        </a:rPr>
                        <a:t>Сельское хозяйство и рыболовство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05</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26 967</a:t>
                      </a:r>
                      <a:r>
                        <a:rPr lang="ru-RU" sz="1400" b="1" baseline="0" dirty="0" smtClean="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,00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24 895,79</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92,32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18076499"/>
                  </a:ext>
                </a:extLst>
              </a:tr>
              <a:tr h="194200">
                <a:tc gridSpan="2">
                  <a:txBody>
                    <a:bodyPr/>
                    <a:lstStyle/>
                    <a:p>
                      <a:pPr lvl="1" algn="l" fontAlgn="ctr"/>
                      <a:r>
                        <a:rPr lang="ru-RU" sz="1200" u="none" strike="noStrike" dirty="0">
                          <a:effectLst/>
                        </a:rPr>
                        <a:t>Транспорт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a:txBody>
                    <a:bodyPr/>
                    <a:lstStyle/>
                    <a:p>
                      <a:pPr algn="ctr" fontAlgn="ctr"/>
                      <a:r>
                        <a:rPr lang="ru-RU" sz="1200" u="none" strike="noStrike" dirty="0">
                          <a:effectLst/>
                        </a:rPr>
                        <a:t>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08</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79 451 ,20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79 203,12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99,69</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425420802"/>
                  </a:ext>
                </a:extLst>
              </a:tr>
              <a:tr h="194200">
                <a:tc gridSpan="2">
                  <a:txBody>
                    <a:bodyPr/>
                    <a:lstStyle/>
                    <a:p>
                      <a:pPr lvl="1" algn="l" fontAlgn="ctr"/>
                      <a:r>
                        <a:rPr lang="ru-RU" sz="1200" u="none" strike="noStrike" dirty="0">
                          <a:effectLst/>
                        </a:rPr>
                        <a:t>Дорожное хозяйство (дорожные фонды)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09</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415 280,00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390 880,57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92,12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03364689"/>
                  </a:ext>
                </a:extLst>
              </a:tr>
              <a:tr h="194200">
                <a:tc gridSpan="2">
                  <a:txBody>
                    <a:bodyPr/>
                    <a:lstStyle/>
                    <a:p>
                      <a:pPr lvl="1" algn="l" fontAlgn="ctr"/>
                      <a:r>
                        <a:rPr lang="ru-RU" sz="1200" u="none" strike="noStrike" dirty="0">
                          <a:effectLst/>
                        </a:rPr>
                        <a:t>Связь и информатика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a:effectLst/>
                        </a:rPr>
                        <a:t>04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10</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5 907,90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5 556,87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94,06</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39489310"/>
                  </a:ext>
                </a:extLst>
              </a:tr>
              <a:tr h="194200">
                <a:tc gridSpan="2">
                  <a:txBody>
                    <a:bodyPr/>
                    <a:lstStyle/>
                    <a:p>
                      <a:pPr lvl="1" algn="l" fontAlgn="ctr"/>
                      <a:r>
                        <a:rPr lang="ru-RU" sz="1200" u="none" strike="noStrike" dirty="0">
                          <a:effectLst/>
                        </a:rPr>
                        <a:t>Другие вопросы в области национальной экономики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a:txBody>
                    <a:bodyPr/>
                    <a:lstStyle/>
                    <a:p>
                      <a:pPr algn="ctr" fontAlgn="ctr"/>
                      <a:r>
                        <a:rPr lang="ru-RU" sz="1200" u="none" strike="noStrike">
                          <a:effectLst/>
                        </a:rPr>
                        <a:t>04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12</a:t>
                      </a:r>
                      <a:endParaRPr lang="ru-RU" sz="1200" dirty="0"/>
                    </a:p>
                  </a:txBody>
                  <a:tcPr marL="9525" marR="9525" marT="9525" marB="0" anchor="ctr"/>
                </a:tc>
                <a:tc>
                  <a:txBody>
                    <a:bodyPr/>
                    <a:lstStyle/>
                    <a:p>
                      <a:pPr algn="ctr"/>
                      <a:r>
                        <a:rPr lang="ru-RU" sz="1400" dirty="0" smtClean="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5 601,01 </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4 675,43</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83,48</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69127686"/>
                  </a:ext>
                </a:extLst>
              </a:tr>
              <a:tr h="194200">
                <a:tc gridSpan="2">
                  <a:txBody>
                    <a:bodyPr/>
                    <a:lstStyle/>
                    <a:p>
                      <a:pPr lvl="1" algn="l" fontAlgn="ctr"/>
                      <a:r>
                        <a:rPr lang="ru-RU" sz="1200" u="none" strike="noStrike" dirty="0">
                          <a:effectLst/>
                        </a:rPr>
                        <a:t>Жилищно-коммунальное хозяйство</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05</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 </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2 359 446 ,98</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1 861 961,33</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78,92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248572486"/>
                  </a:ext>
                </a:extLst>
              </a:tr>
              <a:tr h="194200">
                <a:tc gridSpan="2">
                  <a:txBody>
                    <a:bodyPr/>
                    <a:lstStyle/>
                    <a:p>
                      <a:pPr lvl="1" algn="l" fontAlgn="ctr"/>
                      <a:r>
                        <a:rPr lang="ru-RU" sz="1200" u="none" strike="noStrike" dirty="0">
                          <a:effectLst/>
                        </a:rPr>
                        <a:t>Жилищное хозяйство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a:effectLst/>
                        </a:rPr>
                        <a:t>05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01</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823 722 ,35</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670 981,30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81,46</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29925317"/>
                  </a:ext>
                </a:extLst>
              </a:tr>
              <a:tr h="194200">
                <a:tc gridSpan="2">
                  <a:txBody>
                    <a:bodyPr/>
                    <a:lstStyle/>
                    <a:p>
                      <a:pPr lvl="1" algn="l" fontAlgn="ctr"/>
                      <a:r>
                        <a:rPr lang="ru-RU" sz="1200" u="none" strike="noStrike" dirty="0">
                          <a:effectLst/>
                        </a:rPr>
                        <a:t>Коммунальное хозяйство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a:effectLst/>
                        </a:rPr>
                        <a:t>05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02</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631 275 ,63</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346 974,77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54,97</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274125356"/>
                  </a:ext>
                </a:extLst>
              </a:tr>
              <a:tr h="194200">
                <a:tc gridSpan="2">
                  <a:txBody>
                    <a:bodyPr/>
                    <a:lstStyle/>
                    <a:p>
                      <a:pPr lvl="1" algn="l" fontAlgn="ctr"/>
                      <a:r>
                        <a:rPr lang="ru-RU" sz="1200" u="none" strike="noStrike" dirty="0">
                          <a:effectLst/>
                        </a:rPr>
                        <a:t>Благоустройство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a:txBody>
                    <a:bodyPr/>
                    <a:lstStyle/>
                    <a:p>
                      <a:pPr algn="ctr" fontAlgn="ctr"/>
                      <a:r>
                        <a:rPr lang="ru-RU" sz="1200" u="none" strike="noStrike">
                          <a:effectLst/>
                        </a:rPr>
                        <a:t>05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03</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894 915 ,68</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836 607,50</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93,48</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95937873"/>
                  </a:ext>
                </a:extLst>
              </a:tr>
              <a:tr h="194200">
                <a:tc gridSpan="2">
                  <a:txBody>
                    <a:bodyPr/>
                    <a:lstStyle/>
                    <a:p>
                      <a:pPr lvl="1" algn="l" fontAlgn="ctr"/>
                      <a:r>
                        <a:rPr lang="ru-RU" sz="1200" u="none" strike="noStrike" dirty="0">
                          <a:effectLst/>
                        </a:rPr>
                        <a:t>Другие вопросы в области жилищно-коммунального хозяйства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u="none" strike="noStrike" dirty="0">
                          <a:effectLst/>
                        </a:rPr>
                        <a:t>05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u="none" strike="noStrike" dirty="0">
                          <a:effectLst/>
                        </a:rPr>
                        <a:t>05</a:t>
                      </a:r>
                      <a:endParaRPr lang="ru-RU" sz="1200" dirty="0"/>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9 533 ,32</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7 397,76</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400" b="1" dirty="0" smtClean="0">
                          <a:latin typeface="Times New Roman" panose="02020603050405020304" pitchFamily="18" charset="0"/>
                          <a:cs typeface="Times New Roman" panose="02020603050405020304" pitchFamily="18" charset="0"/>
                        </a:rPr>
                        <a:t>77,68</a:t>
                      </a:r>
                      <a:endParaRPr lang="ru-RU" sz="1400" b="1" dirty="0">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473025655"/>
                  </a:ext>
                </a:extLst>
              </a:tr>
            </a:tbl>
          </a:graphicData>
        </a:graphic>
      </p:graphicFrame>
      <p:sp>
        <p:nvSpPr>
          <p:cNvPr id="7" name="Прямоугольник 6"/>
          <p:cNvSpPr/>
          <p:nvPr/>
        </p:nvSpPr>
        <p:spPr>
          <a:xfrm>
            <a:off x="11537244" y="688489"/>
            <a:ext cx="654755" cy="282355"/>
          </a:xfrm>
          <a:prstGeom prst="rect">
            <a:avLst/>
          </a:prstGeom>
        </p:spPr>
        <p:txBody>
          <a:bodyPr wrap="none" lIns="0" tIns="0" rIns="0" bIns="0">
            <a:noAutofit/>
          </a:bodyPr>
          <a:lstStyle/>
          <a:p>
            <a:r>
              <a:rPr lang="ru" sz="1000" dirty="0">
                <a:latin typeface="Times New Roman"/>
              </a:rPr>
              <a:t>(тыс. руб.)</a:t>
            </a:r>
          </a:p>
        </p:txBody>
      </p:sp>
    </p:spTree>
    <p:extLst>
      <p:ext uri="{BB962C8B-B14F-4D97-AF65-F5344CB8AC3E}">
        <p14:creationId xmlns:p14="http://schemas.microsoft.com/office/powerpoint/2010/main" val="89854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37807</TotalTime>
  <Words>26711</Words>
  <Application>Microsoft Office PowerPoint</Application>
  <PresentationFormat>Широкоэкранный</PresentationFormat>
  <Paragraphs>4755</Paragraphs>
  <Slides>104</Slides>
  <Notes>95</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104</vt:i4>
      </vt:variant>
    </vt:vector>
  </HeadingPairs>
  <TitlesOfParts>
    <vt:vector size="116" baseType="lpstr">
      <vt:lpstr>Arial</vt:lpstr>
      <vt:lpstr>Calibri</vt:lpstr>
      <vt:lpstr>Cambria Math</vt:lpstr>
      <vt:lpstr>Constantia</vt:lpstr>
      <vt:lpstr>Courier New</vt:lpstr>
      <vt:lpstr>Segoe UI Light</vt:lpstr>
      <vt:lpstr>Tahoma</vt:lpstr>
      <vt:lpstr>Times New Roman</vt:lpstr>
      <vt:lpstr>Trebuchet MS</vt:lpstr>
      <vt:lpstr>Wingdings</vt:lpstr>
      <vt:lpstr>Wingdings 3</vt:lpstr>
      <vt:lpstr>Аспект</vt:lpstr>
      <vt:lpstr>Презентация PowerPoint</vt:lpstr>
      <vt:lpstr>Презентация PowerPoint</vt:lpstr>
      <vt:lpstr>Презентация PowerPoint</vt:lpstr>
      <vt:lpstr>       СОДЕРЖАНИЕ</vt:lpstr>
      <vt:lpstr>       СОДЕРЖАНИЕ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Административно-территориальное деление Талдомского городского округа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4970</cp:revision>
  <cp:lastPrinted>2026-05-15T11:23:56Z</cp:lastPrinted>
  <dcterms:modified xsi:type="dcterms:W3CDTF">2026-06-01T14:15:01Z</dcterms:modified>
</cp:coreProperties>
</file>