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20"/>
  </p:notesMasterIdLst>
  <p:handoutMasterIdLst>
    <p:handoutMasterId r:id="rId121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43" r:id="rId52"/>
    <p:sldId id="332" r:id="rId53"/>
    <p:sldId id="272" r:id="rId54"/>
    <p:sldId id="419" r:id="rId55"/>
    <p:sldId id="420" r:id="rId56"/>
    <p:sldId id="298" r:id="rId57"/>
    <p:sldId id="418" r:id="rId58"/>
    <p:sldId id="320" r:id="rId59"/>
    <p:sldId id="303" r:id="rId60"/>
    <p:sldId id="305" r:id="rId61"/>
    <p:sldId id="381" r:id="rId62"/>
    <p:sldId id="382" r:id="rId63"/>
    <p:sldId id="385" r:id="rId64"/>
    <p:sldId id="275" r:id="rId65"/>
    <p:sldId id="306" r:id="rId66"/>
    <p:sldId id="386" r:id="rId67"/>
    <p:sldId id="387" r:id="rId68"/>
    <p:sldId id="307" r:id="rId69"/>
    <p:sldId id="308" r:id="rId70"/>
    <p:sldId id="383" r:id="rId71"/>
    <p:sldId id="384" r:id="rId72"/>
    <p:sldId id="388" r:id="rId73"/>
    <p:sldId id="389" r:id="rId74"/>
    <p:sldId id="309" r:id="rId75"/>
    <p:sldId id="391" r:id="rId76"/>
    <p:sldId id="390" r:id="rId77"/>
    <p:sldId id="392" r:id="rId78"/>
    <p:sldId id="393" r:id="rId79"/>
    <p:sldId id="310" r:id="rId80"/>
    <p:sldId id="394" r:id="rId81"/>
    <p:sldId id="395" r:id="rId82"/>
    <p:sldId id="311" r:id="rId83"/>
    <p:sldId id="396" r:id="rId84"/>
    <p:sldId id="397" r:id="rId85"/>
    <p:sldId id="313" r:id="rId86"/>
    <p:sldId id="398" r:id="rId87"/>
    <p:sldId id="314" r:id="rId88"/>
    <p:sldId id="399" r:id="rId89"/>
    <p:sldId id="400" r:id="rId90"/>
    <p:sldId id="401" r:id="rId91"/>
    <p:sldId id="402" r:id="rId92"/>
    <p:sldId id="403" r:id="rId93"/>
    <p:sldId id="404" r:id="rId94"/>
    <p:sldId id="316" r:id="rId95"/>
    <p:sldId id="406" r:id="rId96"/>
    <p:sldId id="405" r:id="rId97"/>
    <p:sldId id="31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8" r:id="rId108"/>
    <p:sldId id="369" r:id="rId109"/>
    <p:sldId id="370" r:id="rId110"/>
    <p:sldId id="367" r:id="rId111"/>
    <p:sldId id="422" r:id="rId112"/>
    <p:sldId id="372" r:id="rId113"/>
    <p:sldId id="376" r:id="rId114"/>
    <p:sldId id="377" r:id="rId115"/>
    <p:sldId id="378" r:id="rId116"/>
    <p:sldId id="379" r:id="rId117"/>
    <p:sldId id="380" r:id="rId118"/>
    <p:sldId id="290" r:id="rId119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8FD"/>
    <a:srgbClr val="FFFFAB"/>
    <a:srgbClr val="FFFFEB"/>
    <a:srgbClr val="FF7C80"/>
    <a:srgbClr val="FFEBFF"/>
    <a:srgbClr val="FF99FF"/>
    <a:srgbClr val="F4FCFE"/>
    <a:srgbClr val="FDFECE"/>
    <a:srgbClr val="CCFF33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5" autoAdjust="0"/>
    <p:restoredTop sz="68209" autoAdjust="0"/>
  </p:normalViewPr>
  <p:slideViewPr>
    <p:cSldViewPr snapToGrid="0">
      <p:cViewPr varScale="1">
        <p:scale>
          <a:sx n="75" d="100"/>
          <a:sy n="75" d="100"/>
        </p:scale>
        <p:origin x="1626" y="78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4942304.6100000003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FFFFAB"/>
                </a:gs>
                <a:gs pos="83000">
                  <a:srgbClr val="FF7C8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2000">
                    <a:srgbClr val="FFFFAB"/>
                  </a:gs>
                  <a:gs pos="83000">
                    <a:srgbClr val="FF7C8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5426555.5970000001</c:v>
                </c:pt>
                <c:pt idx="3" formatCode="#,##0.000">
                  <c:v>3826680.62</c:v>
                </c:pt>
                <c:pt idx="4">
                  <c:v>4694493.3899999997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1.0551785730689912E-2"/>
                  <c:y val="0.3038210774879404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1.1143750136911958E-2"/>
                  <c:y val="0.3367471996977285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- 484</a:t>
                    </a:r>
                    <a:r>
                      <a:rPr lang="en-US" baseline="0" dirty="0"/>
                      <a:t> 250,99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6.163132832310435E-3"/>
                  <c:y val="0.276978622053299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-14 670,07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-9 810,61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-484250.98699999973</c:v>
                </c:pt>
                <c:pt idx="3">
                  <c:v>-14670.070000000298</c:v>
                </c:pt>
                <c:pt idx="4">
                  <c:v>-9810.609999999404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 </a:t>
            </a: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gradFill flip="none" rotWithShape="1">
              <a:gsLst>
                <a:gs pos="3784">
                  <a:schemeClr val="tx1"/>
                </a:gs>
                <a:gs pos="84300">
                  <a:srgbClr val="F3FFCF"/>
                </a:gs>
                <a:gs pos="21000">
                  <a:srgbClr val="CCFF33">
                    <a:tint val="44500"/>
                    <a:satMod val="160000"/>
                  </a:srgbClr>
                </a:gs>
                <a:gs pos="100000">
                  <a:srgbClr val="CCFF33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784">
                    <a:schemeClr val="tx1"/>
                  </a:gs>
                  <a:gs pos="84300">
                    <a:srgbClr val="F3FFCF"/>
                  </a:gs>
                  <a:gs pos="21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gradFill flip="none" rotWithShape="1">
                <a:gsLst>
                  <a:gs pos="0">
                    <a:schemeClr val="tx1"/>
                  </a:gs>
                  <a:gs pos="21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gradFill flip="none" rotWithShape="1">
              <a:gsLst>
                <a:gs pos="50000">
                  <a:srgbClr val="FFFFAB"/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31350">
                  <a:srgbClr val="FF7D80"/>
                </a:gs>
                <a:gs pos="2000">
                  <a:srgbClr val="FF7C8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4995060.733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3059627.733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3400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gradFill flip="none" rotWithShape="1">
                <a:gsLst>
                  <a:gs pos="6486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3195384951881015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016151827648E-3"/>
                  <c:y val="0.18148162729658779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C228BCF-EDEC-4ED2-94BE-E140F61334BC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gradFill flip="none" rotWithShape="1">
                <a:gsLst>
                  <a:gs pos="5405">
                    <a:schemeClr val="tx2">
                      <a:lumMod val="75000"/>
                      <a:tint val="445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8.9230769230769225E-3"/>
                  <c:y val="0.152730646292975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7802745810619786E-2"/>
                  <c:y val="0.1982681842987448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153846153846159E-2"/>
                      <c:h val="4.56831683168316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7150615788411017E-2"/>
                  <c:y val="0.191174865518047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704229759741566E-2"/>
                  <c:y val="0.1604554455445543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5635372501514257E-2"/>
                  <c:y val="0.1587273719497932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1.7007066424389258E-2"/>
                  <c:y val="0.20557480314960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8397032101756511E-2"/>
                  <c:y val="0.2069562641303500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8.5735009085402783E-2"/>
                  <c:y val="0.164070164496764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5431597011911974"/>
                  <c:y val="0.170178841506197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(29,11%)</c:v>
                </c:pt>
                <c:pt idx="1">
                  <c:v>Упрощенная система налогообложения 120 700 тыс.руб. (2,42%)</c:v>
                </c:pt>
                <c:pt idx="2">
                  <c:v>Патентная система налогообложения 9 000 тыс. руб. (0,18%)</c:v>
                </c:pt>
                <c:pt idx="3">
                  <c:v>Земельный налог 106 500 тыс.руб. (2,13%)</c:v>
                </c:pt>
                <c:pt idx="4">
                  <c:v>Налог на имущество физических лиц  50 000,00 тыс.руб. (1,00%)
</c:v>
                </c:pt>
                <c:pt idx="5">
                  <c:v>Акцизы по подакцизным товарам(продукции) 64 527 тыс.руб. (1,29%)</c:v>
                </c:pt>
                <c:pt idx="6">
                  <c:v>Государственная пошлина 12 600 тыс.руб. (0,25%)</c:v>
                </c:pt>
                <c:pt idx="7">
                  <c:v>Доходы от использования имущества 55 430,00 тыс.руб. 1,11%)</c:v>
                </c:pt>
                <c:pt idx="8">
                  <c:v>Платежи при пользовании природными ресурсами 0,18 тыс. руб.(0,01%)</c:v>
                </c:pt>
                <c:pt idx="9">
                  <c:v>Доходы от оказания платных услуг и компенсации затрат государства  9 100,0  тыс. руб.(0,18%)</c:v>
                </c:pt>
                <c:pt idx="10">
                  <c:v>Доходы от  реализации имущества 43 200 тыс.руб. 0,86%)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3 059 627,733тыс.руб. (61,25%)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3059627.733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(29,11%)</c:v>
                </c:pt>
                <c:pt idx="1">
                  <c:v>Упрощенная система налогообложения 120 700 тыс.руб. (2,42%)</c:v>
                </c:pt>
                <c:pt idx="2">
                  <c:v>Патентная система налогообложения 9 000 тыс. руб. (0,18%)</c:v>
                </c:pt>
                <c:pt idx="3">
                  <c:v>Земельный налог 106 500 тыс.руб. (2,13%)</c:v>
                </c:pt>
                <c:pt idx="4">
                  <c:v>Налог на имущество физических лиц  50 000,00 тыс.руб. (1,00%)
</c:v>
                </c:pt>
                <c:pt idx="5">
                  <c:v>Акцизы по подакцизным товарам(продукции) 64 527 тыс.руб. (1,29%)</c:v>
                </c:pt>
                <c:pt idx="6">
                  <c:v>Государственная пошлина 12 600 тыс.руб. (0,25%)</c:v>
                </c:pt>
                <c:pt idx="7">
                  <c:v>Доходы от использования имущества 55 430,00 тыс.руб. 1,11%)</c:v>
                </c:pt>
                <c:pt idx="8">
                  <c:v>Платежи при пользовании природными ресурсами 0,18 тыс. руб.(0,01%)</c:v>
                </c:pt>
                <c:pt idx="9">
                  <c:v>Доходы от оказания платных услуг и компенсации затрат государства  9 100,0  тыс. руб.(0,18%)</c:v>
                </c:pt>
                <c:pt idx="10">
                  <c:v>Доходы от  реализации имущества 43 200 тыс.руб. 0,86%)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3 059 627,733тыс.руб. (61,25%)</c:v>
                </c:pt>
              </c:strCache>
            </c:strRef>
          </c:cat>
          <c:val>
            <c:numRef>
              <c:f>Лист1!$C$2:$C$14</c:f>
              <c:numCache>
                <c:formatCode>0.00000</c:formatCode>
                <c:ptCount val="13"/>
                <c:pt idx="0">
                  <c:v>29.108755182777074</c:v>
                </c:pt>
                <c:pt idx="1">
                  <c:v>2.4163870361493762</c:v>
                </c:pt>
                <c:pt idx="2">
                  <c:v>0.18017798943947294</c:v>
                </c:pt>
                <c:pt idx="3">
                  <c:v>2.1321062083670963</c:v>
                </c:pt>
                <c:pt idx="4">
                  <c:v>1.0009888302192942</c:v>
                </c:pt>
                <c:pt idx="5">
                  <c:v>1.2918161249512079</c:v>
                </c:pt>
                <c:pt idx="6">
                  <c:v>0.25224918521526213</c:v>
                </c:pt>
                <c:pt idx="7">
                  <c:v>1.1096962171811096</c:v>
                </c:pt>
                <c:pt idx="8">
                  <c:v>3.5234806823719153E-3</c:v>
                </c:pt>
                <c:pt idx="9">
                  <c:v>0.18217996709991155</c:v>
                </c:pt>
                <c:pt idx="10">
                  <c:v>0.86485434930947025</c:v>
                </c:pt>
                <c:pt idx="11">
                  <c:v>0.20420172136473599</c:v>
                </c:pt>
                <c:pt idx="12">
                  <c:v>61.253063707243612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75E-2"/>
                  <c:y val="0.31105462021403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30075842923480711"/>
                  <c:y val="0.1883445860789024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436392085604685"/>
                  <c:y val="0.212064334539348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3226882697355138"/>
                  <c:y val="0.23140112166296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8.2074096507167377E-2"/>
                  <c:y val="0.253804453331340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2.5795376539471029E-2"/>
                  <c:y val="0.277689123985480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3.2188471633353526E-2"/>
                  <c:y val="0.288347210750398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6917423783565517E-2"/>
                  <c:y val="0.211886849131481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3240561275994345E-2"/>
                  <c:y val="-9.126606951122374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8905713708863312E-2"/>
                  <c:y val="0.326324783659468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28133020391681807"/>
                  <c:y val="0.218848522647540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3428507974964668"/>
                  <c:y val="0.244373586964995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8729154048051683E-2"/>
                  <c:y val="0.266270990878615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2.9340399757722593E-2"/>
                  <c:y val="0.28265907850627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3.7316676761558656E-2"/>
                  <c:y val="0.291148514851485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0785402786190178"/>
                  <c:y val="6.574896747309616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445 057,56 тыс. руб. (8,12%)
</c:v>
                </c:pt>
                <c:pt idx="1">
                  <c:v>Национальная оборона 3 517,63 тыс.руб. (0,06%)</c:v>
                </c:pt>
                <c:pt idx="2">
                  <c:v>Национальная безопасность и правоохранительная деятельность 36 568,48 тыс. руб. (0,67%)</c:v>
                </c:pt>
                <c:pt idx="3">
                  <c:v>Национальная экономика 655 142,31 тыс. руб. (11,96%)
</c:v>
                </c:pt>
                <c:pt idx="4">
                  <c:v>Жилищно-коммунальное хозяйство 2 033 996,70 тыс. руб. (37,12%)
</c:v>
                </c:pt>
                <c:pt idx="5">
                  <c:v>Охрана окружающей среды  13 188,71 тыс. руб. (0,24%)
</c:v>
                </c:pt>
                <c:pt idx="6">
                  <c:v>Образование 1 642 514,19 тыс. руб. (29,98%)
</c:v>
                </c:pt>
                <c:pt idx="7">
                  <c:v>Культура и кинематография 349 612,68 тыс. руб. (6,38%)
</c:v>
                </c:pt>
                <c:pt idx="8">
                  <c:v>
Социальная политика 150 512,14 тыс. руб. (2,74%)
</c:v>
                </c:pt>
                <c:pt idx="9">
                  <c:v>Физическая культура и спорт 128 037,32 тыс. руб. (2,34%)
</c:v>
                </c:pt>
                <c:pt idx="10">
                  <c:v>Средства массовой информации 20 864,00 тыс. руб. (0,38%)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445057.56</c:v>
                </c:pt>
                <c:pt idx="1">
                  <c:v>3517.63</c:v>
                </c:pt>
                <c:pt idx="2">
                  <c:v>36568.480000000003</c:v>
                </c:pt>
                <c:pt idx="3">
                  <c:v>655142.31000000006</c:v>
                </c:pt>
                <c:pt idx="4">
                  <c:v>2033996.7</c:v>
                </c:pt>
                <c:pt idx="5">
                  <c:v>13188.71</c:v>
                </c:pt>
                <c:pt idx="6">
                  <c:v>1642514.19</c:v>
                </c:pt>
                <c:pt idx="7">
                  <c:v>349612.68</c:v>
                </c:pt>
                <c:pt idx="8">
                  <c:v>150512.14000000001</c:v>
                </c:pt>
                <c:pt idx="9">
                  <c:v>128037.32</c:v>
                </c:pt>
                <c:pt idx="10">
                  <c:v>20864</c:v>
                </c:pt>
                <c:pt idx="1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445 057,56 тыс. руб. (8,12%)
</c:v>
                </c:pt>
                <c:pt idx="1">
                  <c:v>Национальная оборона 3 517,63 тыс.руб. (0,06%)</c:v>
                </c:pt>
                <c:pt idx="2">
                  <c:v>Национальная безопасность и правоохранительная деятельность 36 568,48 тыс. руб. (0,67%)</c:v>
                </c:pt>
                <c:pt idx="3">
                  <c:v>Национальная экономика 655 142,31 тыс. руб. (11,96%)
</c:v>
                </c:pt>
                <c:pt idx="4">
                  <c:v>Жилищно-коммунальное хозяйство 2 033 996,70 тыс. руб. (37,12%)
</c:v>
                </c:pt>
                <c:pt idx="5">
                  <c:v>Охрана окружающей среды  13 188,71 тыс. руб. (0,24%)
</c:v>
                </c:pt>
                <c:pt idx="6">
                  <c:v>Образование 1 642 514,19 тыс. руб. (29,98%)
</c:v>
                </c:pt>
                <c:pt idx="7">
                  <c:v>Культура и кинематография 349 612,68 тыс. руб. (6,38%)
</c:v>
                </c:pt>
                <c:pt idx="8">
                  <c:v>
Социальная политика 150 512,14 тыс. руб. (2,74%)
</c:v>
                </c:pt>
                <c:pt idx="9">
                  <c:v>Физическая культура и спорт 128 037,32 тыс. руб. (2,34%)
</c:v>
                </c:pt>
                <c:pt idx="10">
                  <c:v>Средства массовой информации 20 864,00 тыс. руб. (0,38%)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8.1225084963773515</c:v>
                </c:pt>
                <c:pt idx="1">
                  <c:v>6.4198391691429449E-2</c:v>
                </c:pt>
                <c:pt idx="2">
                  <c:v>0.6673918526394772</c:v>
                </c:pt>
                <c:pt idx="3">
                  <c:v>11.956653380545395</c:v>
                </c:pt>
                <c:pt idx="4">
                  <c:v>37.121390494644096</c:v>
                </c:pt>
                <c:pt idx="5">
                  <c:v>0.240700122094897</c:v>
                </c:pt>
                <c:pt idx="6">
                  <c:v>29.976651702524421</c:v>
                </c:pt>
                <c:pt idx="7">
                  <c:v>6.380594824052098</c:v>
                </c:pt>
                <c:pt idx="8">
                  <c:v>2.7469169065635861</c:v>
                </c:pt>
                <c:pt idx="9">
                  <c:v>2.3367409365057994</c:v>
                </c:pt>
                <c:pt idx="10">
                  <c:v>0.38077775213708781</c:v>
                </c:pt>
                <c:pt idx="11">
                  <c:v>5.4751402243638008E-3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</dgm:pt>
    <dgm:pt modelId="{77C1A16E-A33F-4328-9C30-2B8078A34CDE}" type="pres">
      <dgm:prSet presAssocID="{67ADACB4-344D-449E-B432-B7057679EB9F}" presName="Name9" presStyleLbl="parChTrans1D2" presStyleIdx="0" presStyleCnt="4"/>
      <dgm:spPr/>
    </dgm:pt>
    <dgm:pt modelId="{3FCCDB00-1C65-4EAE-9FA0-7943AA544820}" type="pres">
      <dgm:prSet presAssocID="{67ADACB4-344D-449E-B432-B7057679EB9F}" presName="connTx" presStyleLbl="parChTrans1D2" presStyleIdx="0" presStyleCnt="4"/>
      <dgm:spPr/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</dgm:pt>
    <dgm:pt modelId="{CBB622AE-1EEB-4E9B-A7AB-FEB571855ABE}" type="pres">
      <dgm:prSet presAssocID="{ED01F35C-301C-46B5-8245-CCBDFA7D7E8D}" presName="Name9" presStyleLbl="parChTrans1D2" presStyleIdx="1" presStyleCnt="4"/>
      <dgm:spPr/>
    </dgm:pt>
    <dgm:pt modelId="{C462C88D-6666-4CCF-8F95-B4CB183C6BD7}" type="pres">
      <dgm:prSet presAssocID="{ED01F35C-301C-46B5-8245-CCBDFA7D7E8D}" presName="connTx" presStyleLbl="parChTrans1D2" presStyleIdx="1" presStyleCnt="4"/>
      <dgm:spPr/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</dgm:pt>
    <dgm:pt modelId="{7DE1D65B-DF32-4171-9E7A-E49339917776}" type="pres">
      <dgm:prSet presAssocID="{ECE7B6A4-8C85-4364-874F-823FA42C0DBC}" presName="Name9" presStyleLbl="parChTrans1D2" presStyleIdx="2" presStyleCnt="4"/>
      <dgm:spPr/>
    </dgm:pt>
    <dgm:pt modelId="{508F8A41-EF44-452A-91D8-17FF43EDEF07}" type="pres">
      <dgm:prSet presAssocID="{ECE7B6A4-8C85-4364-874F-823FA42C0DBC}" presName="connTx" presStyleLbl="parChTrans1D2" presStyleIdx="2" presStyleCnt="4"/>
      <dgm:spPr/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</dgm:pt>
    <dgm:pt modelId="{D9DFDD59-21AA-4508-A30A-27B62AD647BD}" type="pres">
      <dgm:prSet presAssocID="{AA24460F-8EE6-49C9-8637-E3596BA4D219}" presName="Name9" presStyleLbl="parChTrans1D2" presStyleIdx="3" presStyleCnt="4"/>
      <dgm:spPr/>
    </dgm:pt>
    <dgm:pt modelId="{50280417-12BA-47F1-8D97-4E38F068C1C7}" type="pres">
      <dgm:prSet presAssocID="{AA24460F-8EE6-49C9-8637-E3596BA4D219}" presName="connTx" presStyleLbl="parChTrans1D2" presStyleIdx="3" presStyleCnt="4"/>
      <dgm:spPr/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</dgm:pt>
  </dgm:ptLst>
  <dgm:cxnLst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5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5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5" tIns="45695" rIns="91395" bIns="456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5" y="3271382"/>
            <a:ext cx="7942579" cy="2676585"/>
          </a:xfrm>
          <a:prstGeom prst="rect">
            <a:avLst/>
          </a:prstGeom>
        </p:spPr>
        <p:txBody>
          <a:bodyPr vert="horz" lIns="91395" tIns="45695" rIns="91395" bIns="4569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662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7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017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5" y="2482340"/>
            <a:ext cx="2601176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205767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версия  </a:t>
            </a: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114 от 19.12.2024 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 внесении  изменений   и 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25.12.2023 года  № 110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2024 год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2025  и  2026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2023 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11163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32 831,4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:a16="http://schemas.microsoft.com/office/drawing/2014/main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:a16="http://schemas.microsoft.com/office/drawing/2014/main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:a16="http://schemas.microsoft.com/office/drawing/2014/main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076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26882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:a16="http://schemas.microsoft.com/office/drawing/2014/main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6226"/>
              </p:ext>
            </p:extLst>
          </p:nvPr>
        </p:nvGraphicFramePr>
        <p:xfrm>
          <a:off x="1" y="1173889"/>
          <a:ext cx="9906954" cy="568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9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31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18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810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2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8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66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3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53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0036">
                  <a:extLst>
                    <a:ext uri="{9D8B030D-6E8A-4147-A177-3AD203B41FA5}">
                      <a16:colId xmlns:a16="http://schemas.microsoft.com/office/drawing/2014/main" val="4160460830"/>
                    </a:ext>
                  </a:extLst>
                </a:gridCol>
                <a:gridCol w="116906">
                  <a:extLst>
                    <a:ext uri="{9D8B030D-6E8A-4147-A177-3AD203B41FA5}">
                      <a16:colId xmlns:a16="http://schemas.microsoft.com/office/drawing/2014/main" val="6363022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87790315"/>
                    </a:ext>
                  </a:extLst>
                </a:gridCol>
              </a:tblGrid>
              <a:tr h="4637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70222">
                <a:tc gridSpan="15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906" y="47498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735589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2023 -2027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2024 - 2026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2024 - 2026 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08295"/>
              </p:ext>
            </p:extLst>
          </p:nvPr>
        </p:nvGraphicFramePr>
        <p:xfrm>
          <a:off x="0" y="1716518"/>
          <a:ext cx="9906001" cy="5237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95361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907707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2121244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СОШ № 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Юбилейный, д.47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единицы  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«Образование»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4036857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0" y="4495800"/>
            <a:ext cx="41106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07825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6783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1000897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89687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03189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803189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187410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524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916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81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7928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 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«Образование»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98551"/>
              </p:ext>
            </p:extLst>
          </p:nvPr>
        </p:nvGraphicFramePr>
        <p:xfrm>
          <a:off x="0" y="1772915"/>
          <a:ext cx="9906003" cy="5067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году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  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7154"/>
              </p:ext>
            </p:extLst>
          </p:nvPr>
        </p:nvGraphicFramePr>
        <p:xfrm>
          <a:off x="1" y="1878173"/>
          <a:ext cx="9905999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/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комфортной городской среды»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48686"/>
              </p:ext>
            </p:extLst>
          </p:nvPr>
        </p:nvGraphicFramePr>
        <p:xfrm>
          <a:off x="0" y="1878172"/>
          <a:ext cx="9906002" cy="499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/>
                        <a:t> </a:t>
                      </a: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области- 8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69776"/>
              </p:ext>
            </p:extLst>
          </p:nvPr>
        </p:nvGraphicFramePr>
        <p:xfrm>
          <a:off x="1" y="1878172"/>
          <a:ext cx="9906002" cy="4979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7247"/>
              </p:ext>
            </p:extLst>
          </p:nvPr>
        </p:nvGraphicFramePr>
        <p:xfrm>
          <a:off x="1" y="1878173"/>
          <a:ext cx="9895374" cy="4983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году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54207"/>
              </p:ext>
            </p:extLst>
          </p:nvPr>
        </p:nvGraphicFramePr>
        <p:xfrm>
          <a:off x="-25399" y="1878172"/>
          <a:ext cx="9931402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году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домах-56 единиц ежегодно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48000">
                <a:schemeClr val="accent4">
                  <a:lumMod val="20000"/>
                  <a:lumOff val="80000"/>
                </a:schemeClr>
              </a:gs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64540"/>
              </p:ext>
            </p:extLst>
          </p:nvPr>
        </p:nvGraphicFramePr>
        <p:xfrm>
          <a:off x="0" y="949683"/>
          <a:ext cx="9906002" cy="589879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571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2022г.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023556"/>
              </p:ext>
            </p:extLst>
          </p:nvPr>
        </p:nvGraphicFramePr>
        <p:xfrm>
          <a:off x="-2" y="720877"/>
          <a:ext cx="9906002" cy="6127598"/>
        </p:xfrm>
        <a:graphic>
          <a:graphicData uri="http://schemas.openxmlformats.org/drawingml/2006/table">
            <a:tbl>
              <a:tblPr/>
              <a:tblGrid>
                <a:gridCol w="267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23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044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2022г.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94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7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258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2024 год и на плановый период 2025 и 2026 годов определены на основе прогноза социально-экономического развития Московской области, Талдомского городского округа на 2024-2026 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2024-2026 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указанных целей будет продолжена работа по решению задач, обеспечивающих: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период 2025 и 2026 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2024 -2026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</a:t>
            </a:r>
            <a:r>
              <a:rPr lang="ru-RU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давления.</a:t>
            </a:r>
          </a:p>
          <a:p>
            <a:pPr indent="450215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59689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доходов, 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545277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БЮДЖЕТ  ДЛЯ  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ОСНОВЕ   УТВЕРЖДЕННОГО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35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  №   110  от   25. 12.2023  ГОДА (с изменениями № 5)</a:t>
            </a:r>
            <a:endParaRPr lang="ru" sz="135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2024 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2024 году данная тенденция сохранится и на финансирование указанных отраслей будет 39,88 процентов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69060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Сумма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общем  объеме расходов,%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1 642 514,19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29,98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349 612,68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6,37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128 037,32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150 512,14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2,75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2 270 676, 33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41,44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2024 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2024 году указанные расходы в структуре расходов бюджета составят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,1 % от всех расходов бюджета.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5 лет – 55 084,0 тыс. руб. будет выделено из бюджета в 2024 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 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67978"/>
              </p:ext>
            </p:extLst>
          </p:nvPr>
        </p:nvGraphicFramePr>
        <p:xfrm>
          <a:off x="0" y="4025901"/>
          <a:ext cx="9906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9241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81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4 942 304,610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3875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3 006 871,609</a:t>
                      </a: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81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5 426 555,597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67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-484 250,987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670,07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810,61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4173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30 499,62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59 992,19 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10 634,35 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11902526"/>
              </p:ext>
            </p:extLst>
          </p:nvPr>
        </p:nvGraphicFramePr>
        <p:xfrm>
          <a:off x="1" y="1134413"/>
          <a:ext cx="9906000" cy="2943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34413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5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ДВУМЯ  ПРЕДЫДУЩИМИ ПЕРИОДАМИ 2022 ОТЧЕТНЫМ И ТЕКУЩИМ 2023 ГОДАМИ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56737"/>
              </p:ext>
            </p:extLst>
          </p:nvPr>
        </p:nvGraphicFramePr>
        <p:xfrm>
          <a:off x="1" y="1600201"/>
          <a:ext cx="9906000" cy="5123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951300"/>
              </p:ext>
            </p:extLst>
          </p:nvPr>
        </p:nvGraphicFramePr>
        <p:xfrm>
          <a:off x="0" y="295728"/>
          <a:ext cx="10177675" cy="6549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2779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877371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809880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944861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80309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755599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36876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680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444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124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2280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0951936"/>
                  </a:ext>
                </a:extLst>
              </a:tr>
              <a:tr h="1918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935778"/>
                  </a:ext>
                </a:extLst>
              </a:tr>
              <a:tr h="18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5052797"/>
                  </a:ext>
                </a:extLst>
              </a:tr>
              <a:tr h="4253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591679"/>
                  </a:ext>
                </a:extLst>
              </a:tr>
              <a:tr h="22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99229"/>
                  </a:ext>
                </a:extLst>
              </a:tr>
              <a:tr h="222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7995824"/>
                  </a:ext>
                </a:extLst>
              </a:tr>
              <a:tr h="383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1232172"/>
                  </a:ext>
                </a:extLst>
              </a:tr>
              <a:tr h="243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7665599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0090630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6103627"/>
                  </a:ext>
                </a:extLst>
              </a:tr>
              <a:tr h="253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2984873"/>
                  </a:ext>
                </a:extLst>
              </a:tr>
              <a:tr h="210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5326969"/>
                  </a:ext>
                </a:extLst>
              </a:tr>
              <a:tr h="233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3 059 627,73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6094"/>
                  </a:ext>
                </a:extLst>
              </a:tr>
              <a:tr h="440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3 059 627,73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7085698"/>
                  </a:ext>
                </a:extLst>
              </a:tr>
              <a:tr h="18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666 963,00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6692801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1 560 479,77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309773"/>
                  </a:ext>
                </a:extLst>
              </a:tr>
              <a:tr h="2228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810 613,90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966301"/>
                  </a:ext>
                </a:extLst>
              </a:tr>
              <a:tr h="2228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21 217,97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3495913"/>
                  </a:ext>
                </a:extLst>
              </a:tr>
              <a:tr h="557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3143861"/>
                  </a:ext>
                </a:extLst>
              </a:tr>
              <a:tr h="188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4 995 060,73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2022 -2026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2024-2026 годы, какие результаты ожидаются в отчетном 2023 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2023 год и на плановый период 2024-2026 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1 997,330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15 720,270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14 331,20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14 331,300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22 339,90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27921"/>
              </p:ext>
            </p:extLst>
          </p:nvPr>
        </p:nvGraphicFramePr>
        <p:xfrm>
          <a:off x="0" y="2200591"/>
          <a:ext cx="9905999" cy="4648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4254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96889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840233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40233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1168130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68130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68130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479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156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3 059 627,73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4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3 059 627,73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666 963,000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72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44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507183"/>
                  </a:ext>
                </a:extLst>
              </a:tr>
              <a:tr h="156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7226179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1 560 479,765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888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264 492,690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436003"/>
              </p:ext>
            </p:extLst>
          </p:nvPr>
        </p:nvGraphicFramePr>
        <p:xfrm>
          <a:off x="0" y="1536701"/>
          <a:ext cx="9906001" cy="533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4405128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800101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539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91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11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178929"/>
              </p:ext>
            </p:extLst>
          </p:nvPr>
        </p:nvGraphicFramePr>
        <p:xfrm>
          <a:off x="0" y="2044701"/>
          <a:ext cx="9906001" cy="48132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201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4534400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746166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71604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002315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768008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807060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666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264 492,690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655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614 690,133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6954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614 690,133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77823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3 834,592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5046096"/>
                  </a:ext>
                </a:extLst>
              </a:tr>
              <a:tr h="77823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3 834,592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4585623"/>
                  </a:ext>
                </a:extLst>
              </a:tr>
              <a:tr h="31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31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31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57 197,190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5830951"/>
                  </a:ext>
                </a:extLst>
              </a:tr>
              <a:tr h="31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57 197,190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400657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64 148 человек 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5004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929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070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48713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4162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83190"/>
              </p:ext>
            </p:extLst>
          </p:nvPr>
        </p:nvGraphicFramePr>
        <p:xfrm>
          <a:off x="0" y="2206133"/>
          <a:ext cx="9906000" cy="4651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638821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1010780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997092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67844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67844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4907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16 321,350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19 682,0 805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19 682,805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317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317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317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231,773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317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32 537,080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317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32 537,080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634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2 02 25 786 04 0000 150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416,144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634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2 02 25 786 04 0000 150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416,144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75 524,910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559 795,023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1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559 795,023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20816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810 613,896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755 381,640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755 381,640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284601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44308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688571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60229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3 163,910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3 327,820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3 517,630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3 517,630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0,321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480,000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0,321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1 699,400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1 699,400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17 837,000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382636"/>
              </p:ext>
            </p:extLst>
          </p:nvPr>
        </p:nvGraphicFramePr>
        <p:xfrm>
          <a:off x="0" y="1638299"/>
          <a:ext cx="9906001" cy="63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65945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471450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576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312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8628"/>
              </p:ext>
            </p:extLst>
          </p:nvPr>
        </p:nvGraphicFramePr>
        <p:xfrm>
          <a:off x="0" y="2251275"/>
          <a:ext cx="9905994" cy="4717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559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60353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965821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20764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1011466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42241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607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19 051,000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17 837,000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158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19 818,850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21 571,072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0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2 02 45 050 00 0000 150	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</a:t>
                      </a:r>
                    </a:p>
                  </a:txBody>
                  <a:tcPr marL="9525" marR="9525" marT="9525" marB="0" anchor="b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286,440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4584059"/>
                  </a:ext>
                </a:extLst>
              </a:tr>
              <a:tr h="995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2 02 45 050 04 0000 150	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</a:t>
                      </a:r>
                    </a:p>
                  </a:txBody>
                  <a:tcPr marL="9525" marR="9525" marT="9525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286,440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5794923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18 940,160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10 020,00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21 217,966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18 940,160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10 020,000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21 217,966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20372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3 776 533,830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4 359 294,600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4 995 060,733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272152">
                <a:tc gridSpan="7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73443523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8743489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01501603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0314691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2023-2026 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38643"/>
              </p:ext>
            </p:extLst>
          </p:nvPr>
        </p:nvGraphicFramePr>
        <p:xfrm>
          <a:off x="1" y="1580393"/>
          <a:ext cx="9905999" cy="5277607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2022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3 059 627,73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666 963,00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1 560 479,76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810 613,90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21 571,07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0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           23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7.  Информация о налоговых льготах и ставках налогов, 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в Талдомском городском  округе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50-52                                                                                          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2022 год  в сравнении с плановыми назначениями  в 2023 году и прогноз на 2024 год  и на плановый период  2025-2026 годов)        53-97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плановый   период  2025-2026 годов                                                                                                                                                                               99-109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10. 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110-121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   122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883280"/>
              </p:ext>
            </p:extLst>
          </p:nvPr>
        </p:nvGraphicFramePr>
        <p:xfrm>
          <a:off x="1" y="863601"/>
          <a:ext cx="9905999" cy="6014548"/>
        </p:xfrm>
        <a:graphic>
          <a:graphicData uri="http://schemas.openxmlformats.org/drawingml/2006/table">
            <a:tbl>
              <a:tblPr/>
              <a:tblGrid>
                <a:gridCol w="24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7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14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8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4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33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08559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Ставка</a:t>
                      </a:r>
                      <a:r>
                        <a:rPr lang="ru" sz="1200" b="1" baseline="0" dirty="0">
                          <a:latin typeface="Times New Roman"/>
                        </a:rPr>
                        <a:t>  налога (%)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Оценка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u="none" dirty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12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82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 № 72  п.4.4, п.4.5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«О земельном  налоге»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82">
                <a:tc rowSpan="9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>
                          <a:latin typeface="Times New Roman"/>
                        </a:rPr>
                        <a:t>-</a:t>
                      </a:r>
                      <a:r>
                        <a:rPr lang="ru" sz="1050" b="0" dirty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1050" b="0" baseline="0" dirty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1050" b="0" dirty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>
                          <a:latin typeface="Times New Roman"/>
                        </a:rPr>
                        <a:t>-</a:t>
                      </a:r>
                      <a:r>
                        <a:rPr lang="ru" sz="1050" b="0" dirty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1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8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" sz="1050" b="0" dirty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50% </a:t>
                      </a:r>
                      <a:r>
                        <a:rPr lang="ru-RU" sz="105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российские </a:t>
                      </a: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 от 27.10.2022г.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latin typeface="Times New Roman"/>
                        </a:rPr>
                        <a:t> № 79 </a:t>
                      </a: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5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25671"/>
              </p:ext>
            </p:extLst>
          </p:nvPr>
        </p:nvGraphicFramePr>
        <p:xfrm>
          <a:off x="2" y="846896"/>
          <a:ext cx="9905996" cy="6011106"/>
        </p:xfrm>
        <a:graphic>
          <a:graphicData uri="http://schemas.openxmlformats.org/drawingml/2006/table">
            <a:tbl>
              <a:tblPr/>
              <a:tblGrid>
                <a:gridCol w="3833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51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41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19772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Ставка</a:t>
                      </a:r>
                      <a:r>
                        <a:rPr lang="ru" sz="1050" b="1" baseline="0" dirty="0">
                          <a:latin typeface="Times New Roman"/>
                        </a:rPr>
                        <a:t>  налога (%)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Оценка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342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4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3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>
                          <a:latin typeface="Times New Roman"/>
                        </a:rPr>
                        <a:t>-</a:t>
                      </a:r>
                      <a:r>
                        <a:rPr lang="ru" sz="1050" b="0" dirty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39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>
                          <a:latin typeface="Times New Roman"/>
                        </a:rPr>
                        <a:t>-вдовы участников</a:t>
                      </a:r>
                      <a:r>
                        <a:rPr lang="ru" sz="1050" b="0" baseline="0" dirty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22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62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latin typeface="Times New Roman"/>
                        </a:rPr>
                        <a:t>-инвалиды </a:t>
                      </a:r>
                      <a:r>
                        <a:rPr lang="en-US" sz="1050" b="0" baseline="0" dirty="0">
                          <a:latin typeface="Times New Roman"/>
                        </a:rPr>
                        <a:t>I </a:t>
                      </a:r>
                      <a:r>
                        <a:rPr lang="ru-RU" sz="1050" b="0" baseline="0" dirty="0">
                          <a:latin typeface="Times New Roman"/>
                        </a:rPr>
                        <a:t>и</a:t>
                      </a:r>
                      <a:r>
                        <a:rPr lang="en-US" sz="1050" b="0" baseline="0" dirty="0">
                          <a:latin typeface="Times New Roman"/>
                        </a:rPr>
                        <a:t> II</a:t>
                      </a:r>
                      <a:r>
                        <a:rPr lang="ru-RU" sz="1050" b="0" baseline="0" dirty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489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598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latin typeface="Times New Roman"/>
                        </a:rPr>
                        <a:t>-</a:t>
                      </a: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586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063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027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1512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50853"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1050" b="0" dirty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50" b="0" dirty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88044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08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Налоговые льготы и оценка потерь 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в 2022 -2026 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79759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 2022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№ 7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ct val="75000"/>
              </a:lnSpc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в разрезе муниципальных программ</a:t>
            </a:r>
          </a:p>
          <a:p>
            <a:pPr indent="0" algn="ctr">
              <a:lnSpc>
                <a:spcPct val="75000"/>
              </a:lnSpc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518984"/>
            <a:ext cx="1044527" cy="1729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41382"/>
              </p:ext>
            </p:extLst>
          </p:nvPr>
        </p:nvGraphicFramePr>
        <p:xfrm>
          <a:off x="0" y="679269"/>
          <a:ext cx="9906000" cy="6202489"/>
        </p:xfrm>
        <a:graphic>
          <a:graphicData uri="http://schemas.openxmlformats.org/drawingml/2006/table">
            <a:tbl>
              <a:tblPr/>
              <a:tblGrid>
                <a:gridCol w="345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418">
                  <a:extLst>
                    <a:ext uri="{9D8B030D-6E8A-4147-A177-3AD203B41FA5}">
                      <a16:colId xmlns:a16="http://schemas.microsoft.com/office/drawing/2014/main" val="3247251429"/>
                    </a:ext>
                  </a:extLst>
                </a:gridCol>
                <a:gridCol w="102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62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295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</a:p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за 2022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2024 год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(с изменениями)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на 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"Культура  и туризм"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402 539, 29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467 246,86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1 242 322, 13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1 324 178,62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20 429, 00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113 575, 91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128 037,32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27 173, 88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490 594, 69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13 629,43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59 187, 38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64 717,13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40 910, 90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082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энергоэффективности и отрасли обращения с отходами"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122 685, 04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622 491,64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449 740,83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520 159,93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3 700, 00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900" b="1" dirty="0">
                          <a:latin typeface="Times New Roman"/>
                        </a:rPr>
                        <a:t>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306 308, 47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396 996,58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35 473, 76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736 789, 64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618 164,07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230 995,18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308 599,65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49 124, 80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51 263,00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14 651, 84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423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513 109, 35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629 410,96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404 577,30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730 260,80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423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 «Строительство</a:t>
                      </a:r>
                      <a:r>
                        <a:rPr lang="ru" sz="1200" b="1" baseline="0" dirty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6423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816 627,11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163 302,18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527 106,71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>
                          <a:latin typeface="Times New Roman"/>
                        </a:rPr>
                        <a:t> </a:t>
                      </a:r>
                      <a:r>
                        <a:rPr lang="ru-RU" sz="1100" b="1" dirty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32 442,69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61 992,19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1603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150 0000,00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5 479 311,72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629537"/>
              </p:ext>
            </p:extLst>
          </p:nvPr>
        </p:nvGraphicFramePr>
        <p:xfrm>
          <a:off x="-2" y="774700"/>
          <a:ext cx="9906003" cy="6242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:a16="http://schemas.microsoft.com/office/drawing/2014/main" val="2134178557"/>
                    </a:ext>
                  </a:extLst>
                </a:gridCol>
              </a:tblGrid>
              <a:tr h="211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55409"/>
                  </a:ext>
                </a:extLst>
              </a:tr>
              <a:tr h="714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2024    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177129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605351"/>
                  </a:ext>
                </a:extLst>
              </a:tr>
              <a:tr h="376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402 539, 29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467 246,857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115,41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737326"/>
                  </a:ext>
                </a:extLst>
              </a:tr>
              <a:tr h="374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1 242 322, 13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1 324 178,623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97,51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5694008"/>
                  </a:ext>
                </a:extLst>
              </a:tr>
              <a:tr h="417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20 429, 00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0513738"/>
                  </a:ext>
                </a:extLst>
              </a:tr>
              <a:tr h="374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113 575, 91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128 037,323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8075221"/>
                  </a:ext>
                </a:extLst>
              </a:tr>
              <a:tr h="374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27 173, 88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15 945,290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58,68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65,76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3224629"/>
                  </a:ext>
                </a:extLst>
              </a:tr>
              <a:tr h="378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490 594, 69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13 629,433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2,82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76,94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4594103"/>
                  </a:ext>
                </a:extLst>
              </a:tr>
              <a:tr h="742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59 187, 38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64 717,134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112,35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0951993"/>
                  </a:ext>
                </a:extLst>
              </a:tr>
              <a:tr h="374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40 910, 90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168,33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7721109"/>
                  </a:ext>
                </a:extLst>
              </a:tr>
              <a:tr h="742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122 685, 04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622 491,636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513,87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449 740,830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72,25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520 159,93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115,66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4606944"/>
                  </a:ext>
                </a:extLst>
              </a:tr>
              <a:tr h="409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3 700, 00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1147096"/>
                  </a:ext>
                </a:extLst>
              </a:tr>
              <a:tr h="5583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306 308, 47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396 996,578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119,847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82,01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98098"/>
              </p:ext>
            </p:extLst>
          </p:nvPr>
        </p:nvGraphicFramePr>
        <p:xfrm>
          <a:off x="12357" y="-1"/>
          <a:ext cx="9893643" cy="6894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6463">
                  <a:extLst>
                    <a:ext uri="{9D8B030D-6E8A-4147-A177-3AD203B41FA5}">
                      <a16:colId xmlns:a16="http://schemas.microsoft.com/office/drawing/2014/main" val="1683787497"/>
                    </a:ext>
                  </a:extLst>
                </a:gridCol>
                <a:gridCol w="895277">
                  <a:extLst>
                    <a:ext uri="{9D8B030D-6E8A-4147-A177-3AD203B41FA5}">
                      <a16:colId xmlns:a16="http://schemas.microsoft.com/office/drawing/2014/main" val="2894959744"/>
                    </a:ext>
                  </a:extLst>
                </a:gridCol>
                <a:gridCol w="839511">
                  <a:extLst>
                    <a:ext uri="{9D8B030D-6E8A-4147-A177-3AD203B41FA5}">
                      <a16:colId xmlns:a16="http://schemas.microsoft.com/office/drawing/2014/main" val="8725671"/>
                    </a:ext>
                  </a:extLst>
                </a:gridCol>
                <a:gridCol w="941981">
                  <a:extLst>
                    <a:ext uri="{9D8B030D-6E8A-4147-A177-3AD203B41FA5}">
                      <a16:colId xmlns:a16="http://schemas.microsoft.com/office/drawing/2014/main" val="1737778028"/>
                    </a:ext>
                  </a:extLst>
                </a:gridCol>
                <a:gridCol w="976811">
                  <a:extLst>
                    <a:ext uri="{9D8B030D-6E8A-4147-A177-3AD203B41FA5}">
                      <a16:colId xmlns:a16="http://schemas.microsoft.com/office/drawing/2014/main" val="36470519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59706340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25253333"/>
                    </a:ext>
                  </a:extLst>
                </a:gridCol>
                <a:gridCol w="550817">
                  <a:extLst>
                    <a:ext uri="{9D8B030D-6E8A-4147-A177-3AD203B41FA5}">
                      <a16:colId xmlns:a16="http://schemas.microsoft.com/office/drawing/2014/main" val="1884573845"/>
                    </a:ext>
                  </a:extLst>
                </a:gridCol>
                <a:gridCol w="923307">
                  <a:extLst>
                    <a:ext uri="{9D8B030D-6E8A-4147-A177-3AD203B41FA5}">
                      <a16:colId xmlns:a16="http://schemas.microsoft.com/office/drawing/2014/main" val="1113220174"/>
                    </a:ext>
                  </a:extLst>
                </a:gridCol>
                <a:gridCol w="583276">
                  <a:extLst>
                    <a:ext uri="{9D8B030D-6E8A-4147-A177-3AD203B41FA5}">
                      <a16:colId xmlns:a16="http://schemas.microsoft.com/office/drawing/2014/main" val="3134955637"/>
                    </a:ext>
                  </a:extLst>
                </a:gridCol>
              </a:tblGrid>
              <a:tr h="914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35 473, 76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54 600,525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131,87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66,25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8957260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736 789, 64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618 164,070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  <a:r>
                        <a:rPr lang="ru-RU" sz="12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230 995,179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37,37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308 599,55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355908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49 124, 80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51 263,00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631299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14 651, 84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585,587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3,96</a:t>
                      </a:r>
                      <a:r>
                        <a:rPr lang="ru-RU" sz="12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2 749,38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874987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513 109, 35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629 410,955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124,30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404 577,299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730 260,80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180,50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7062322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– Муниципальная программа «Строительство и капитальный ремонт объектов социальной инфраструктуры»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170 963,206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816 627,110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357,65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163 302,178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527 106,71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322,78</a:t>
                      </a: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096459"/>
                  </a:ext>
                </a:extLst>
              </a:tr>
              <a:tr h="732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5 436 586,227</a:t>
                      </a:r>
                    </a:p>
                  </a:txBody>
                  <a:tcPr marL="9525" marR="9525" marT="9525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122,73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3 685 525,626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67,79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4 522 696,242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122,72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0941093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149,03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89,11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5088649"/>
                  </a:ext>
                </a:extLst>
              </a:tr>
              <a:tr h="373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32 442,693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63,30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lang="ru-RU" sz="120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992,193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191,08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12 634,350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199542"/>
                  </a:ext>
                </a:extLst>
              </a:tr>
              <a:tr h="369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42 725,493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71 154,993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166,54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21 797,150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30,63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7055576"/>
                  </a:ext>
                </a:extLst>
              </a:tr>
              <a:tr h="293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2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214,29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97522"/>
                  </a:ext>
                </a:extLst>
              </a:tr>
              <a:tr h="55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5 479 311,721</a:t>
                      </a: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69,84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33314"/>
              </p:ext>
            </p:extLst>
          </p:nvPr>
        </p:nvGraphicFramePr>
        <p:xfrm>
          <a:off x="1" y="927101"/>
          <a:ext cx="9905997" cy="5939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410">
                  <a:extLst>
                    <a:ext uri="{9D8B030D-6E8A-4147-A177-3AD203B41FA5}">
                      <a16:colId xmlns:a16="http://schemas.microsoft.com/office/drawing/2014/main" val="4294288362"/>
                    </a:ext>
                  </a:extLst>
                </a:gridCol>
                <a:gridCol w="1322173">
                  <a:extLst>
                    <a:ext uri="{9D8B030D-6E8A-4147-A177-3AD203B41FA5}">
                      <a16:colId xmlns:a16="http://schemas.microsoft.com/office/drawing/2014/main" val="1828055134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900955546"/>
                    </a:ext>
                  </a:extLst>
                </a:gridCol>
                <a:gridCol w="1000897">
                  <a:extLst>
                    <a:ext uri="{9D8B030D-6E8A-4147-A177-3AD203B41FA5}">
                      <a16:colId xmlns:a16="http://schemas.microsoft.com/office/drawing/2014/main" val="2224229186"/>
                    </a:ext>
                  </a:extLst>
                </a:gridCol>
                <a:gridCol w="1421028">
                  <a:extLst>
                    <a:ext uri="{9D8B030D-6E8A-4147-A177-3AD203B41FA5}">
                      <a16:colId xmlns:a16="http://schemas.microsoft.com/office/drawing/2014/main" val="2082035626"/>
                    </a:ext>
                  </a:extLst>
                </a:gridCol>
                <a:gridCol w="343928">
                  <a:extLst>
                    <a:ext uri="{9D8B030D-6E8A-4147-A177-3AD203B41FA5}">
                      <a16:colId xmlns:a16="http://schemas.microsoft.com/office/drawing/2014/main" val="2706925000"/>
                    </a:ext>
                  </a:extLst>
                </a:gridCol>
                <a:gridCol w="6473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7598">
                  <a:extLst>
                    <a:ext uri="{9D8B030D-6E8A-4147-A177-3AD203B41FA5}">
                      <a16:colId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445 057,560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369 916,41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3 517,63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36 568,48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29 750,00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655 142,31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261 938,89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339 653,50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2 033 996,70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1 125 488,08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1 833 537,37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13 188,71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1 642 514,19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1 430 239,51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349 612,68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320 532,07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150 512,14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128 037,32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20 864,00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5 479 311,72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5 479 311,72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2024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79852034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947662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-484 250,987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25,02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0,41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484 250,987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484 250,987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- 4 995 060,733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5 479 311,720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484 250,987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.----------------------------------------------------------     25,02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14852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Жилье -медикам, нуждающихся </a:t>
                      </a:r>
                    </a:p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>
                <a:latin typeface="Times New Roman"/>
              </a:rPr>
              <a:t>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707886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86922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посещений культурных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97006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посетителей парков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69529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60246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0037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детские технопарки «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>
                <a:latin typeface="Times New Roman"/>
              </a:rPr>
              <a:t>   </a:t>
            </a:r>
            <a:r>
              <a:rPr lang="ru" sz="2300" b="1" i="1" dirty="0">
                <a:latin typeface="Times New Roman"/>
              </a:rPr>
              <a:t>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168750"/>
              </p:ext>
            </p:extLst>
          </p:nvPr>
        </p:nvGraphicFramePr>
        <p:xfrm>
          <a:off x="-1" y="1397283"/>
          <a:ext cx="9906000" cy="561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детей, привлекаемых к участию в творческих мероприятиях сферы культуры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Число 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муниципальных образовательных организаций, показывающих высокие результаты деятельности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652996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детей-инвалидов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лет,получающих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дополнительное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детей-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инвалидов,которым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условия для получения качественного начального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общего,основного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общего,среднего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муниципальных образовательных организаций, показывающих 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51181"/>
              </p:ext>
            </p:extLst>
          </p:nvPr>
        </p:nvGraphicFramePr>
        <p:xfrm>
          <a:off x="0" y="493072"/>
          <a:ext cx="9905999" cy="853815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242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20928"/>
              </p:ext>
            </p:extLst>
          </p:nvPr>
        </p:nvGraphicFramePr>
        <p:xfrm>
          <a:off x="0" y="1346887"/>
          <a:ext cx="9906001" cy="5623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33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Доступность дошкольного образования для детей в возрасте от трех до семи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9596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1339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4305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/>
                      <a:r>
                        <a:rPr lang="ru" sz="100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39591"/>
              </p:ext>
            </p:extLst>
          </p:nvPr>
        </p:nvGraphicFramePr>
        <p:xfrm>
          <a:off x="1" y="1404782"/>
          <a:ext cx="9895436" cy="5453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:a16="http://schemas.microsoft.com/office/drawing/2014/main" val="3523081052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  <a:tr h="378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5204947"/>
                  </a:ext>
                </a:extLst>
              </a:tr>
              <a:tr h="211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0966277"/>
                  </a:ext>
                </a:extLst>
              </a:tr>
              <a:tr h="563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912082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57512"/>
                  </a:ext>
                </a:extLst>
              </a:tr>
              <a:tr h="4357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91969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4771547"/>
                  </a:ext>
                </a:extLst>
              </a:tr>
              <a:tr h="3798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454025"/>
                  </a:ext>
                </a:extLst>
              </a:tr>
              <a:tr h="564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674137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2365649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2749685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707886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граждан, систематически занимающихся физической культурой и 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«Развитие сельского 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«Развитие сельского 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экспорта продукции 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2023</a:t>
                      </a:r>
                      <a:r>
                        <a:rPr lang="ru" sz="1000" b="1" baseline="0" dirty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2021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2022</a:t>
                      </a:r>
                      <a:r>
                        <a:rPr lang="ru" sz="900" b="1" baseline="0" dirty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2024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2023</a:t>
                      </a:r>
                      <a:r>
                        <a:rPr lang="ru" sz="900" b="1" baseline="0" dirty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2025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2023</a:t>
                      </a:r>
                      <a:r>
                        <a:rPr lang="ru" sz="900" b="1" baseline="0" dirty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2025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804870"/>
              </p:ext>
            </p:extLst>
          </p:nvPr>
        </p:nvGraphicFramePr>
        <p:xfrm>
          <a:off x="-1" y="1253448"/>
          <a:ext cx="9906000" cy="5604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1197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1087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39702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3059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2023</a:t>
                      </a:r>
                      <a:r>
                        <a:rPr lang="ru" sz="900" b="1" baseline="0" dirty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2025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90013"/>
              </p:ext>
            </p:extLst>
          </p:nvPr>
        </p:nvGraphicFramePr>
        <p:xfrm>
          <a:off x="-1" y="1253448"/>
          <a:ext cx="9906000" cy="5738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04086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9149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791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674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358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6679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2022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 в 2023</a:t>
                      </a:r>
                      <a:r>
                        <a:rPr lang="ru" sz="900" b="1" baseline="0" dirty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2025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11573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val="1456664768"/>
                    </a:ext>
                  </a:extLst>
                </a:gridCol>
                <a:gridCol w="594006">
                  <a:extLst>
                    <a:ext uri="{9D8B030D-6E8A-4147-A177-3AD203B41FA5}">
                      <a16:colId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470400"/>
            <a:ext cx="433387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01353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:a16="http://schemas.microsoft.com/office/drawing/2014/main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8 239,0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21928</TotalTime>
  <Words>29353</Words>
  <Application>Microsoft Office PowerPoint</Application>
  <PresentationFormat>Лист A4 (210x297 мм)</PresentationFormat>
  <Paragraphs>8051</Paragraphs>
  <Slides>118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6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484 250,987 тыс. руб.----------------------------------------------------------     25,02 %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2624</cp:revision>
  <cp:lastPrinted>2025-01-09T12:22:37Z</cp:lastPrinted>
  <dcterms:modified xsi:type="dcterms:W3CDTF">2025-01-09T12:38:40Z</dcterms:modified>
</cp:coreProperties>
</file>