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9"/>
  </p:notesMasterIdLst>
  <p:handoutMasterIdLst>
    <p:handoutMasterId r:id="rId120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332" r:id="rId52"/>
    <p:sldId id="272" r:id="rId53"/>
    <p:sldId id="419" r:id="rId54"/>
    <p:sldId id="420" r:id="rId55"/>
    <p:sldId id="298" r:id="rId56"/>
    <p:sldId id="418" r:id="rId57"/>
    <p:sldId id="320" r:id="rId58"/>
    <p:sldId id="303" r:id="rId59"/>
    <p:sldId id="305" r:id="rId60"/>
    <p:sldId id="381" r:id="rId61"/>
    <p:sldId id="382" r:id="rId62"/>
    <p:sldId id="385" r:id="rId63"/>
    <p:sldId id="275" r:id="rId64"/>
    <p:sldId id="306" r:id="rId65"/>
    <p:sldId id="386" r:id="rId66"/>
    <p:sldId id="387" r:id="rId67"/>
    <p:sldId id="307" r:id="rId68"/>
    <p:sldId id="308" r:id="rId69"/>
    <p:sldId id="383" r:id="rId70"/>
    <p:sldId id="384" r:id="rId71"/>
    <p:sldId id="388" r:id="rId72"/>
    <p:sldId id="389" r:id="rId73"/>
    <p:sldId id="309" r:id="rId74"/>
    <p:sldId id="391" r:id="rId75"/>
    <p:sldId id="390" r:id="rId76"/>
    <p:sldId id="392" r:id="rId77"/>
    <p:sldId id="393" r:id="rId78"/>
    <p:sldId id="310" r:id="rId79"/>
    <p:sldId id="394" r:id="rId80"/>
    <p:sldId id="395" r:id="rId81"/>
    <p:sldId id="311" r:id="rId82"/>
    <p:sldId id="396" r:id="rId83"/>
    <p:sldId id="397" r:id="rId84"/>
    <p:sldId id="313" r:id="rId85"/>
    <p:sldId id="398" r:id="rId86"/>
    <p:sldId id="314" r:id="rId87"/>
    <p:sldId id="399" r:id="rId88"/>
    <p:sldId id="400" r:id="rId89"/>
    <p:sldId id="401" r:id="rId90"/>
    <p:sldId id="402" r:id="rId91"/>
    <p:sldId id="403" r:id="rId92"/>
    <p:sldId id="404" r:id="rId93"/>
    <p:sldId id="316" r:id="rId94"/>
    <p:sldId id="406" r:id="rId95"/>
    <p:sldId id="405" r:id="rId96"/>
    <p:sldId id="31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8" r:id="rId107"/>
    <p:sldId id="369" r:id="rId108"/>
    <p:sldId id="370" r:id="rId109"/>
    <p:sldId id="367" r:id="rId110"/>
    <p:sldId id="422" r:id="rId111"/>
    <p:sldId id="372" r:id="rId112"/>
    <p:sldId id="376" r:id="rId113"/>
    <p:sldId id="377" r:id="rId114"/>
    <p:sldId id="378" r:id="rId115"/>
    <p:sldId id="379" r:id="rId116"/>
    <p:sldId id="380" r:id="rId117"/>
    <p:sldId id="290" r:id="rId118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AB"/>
    <a:srgbClr val="FFEBFF"/>
    <a:srgbClr val="FF99FF"/>
    <a:srgbClr val="FFFFEB"/>
    <a:srgbClr val="F4FCFE"/>
    <a:srgbClr val="FDFECE"/>
    <a:srgbClr val="CCFF33"/>
    <a:srgbClr val="E3F8FD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7" d="100"/>
          <a:sy n="77" d="100"/>
        </p:scale>
        <p:origin x="2292" y="54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537064"/>
        <c:axId val="214537456"/>
      </c:barChart>
      <c:catAx>
        <c:axId val="214537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537456"/>
        <c:crosses val="autoZero"/>
        <c:auto val="1"/>
        <c:lblAlgn val="ctr"/>
        <c:lblOffset val="100"/>
        <c:noMultiLvlLbl val="0"/>
      </c:catAx>
      <c:valAx>
        <c:axId val="21453745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145370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4812957.0199999996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FEBFF"/>
                </a:gs>
                <a:gs pos="83000">
                  <a:srgbClr val="FF7C8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9000">
                    <a:srgbClr val="FFEBFF"/>
                  </a:gs>
                  <a:gs pos="83000">
                    <a:srgbClr val="FF7C8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EB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5216112.4000000004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51785730689866E-2"/>
                  <c:y val="0.2462668537169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43750136911958E-2"/>
                  <c:y val="0.268401612076810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- 403</a:t>
                    </a:r>
                    <a:r>
                      <a:rPr lang="en-US" baseline="0" dirty="0" smtClean="0"/>
                      <a:t> 155,39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701593205976862E-2"/>
                  <c:y val="0.2468276647516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937510605944821E-2"/>
                  <c:y val="0.26247514233412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3AB-4297-BAF6-ED8BCE606D1C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gradFill>
                        <a:gsLst>
                          <a:gs pos="0">
                            <a:srgbClr val="FDFECE"/>
                          </a:gs>
                          <a:gs pos="32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-403155.38000000082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538240"/>
        <c:axId val="216616936"/>
        <c:axId val="0"/>
      </c:bar3DChart>
      <c:catAx>
        <c:axId val="21453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6616936"/>
        <c:crosses val="autoZero"/>
        <c:auto val="1"/>
        <c:lblAlgn val="ctr"/>
        <c:lblOffset val="100"/>
        <c:noMultiLvlLbl val="0"/>
      </c:catAx>
      <c:valAx>
        <c:axId val="21661693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453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5959320"/>
        <c:axId val="315960104"/>
        <c:axId val="0"/>
      </c:bar3DChart>
      <c:catAx>
        <c:axId val="315959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5960104"/>
        <c:crosses val="autoZero"/>
        <c:auto val="1"/>
        <c:lblAlgn val="ctr"/>
        <c:lblOffset val="100"/>
        <c:noMultiLvlLbl val="0"/>
      </c:catAx>
      <c:valAx>
        <c:axId val="315960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593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gradFill flip="none" rotWithShape="1">
              <a:gsLst>
                <a:gs pos="3784">
                  <a:schemeClr val="tx1"/>
                </a:gs>
                <a:gs pos="84300">
                  <a:srgbClr val="F3FFCF"/>
                </a:gs>
                <a:gs pos="21000">
                  <a:srgbClr val="CCFF33">
                    <a:tint val="44500"/>
                    <a:satMod val="160000"/>
                  </a:srgbClr>
                </a:gs>
                <a:gs pos="100000">
                  <a:srgbClr val="CCFF33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784">
                    <a:schemeClr val="tx1"/>
                  </a:gs>
                  <a:gs pos="84300">
                    <a:srgbClr val="F3FFCF"/>
                  </a:gs>
                  <a:gs pos="21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 flip="none" rotWithShape="1">
                <a:gsLst>
                  <a:gs pos="0">
                    <a:schemeClr val="tx1"/>
                  </a:gs>
                  <a:gs pos="21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gradFill flip="none" rotWithShape="1">
              <a:gsLst>
                <a:gs pos="50000">
                  <a:srgbClr val="FFFFAB"/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31350">
                  <a:srgbClr val="FF7D80"/>
                </a:gs>
                <a:gs pos="2000">
                  <a:srgbClr val="FF7C8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4812957.0199999996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2877524.02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3400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D-4509-A4E1-0E10F5DC0C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 flip="none" rotWithShape="1">
                <a:gsLst>
                  <a:gs pos="6486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3195384951881015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2.5640016151827648E-3"/>
                  <c:y val="0.18148162729658779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8FB03778-D65B-43F0-93B0-7C1F61755700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D0-4720-BDD0-FCED139EC4D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gradFill flip="none" rotWithShape="1">
                <a:gsLst>
                  <a:gs pos="5405">
                    <a:schemeClr val="tx2">
                      <a:lumMod val="75000"/>
                      <a:tint val="445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409680"/>
        <c:axId val="315410072"/>
      </c:barChart>
      <c:catAx>
        <c:axId val="31540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5410072"/>
        <c:crosses val="autoZero"/>
        <c:auto val="1"/>
        <c:lblAlgn val="ctr"/>
        <c:lblOffset val="100"/>
        <c:noMultiLvlLbl val="0"/>
      </c:catAx>
      <c:valAx>
        <c:axId val="31541007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540968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B2-4386-A168-6DD97256130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8.9230769230769225E-3"/>
                  <c:y val="0.152730646292975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7802745810619786E-2"/>
                  <c:y val="0.1982681842987448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6153846153846159E-2"/>
                      <c:h val="4.568316831683168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7150615788411017E-2"/>
                  <c:y val="0.191174865518047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04229759741566E-2"/>
                  <c:y val="0.1604554455445543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5635372501514257E-2"/>
                  <c:y val="0.1587273719497932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7007066424389258E-2"/>
                  <c:y val="0.20557480314960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8397032101756511E-2"/>
                  <c:y val="0.2069562641303500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35009085402783E-2"/>
                  <c:y val="0.164070164496764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0.15431597011911974"/>
                  <c:y val="0.170178841506197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2773629.7769999998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30.876632333330221</c:v>
                </c:pt>
                <c:pt idx="1">
                  <c:v>2.5631427253321579</c:v>
                </c:pt>
                <c:pt idx="2">
                  <c:v>0.1911208328748088</c:v>
                </c:pt>
                <c:pt idx="3">
                  <c:v>2.2615965223519043</c:v>
                </c:pt>
                <c:pt idx="4">
                  <c:v>1.061782404860049</c:v>
                </c:pt>
                <c:pt idx="5">
                  <c:v>1.3702726647680876</c:v>
                </c:pt>
                <c:pt idx="6">
                  <c:v>0.26756916602473235</c:v>
                </c:pt>
                <c:pt idx="7">
                  <c:v>1.1770919740278503</c:v>
                </c:pt>
                <c:pt idx="8">
                  <c:v>3.7374740651073719E-3</c:v>
                </c:pt>
                <c:pt idx="9">
                  <c:v>0.19324439768452889</c:v>
                </c:pt>
                <c:pt idx="10">
                  <c:v>0.91737999779908219</c:v>
                </c:pt>
                <c:pt idx="11">
                  <c:v>0.21660361059145</c:v>
                </c:pt>
                <c:pt idx="12">
                  <c:v>58.899825896290011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75E-2"/>
                  <c:y val="0.31105462021403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0075842923480711"/>
                  <c:y val="0.1883445860789024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436392085604685"/>
                  <c:y val="0.212064334539348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226882697355138"/>
                  <c:y val="0.23140112166296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074096507167377E-2"/>
                  <c:y val="0.253804453331340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795376539471029E-2"/>
                  <c:y val="0.277689123985480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188471633353526E-2"/>
                  <c:y val="0.288347210750398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917423783565517E-2"/>
                  <c:y val="0.211886849131481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3240561275994345E-2"/>
                  <c:y val="-9.126606951122374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8905713708863312E-2"/>
                  <c:y val="0.326324783659468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8133020391681807"/>
                  <c:y val="0.218848522647540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428507974964668"/>
                  <c:y val="0.244373586964995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1B2-4386-A168-6DD97256130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729154048051683E-2"/>
                  <c:y val="0.266270990878615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340399757722593E-2"/>
                  <c:y val="0.28265907850627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316676761558656E-2"/>
                  <c:y val="0.291148514851485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5.4221582879063215E-2"/>
                  <c:y val="8.448995674852204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153341409246918E-2"/>
                  <c:y val="0.140340140850638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3186957399554883E-3"/>
                  <c:y val="-9.352044890869747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7354330708661415E-2"/>
                  <c:y val="-0.212250335390040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1813042600444086E-2"/>
                  <c:y val="9.5604611382439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0785402786190178"/>
                  <c:y val="6.574896747309616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4662123965273575E-2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4.6794770845951947E-2"/>
                  <c:y val="6.970528506176695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6036139713305069E-2"/>
                  <c:y val="6.923053354032192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394 899,64 тыс. руб. (7,57%)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(0,69%)</c:v>
                </c:pt>
                <c:pt idx="3">
                  <c:v>Национальная экономика 611 594,41 тыс. руб. (11,72%)
</c:v>
                </c:pt>
                <c:pt idx="4">
                  <c:v>Жилищно-коммунальное хозяйство  1 990 740,38 тыс. руб. (38,17%)
</c:v>
                </c:pt>
                <c:pt idx="5">
                  <c:v>Охрана окружающей среды  30 688,40 тыс. руб. (0,59%)
</c:v>
                </c:pt>
                <c:pt idx="6">
                  <c:v>Образование 1 614 192,16 тыс. руб. (30,95%)
</c:v>
                </c:pt>
                <c:pt idx="7">
                  <c:v>Культура и кинематография 331 954,73 тыс. руб. (6,36%)
</c:v>
                </c:pt>
                <c:pt idx="8">
                  <c:v>
Социальная политика 60 393,90 тыс. руб. (1,16%)
</c:v>
                </c:pt>
                <c:pt idx="9">
                  <c:v>Физическая культура и спорт 123 463,64 тыс. руб. (2,36%)
</c:v>
                </c:pt>
                <c:pt idx="10">
                  <c:v>Средства массовой информации 18 642,66 тыс. руб. (0,36%)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394899.64</c:v>
                </c:pt>
                <c:pt idx="1">
                  <c:v>3578.48</c:v>
                </c:pt>
                <c:pt idx="2">
                  <c:v>35964</c:v>
                </c:pt>
                <c:pt idx="3">
                  <c:v>611594.41</c:v>
                </c:pt>
                <c:pt idx="4">
                  <c:v>1990740.38</c:v>
                </c:pt>
                <c:pt idx="5">
                  <c:v>30688.400000000001</c:v>
                </c:pt>
                <c:pt idx="6">
                  <c:v>1614192.16</c:v>
                </c:pt>
                <c:pt idx="7">
                  <c:v>331654.73</c:v>
                </c:pt>
                <c:pt idx="8">
                  <c:v>60393.9</c:v>
                </c:pt>
                <c:pt idx="9">
                  <c:v>123463.64</c:v>
                </c:pt>
                <c:pt idx="10">
                  <c:v>18642.66</c:v>
                </c:pt>
                <c:pt idx="11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394 899,64 тыс. руб. (7,57%)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(0,69%)</c:v>
                </c:pt>
                <c:pt idx="3">
                  <c:v>Национальная экономика 611 594,41 тыс. руб. (11,72%)
</c:v>
                </c:pt>
                <c:pt idx="4">
                  <c:v>Жилищно-коммунальное хозяйство  1 990 740,38 тыс. руб. (38,17%)
</c:v>
                </c:pt>
                <c:pt idx="5">
                  <c:v>Охрана окружающей среды  30 688,40 тыс. руб. (0,59%)
</c:v>
                </c:pt>
                <c:pt idx="6">
                  <c:v>Образование 1 614 192,16 тыс. руб. (30,95%)
</c:v>
                </c:pt>
                <c:pt idx="7">
                  <c:v>Культура и кинематография 331 954,73 тыс. руб. (6,36%)
</c:v>
                </c:pt>
                <c:pt idx="8">
                  <c:v>
Социальная политика 60 393,90 тыс. руб. (1,16%)
</c:v>
                </c:pt>
                <c:pt idx="9">
                  <c:v>Физическая культура и спорт 123 463,64 тыс. руб. (2,36%)
</c:v>
                </c:pt>
                <c:pt idx="10">
                  <c:v>Средства массовой информации 18 642,66 тыс. руб. (0,36%)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7.5707655379512158</c:v>
                </c:pt>
                <c:pt idx="1">
                  <c:v>6.8604349860252253E-2</c:v>
                </c:pt>
                <c:pt idx="2">
                  <c:v>0.68947900739255552</c:v>
                </c:pt>
                <c:pt idx="3">
                  <c:v>11.725100287332767</c:v>
                </c:pt>
                <c:pt idx="4">
                  <c:v>38.165212467430727</c:v>
                </c:pt>
                <c:pt idx="5">
                  <c:v>0.5883385488395535</c:v>
                </c:pt>
                <c:pt idx="6">
                  <c:v>30.946268719209353</c:v>
                </c:pt>
                <c:pt idx="7">
                  <c:v>6.3582742197043141</c:v>
                </c:pt>
                <c:pt idx="8">
                  <c:v>1.1578335620221683</c:v>
                </c:pt>
                <c:pt idx="9">
                  <c:v>2.3669666320840785</c:v>
                </c:pt>
                <c:pt idx="10">
                  <c:v>0.35740525836828213</c:v>
                </c:pt>
                <c:pt idx="11">
                  <c:v>5.7514098047427046E-3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3313" cy="341297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2"/>
            <a:ext cx="4303313" cy="341297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80"/>
            <a:ext cx="4303313" cy="341297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80"/>
            <a:ext cx="4303313" cy="341297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2231" cy="341063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4"/>
            <a:ext cx="4302231" cy="341063"/>
          </a:xfrm>
          <a:prstGeom prst="rect">
            <a:avLst/>
          </a:prstGeom>
        </p:spPr>
        <p:txBody>
          <a:bodyPr vert="horz" lIns="91404" tIns="45700" rIns="91404" bIns="4570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0" rIns="91404" bIns="4570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4" y="3271381"/>
            <a:ext cx="7942579" cy="2676585"/>
          </a:xfrm>
          <a:prstGeom prst="rect">
            <a:avLst/>
          </a:prstGeom>
        </p:spPr>
        <p:txBody>
          <a:bodyPr vert="horz" lIns="91404" tIns="45700" rIns="91404" bIns="4570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5"/>
            <a:ext cx="4302231" cy="341063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15"/>
            <a:ext cx="4302231" cy="341063"/>
          </a:xfrm>
          <a:prstGeom prst="rect">
            <a:avLst/>
          </a:prstGeom>
        </p:spPr>
        <p:txBody>
          <a:bodyPr vert="horz" lIns="91404" tIns="45700" rIns="91404" bIns="4570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017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5" y="2482340"/>
            <a:ext cx="2601176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205767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версия  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40  от 25.04.2024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</a:t>
            </a: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внесении  изменений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25.12.2023 года  № 110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2024 год </a:t>
            </a:r>
            <a:endParaRPr lang="ru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2025  и  2026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10367318" y="38734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744" y="4827170"/>
            <a:ext cx="2639797" cy="4694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flipH="1">
            <a:off x="10519718" y="40258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=""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=""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=""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=""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=""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=""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=""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=""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=""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=""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=""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=""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="" xmlns:a16="http://schemas.microsoft.com/office/drawing/2014/main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=""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=""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=""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=""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=""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=""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=""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=""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=""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=""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=""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=""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=""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="" xmlns:a16="http://schemas.microsoft.com/office/drawing/2014/main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=""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=""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=""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=""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=""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=""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=""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=""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=""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=""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=""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=""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=""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=""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=""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=""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=""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=""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=""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=""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=""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=""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=""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=""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=""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="" xmlns:a16="http://schemas.microsoft.com/office/drawing/2014/main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270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=""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=""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=""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=""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=""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=""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=""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=""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=""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26882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=""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=""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=""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=""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=""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=""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=""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=""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=""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=""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=""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="" xmlns:a16="http://schemas.microsoft.com/office/drawing/2014/main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89270"/>
              </p:ext>
            </p:extLst>
          </p:nvPr>
        </p:nvGraphicFramePr>
        <p:xfrm>
          <a:off x="1" y="1079500"/>
          <a:ext cx="9905999" cy="687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3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2378">
                  <a:extLst>
                    <a:ext uri="{9D8B030D-6E8A-4147-A177-3AD203B41FA5}">
                      <a16:colId xmlns="" xmlns:a16="http://schemas.microsoft.com/office/drawing/2014/main" val="4255974964"/>
                    </a:ext>
                  </a:extLst>
                </a:gridCol>
                <a:gridCol w="1551769">
                  <a:extLst>
                    <a:ext uri="{9D8B030D-6E8A-4147-A177-3AD203B41FA5}">
                      <a16:colId xmlns="" xmlns:a16="http://schemas.microsoft.com/office/drawing/2014/main" val="3286571184"/>
                    </a:ext>
                  </a:extLst>
                </a:gridCol>
                <a:gridCol w="530958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776767">
                  <a:extLst>
                    <a:ext uri="{9D8B030D-6E8A-4147-A177-3AD203B41FA5}">
                      <a16:colId xmlns="" xmlns:a16="http://schemas.microsoft.com/office/drawing/2014/main" val="949284403"/>
                    </a:ext>
                  </a:extLst>
                </a:gridCol>
                <a:gridCol w="355997">
                  <a:extLst>
                    <a:ext uri="{9D8B030D-6E8A-4147-A177-3AD203B41FA5}">
                      <a16:colId xmlns="" xmlns:a16="http://schemas.microsoft.com/office/drawing/2014/main" val="1099605349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3960140188"/>
                    </a:ext>
                  </a:extLst>
                </a:gridCol>
                <a:gridCol w="671308">
                  <a:extLst>
                    <a:ext uri="{9D8B030D-6E8A-4147-A177-3AD203B41FA5}">
                      <a16:colId xmlns="" xmlns:a16="http://schemas.microsoft.com/office/drawing/2014/main" val="3847229535"/>
                    </a:ext>
                  </a:extLst>
                </a:gridCol>
                <a:gridCol w="386969">
                  <a:extLst>
                    <a:ext uri="{9D8B030D-6E8A-4147-A177-3AD203B41FA5}">
                      <a16:colId xmlns="" xmlns:a16="http://schemas.microsoft.com/office/drawing/2014/main" val="1547799199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3287136417"/>
                    </a:ext>
                  </a:extLst>
                </a:gridCol>
                <a:gridCol w="843762">
                  <a:extLst>
                    <a:ext uri="{9D8B030D-6E8A-4147-A177-3AD203B41FA5}">
                      <a16:colId xmlns="" xmlns:a16="http://schemas.microsoft.com/office/drawing/2014/main" val="605038609"/>
                    </a:ext>
                  </a:extLst>
                </a:gridCol>
                <a:gridCol w="383022">
                  <a:extLst>
                    <a:ext uri="{9D8B030D-6E8A-4147-A177-3AD203B41FA5}">
                      <a16:colId xmlns="" xmlns:a16="http://schemas.microsoft.com/office/drawing/2014/main" val="104392221"/>
                    </a:ext>
                  </a:extLst>
                </a:gridCol>
                <a:gridCol w="775553">
                  <a:extLst>
                    <a:ext uri="{9D8B030D-6E8A-4147-A177-3AD203B41FA5}">
                      <a16:colId xmlns="" xmlns:a16="http://schemas.microsoft.com/office/drawing/2014/main" val="6250391"/>
                    </a:ext>
                  </a:extLst>
                </a:gridCol>
                <a:gridCol w="341596">
                  <a:extLst>
                    <a:ext uri="{9D8B030D-6E8A-4147-A177-3AD203B41FA5}">
                      <a16:colId xmlns="" xmlns:a16="http://schemas.microsoft.com/office/drawing/2014/main" val="4160460830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636302268"/>
                    </a:ext>
                  </a:extLst>
                </a:gridCol>
                <a:gridCol w="315662">
                  <a:extLst>
                    <a:ext uri="{9D8B030D-6E8A-4147-A177-3AD203B41FA5}">
                      <a16:colId xmlns="" xmlns:a16="http://schemas.microsoft.com/office/drawing/2014/main" val="2287790315"/>
                    </a:ext>
                  </a:extLst>
                </a:gridCol>
              </a:tblGrid>
              <a:tr h="3503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72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26492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5761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58420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8758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=""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=""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=""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=""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=""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=""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=""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=""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=""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=""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=""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08295"/>
              </p:ext>
            </p:extLst>
          </p:nvPr>
        </p:nvGraphicFramePr>
        <p:xfrm>
          <a:off x="0" y="1716518"/>
          <a:ext cx="9906001" cy="5237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95361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866775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866775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907707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2121244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СОШ № 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Юбилейный, д.47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единицы  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4036857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0" y="4495800"/>
            <a:ext cx="41106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07825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6783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1000897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889687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803189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803189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187410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524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916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81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7928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 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98551"/>
              </p:ext>
            </p:extLst>
          </p:nvPr>
        </p:nvGraphicFramePr>
        <p:xfrm>
          <a:off x="0" y="1772915"/>
          <a:ext cx="9906003" cy="510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7154"/>
              </p:ext>
            </p:extLst>
          </p:nvPr>
        </p:nvGraphicFramePr>
        <p:xfrm>
          <a:off x="1" y="1878173"/>
          <a:ext cx="9905999" cy="498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=""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48686"/>
              </p:ext>
            </p:extLst>
          </p:nvPr>
        </p:nvGraphicFramePr>
        <p:xfrm>
          <a:off x="0" y="1878172"/>
          <a:ext cx="9906002" cy="501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=""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области- 8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69776"/>
              </p:ext>
            </p:extLst>
          </p:nvPr>
        </p:nvGraphicFramePr>
        <p:xfrm>
          <a:off x="1" y="1878172"/>
          <a:ext cx="9906002" cy="498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=""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7247"/>
              </p:ext>
            </p:extLst>
          </p:nvPr>
        </p:nvGraphicFramePr>
        <p:xfrm>
          <a:off x="1" y="1878173"/>
          <a:ext cx="9895374" cy="500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=""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54207"/>
              </p:ext>
            </p:extLst>
          </p:nvPr>
        </p:nvGraphicFramePr>
        <p:xfrm>
          <a:off x="-25399" y="1878172"/>
          <a:ext cx="9931402" cy="498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=""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домах-56 единиц ежегодно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48000">
                <a:schemeClr val="accent4">
                  <a:lumMod val="20000"/>
                  <a:lumOff val="80000"/>
                </a:schemeClr>
              </a:gs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64540"/>
              </p:ext>
            </p:extLst>
          </p:nvPr>
        </p:nvGraphicFramePr>
        <p:xfrm>
          <a:off x="0" y="949683"/>
          <a:ext cx="9906002" cy="589879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4571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023556"/>
              </p:ext>
            </p:extLst>
          </p:nvPr>
        </p:nvGraphicFramePr>
        <p:xfrm>
          <a:off x="-2" y="720877"/>
          <a:ext cx="9906002" cy="6127598"/>
        </p:xfrm>
        <a:graphic>
          <a:graphicData uri="http://schemas.openxmlformats.org/drawingml/2006/table">
            <a:tbl>
              <a:tblPr/>
              <a:tblGrid>
                <a:gridCol w="267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84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1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6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69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815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0237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9044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994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17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4258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60372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=""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=""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="" xmlns:a16="http://schemas.microsoft.com/office/drawing/2014/main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Межведомственной комиссии по мобилизации доходов бюджета Талдомского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545277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АДМИНИСТРАЦИИ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ОСНОВЕ   УТВЕРЖДЕННОГО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  №   110  от   25. 12.2023  ГОДА (с изменениями)</a:t>
            </a: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 smtClean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44,3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числе: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81099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=""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=""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="" xmlns:a16="http://schemas.microsoft.com/office/drawing/2014/main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endParaRPr lang="ru-RU" sz="20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объеме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1 613 164,35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319 543,24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108 290,00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60 100,90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2 101 098,49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55 084,0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49986"/>
              </p:ext>
            </p:extLst>
          </p:nvPr>
        </p:nvGraphicFramePr>
        <p:xfrm>
          <a:off x="0" y="4025901"/>
          <a:ext cx="9906000" cy="285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=""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="" xmlns:a16="http://schemas.microsoft.com/office/drawing/2014/main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="" xmlns:a16="http://schemas.microsoft.com/office/drawing/2014/main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="" xmlns:a16="http://schemas.microsoft.com/office/drawing/2014/main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="" xmlns:a16="http://schemas.microsoft.com/office/drawing/2014/main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="" xmlns:a16="http://schemas.microsoft.com/office/drawing/2014/main" val="3434536086"/>
                    </a:ext>
                  </a:extLst>
                </a:gridCol>
              </a:tblGrid>
              <a:tr h="9354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7716208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4 812 967,02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536825"/>
                  </a:ext>
                </a:extLst>
              </a:tr>
              <a:tr h="39229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2 877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524,02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29690021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0658744"/>
                  </a:ext>
                </a:extLst>
              </a:tr>
              <a:tr h="5130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-403 155,39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4806044"/>
                  </a:ext>
                </a:extLst>
              </a:tr>
              <a:tr h="3877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23483002"/>
              </p:ext>
            </p:extLst>
          </p:nvPr>
        </p:nvGraphicFramePr>
        <p:xfrm>
          <a:off x="-1" y="558799"/>
          <a:ext cx="9906001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34413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ДВУМЯ  ПРЕДЫДУЩИМИ ПЕРИОДАМИ 2022 ОТЧЕТНЫМ И ТЕКУЩИМ 2023 ГОДАМИ</a:t>
            </a:r>
            <a:endParaRPr lang="ru-RU" sz="15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46828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2 877 524,02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2 877 524,02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1 427 764,20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796 438,15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3 256,67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812 957,02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="" xmlns:a16="http://schemas.microsoft.com/office/drawing/2014/main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="" xmlns:a16="http://schemas.microsoft.com/office/drawing/2014/main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="" xmlns:a16="http://schemas.microsoft.com/office/drawing/2014/main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="" xmlns:a16="http://schemas.microsoft.com/office/drawing/2014/main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="" xmlns:a16="http://schemas.microsoft.com/office/drawing/2014/main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="" xmlns:a16="http://schemas.microsoft.com/office/drawing/2014/main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="" xmlns:a16="http://schemas.microsoft.com/office/drawing/2014/main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=""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="" xmlns:a16="http://schemas.microsoft.com/office/drawing/2014/main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="" xmlns:a16="http://schemas.microsoft.com/office/drawing/2014/main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="" xmlns:a16="http://schemas.microsoft.com/office/drawing/2014/main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="" xmlns:a16="http://schemas.microsoft.com/office/drawing/2014/main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="" xmlns:a16="http://schemas.microsoft.com/office/drawing/2014/main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=""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="" xmlns:a16="http://schemas.microsoft.com/office/drawing/2014/main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="" xmlns:a16="http://schemas.microsoft.com/office/drawing/2014/main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="" xmlns:a16="http://schemas.microsoft.com/office/drawing/2014/main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="" xmlns:a16="http://schemas.microsoft.com/office/drawing/2014/main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="" xmlns:a16="http://schemas.microsoft.com/office/drawing/2014/main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29723"/>
              </p:ext>
            </p:extLst>
          </p:nvPr>
        </p:nvGraphicFramePr>
        <p:xfrm>
          <a:off x="1" y="2200590"/>
          <a:ext cx="9905998" cy="465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2167485178"/>
                    </a:ext>
                  </a:extLst>
                </a:gridCol>
                <a:gridCol w="3267302">
                  <a:extLst>
                    <a:ext uri="{9D8B030D-6E8A-4147-A177-3AD203B41FA5}">
                      <a16:colId xmlns="" xmlns:a16="http://schemas.microsoft.com/office/drawing/2014/main" val="188552079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7807648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26103641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5837529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75744135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87384551"/>
                    </a:ext>
                  </a:extLst>
                </a:gridCol>
              </a:tblGrid>
              <a:tr h="159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51566002"/>
                  </a:ext>
                </a:extLst>
              </a:tr>
              <a:tr h="206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2 877 524,02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7925626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2 877 524,02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7693381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612125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2992219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177444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1427 764,20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2619618"/>
                  </a:ext>
                </a:extLst>
              </a:tr>
              <a:tr h="958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7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941662"/>
              </p:ext>
            </p:extLst>
          </p:nvPr>
        </p:nvGraphicFramePr>
        <p:xfrm>
          <a:off x="2" y="2230733"/>
          <a:ext cx="9905999" cy="462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67875098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16752303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79944507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85111433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603600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513 313,60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513 313,60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009269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01950283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911038"/>
                  </a:ext>
                </a:extLst>
              </a:tr>
              <a:tr h="320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583095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  <a:endParaRPr lang="ru-RU" sz="1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северу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Москвы. Площадь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составляет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1427 км².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округами Московской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45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559694"/>
              </p:ext>
            </p:extLst>
          </p:nvPr>
        </p:nvGraphicFramePr>
        <p:xfrm>
          <a:off x="12355" y="2200570"/>
          <a:ext cx="9819504" cy="4617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876">
                  <a:extLst>
                    <a:ext uri="{9D8B030D-6E8A-4147-A177-3AD203B41FA5}">
                      <a16:colId xmlns="" xmlns:a16="http://schemas.microsoft.com/office/drawing/2014/main" val="3140015827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666706814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852098825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11126599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0003771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13108225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459854903"/>
                    </a:ext>
                  </a:extLst>
                </a:gridCol>
              </a:tblGrid>
              <a:tr h="231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67099"/>
                  </a:ext>
                </a:extLst>
              </a:tr>
              <a:tr h="382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243 04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31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40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41461249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348010"/>
                  </a:ext>
                </a:extLst>
              </a:tr>
              <a:tr h="309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9726187"/>
                  </a:ext>
                </a:extLst>
              </a:tr>
              <a:tr h="316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1062956"/>
                  </a:ext>
                </a:extLst>
              </a:tr>
              <a:tr h="340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7308585"/>
                  </a:ext>
                </a:extLst>
              </a:tr>
              <a:tr h="352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9412151"/>
                  </a:ext>
                </a:extLst>
              </a:tr>
              <a:tr h="346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2020482"/>
                  </a:ext>
                </a:extLst>
              </a:tr>
              <a:tr h="229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572 189,28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0699476"/>
                  </a:ext>
                </a:extLst>
              </a:tr>
              <a:tr h="355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572 189,28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369935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438,147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6610,640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750 912,640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74086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9740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385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="" xmlns:a16="http://schemas.microsoft.com/office/drawing/2014/main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="" xmlns:a16="http://schemas.microsoft.com/office/drawing/2014/main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090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4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7327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66431"/>
              </p:ext>
            </p:extLst>
          </p:nvPr>
        </p:nvGraphicFramePr>
        <p:xfrm>
          <a:off x="0" y="2220688"/>
          <a:ext cx="9905997" cy="4637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534902350"/>
                    </a:ext>
                  </a:extLst>
                </a:gridCol>
                <a:gridCol w="355794">
                  <a:extLst>
                    <a:ext uri="{9D8B030D-6E8A-4147-A177-3AD203B41FA5}">
                      <a16:colId xmlns="" xmlns:a16="http://schemas.microsoft.com/office/drawing/2014/main" val="1159095575"/>
                    </a:ext>
                  </a:extLst>
                </a:gridCol>
                <a:gridCol w="279109">
                  <a:extLst>
                    <a:ext uri="{9D8B030D-6E8A-4147-A177-3AD203B41FA5}">
                      <a16:colId xmlns=""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="" xmlns:a16="http://schemas.microsoft.com/office/drawing/2014/main" val="1516465065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1951583750"/>
                    </a:ext>
                  </a:extLst>
                </a:gridCol>
                <a:gridCol w="911738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6564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19 818,850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3686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883614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4 812 957,020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63095751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83866249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01501603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0314691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16538"/>
              </p:ext>
            </p:extLst>
          </p:nvPr>
        </p:nvGraphicFramePr>
        <p:xfrm>
          <a:off x="1" y="1580393"/>
          <a:ext cx="9905999" cy="5288851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2 877 524,02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1 427 764,20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796 438,15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3 256,67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=""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23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</a:t>
            </a:r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 округе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50-51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по целевым показателям программ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за 2022 год  в сравнении с плановыми назначениями  в 2023 году и прогноз на 2024 год  и на плановый период  2025-2026 годов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52-96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97-108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109-120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121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81436"/>
              </p:ext>
            </p:extLst>
          </p:nvPr>
        </p:nvGraphicFramePr>
        <p:xfrm>
          <a:off x="-1" y="914401"/>
          <a:ext cx="9905998" cy="5978969"/>
        </p:xfrm>
        <a:graphic>
          <a:graphicData uri="http://schemas.openxmlformats.org/drawingml/2006/table">
            <a:tbl>
              <a:tblPr/>
              <a:tblGrid>
                <a:gridCol w="365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2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8518">
                  <a:extLst>
                    <a:ext uri="{9D8B030D-6E8A-4147-A177-3AD203B41FA5}">
                      <a16:colId xmlns="" xmlns:a16="http://schemas.microsoft.com/office/drawing/2014/main" val="659967511"/>
                    </a:ext>
                  </a:extLst>
                </a:gridCol>
                <a:gridCol w="2092771">
                  <a:extLst>
                    <a:ext uri="{9D8B030D-6E8A-4147-A177-3AD203B41FA5}">
                      <a16:colId xmlns="" xmlns:a16="http://schemas.microsoft.com/office/drawing/2014/main" val="2725055406"/>
                    </a:ext>
                  </a:extLst>
                </a:gridCol>
                <a:gridCol w="569772">
                  <a:extLst>
                    <a:ext uri="{9D8B030D-6E8A-4147-A177-3AD203B41FA5}">
                      <a16:colId xmlns="" xmlns:a16="http://schemas.microsoft.com/office/drawing/2014/main" val="3891603502"/>
                    </a:ext>
                  </a:extLst>
                </a:gridCol>
                <a:gridCol w="569142">
                  <a:extLst>
                    <a:ext uri="{9D8B030D-6E8A-4147-A177-3AD203B41FA5}">
                      <a16:colId xmlns="" xmlns:a16="http://schemas.microsoft.com/office/drawing/2014/main" val="2793506552"/>
                    </a:ext>
                  </a:extLst>
                </a:gridCol>
                <a:gridCol w="638109">
                  <a:extLst>
                    <a:ext uri="{9D8B030D-6E8A-4147-A177-3AD203B41FA5}">
                      <a16:colId xmlns="" xmlns:a16="http://schemas.microsoft.com/office/drawing/2014/main" val="2230709784"/>
                    </a:ext>
                  </a:extLst>
                </a:gridCol>
                <a:gridCol w="640671">
                  <a:extLst>
                    <a:ext uri="{9D8B030D-6E8A-4147-A177-3AD203B41FA5}">
                      <a16:colId xmlns="" xmlns:a16="http://schemas.microsoft.com/office/drawing/2014/main" val="1101552160"/>
                    </a:ext>
                  </a:extLst>
                </a:gridCol>
                <a:gridCol w="649355">
                  <a:extLst>
                    <a:ext uri="{9D8B030D-6E8A-4147-A177-3AD203B41FA5}">
                      <a16:colId xmlns="" xmlns:a16="http://schemas.microsoft.com/office/drawing/2014/main" val="3341844146"/>
                    </a:ext>
                  </a:extLst>
                </a:gridCol>
              </a:tblGrid>
              <a:tr h="55793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045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045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900" b="1" dirty="0">
                          <a:latin typeface="Times New Roman"/>
                        </a:rPr>
                        <a:t>льготы </a:t>
                      </a:r>
                      <a:r>
                        <a:rPr lang="ru" sz="9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3597778"/>
                  </a:ext>
                </a:extLst>
              </a:tr>
              <a:tr h="594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19148229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8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6024509"/>
                  </a:ext>
                </a:extLst>
              </a:tr>
              <a:tr h="278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8840906"/>
                  </a:ext>
                </a:extLst>
              </a:tr>
              <a:tr h="184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8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42365097"/>
                  </a:ext>
                </a:extLst>
              </a:tr>
              <a:tr h="7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8786111"/>
                  </a:ext>
                </a:extLst>
              </a:tr>
              <a:tr h="858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just"/>
                      <a:endParaRPr lang="ru" sz="8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4202813"/>
                  </a:ext>
                </a:extLst>
              </a:tr>
              <a:tr h="158895">
                <a:tc rowSpan="17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7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14245058"/>
                  </a:ext>
                </a:extLst>
              </a:tr>
              <a:tr h="117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4211589"/>
                  </a:ext>
                </a:extLst>
              </a:tr>
              <a:tr h="67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9294452"/>
                  </a:ext>
                </a:extLst>
              </a:tr>
              <a:tr h="116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5730561"/>
                  </a:ext>
                </a:extLst>
              </a:tr>
              <a:tr h="329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704035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90627"/>
                  </a:ext>
                </a:extLst>
              </a:tr>
              <a:tr h="134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8254244"/>
                  </a:ext>
                </a:extLst>
              </a:tr>
              <a:tr h="49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4874477"/>
                  </a:ext>
                </a:extLst>
              </a:tr>
              <a:tr h="151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585212"/>
                  </a:ext>
                </a:extLst>
              </a:tr>
              <a:tr h="32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5437227"/>
                  </a:ext>
                </a:extLst>
              </a:tr>
              <a:tr h="580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3764986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485053"/>
                  </a:ext>
                </a:extLst>
              </a:tr>
              <a:tr h="127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6379990"/>
                  </a:ext>
                </a:extLst>
              </a:tr>
              <a:tr h="56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91061016"/>
                  </a:ext>
                </a:extLst>
              </a:tr>
              <a:tr h="235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75924839"/>
                  </a:ext>
                </a:extLst>
              </a:tr>
              <a:tr h="12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2912619"/>
                  </a:ext>
                </a:extLst>
              </a:tr>
              <a:tr h="32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2089518"/>
                  </a:ext>
                </a:extLst>
              </a:tr>
              <a:tr h="316369"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80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</a:t>
                      </a:r>
                      <a:r>
                        <a:rPr lang="ru" sz="700" b="1" dirty="0">
                          <a:latin typeface="Times New Roman"/>
                        </a:rPr>
                        <a:t>самоуправления </a:t>
                      </a:r>
                      <a:r>
                        <a:rPr lang="ru" sz="70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7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62381"/>
              </p:ext>
            </p:extLst>
          </p:nvPr>
        </p:nvGraphicFramePr>
        <p:xfrm>
          <a:off x="0" y="1665838"/>
          <a:ext cx="9906000" cy="5192162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7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80752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3077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22819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п.4.5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964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5868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518984"/>
            <a:ext cx="1044527" cy="1729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70443"/>
              </p:ext>
            </p:extLst>
          </p:nvPr>
        </p:nvGraphicFramePr>
        <p:xfrm>
          <a:off x="-1" y="850254"/>
          <a:ext cx="9906001" cy="6052185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="" xmlns:a16="http://schemas.microsoft.com/office/drawing/2014/main" val="3247251429"/>
                    </a:ext>
                  </a:extLst>
                </a:gridCol>
                <a:gridCol w="9191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1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954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256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436 320,82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1 316 889,42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28 643,55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17 485,38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36 128,90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9227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613 260,06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900" b="1" dirty="0">
                          <a:latin typeface="Times New Roman"/>
                        </a:rPr>
                        <a:t>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347 025,14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53843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50 442,42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48 354,00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587 834,85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latin typeface="Times New Roman"/>
                        </a:rPr>
                        <a:t> «Строительство</a:t>
                      </a:r>
                      <a:r>
                        <a:rPr lang="ru" sz="1200" b="1" baseline="0" dirty="0" smtClean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709 349,79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43 489,91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6728895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86804"/>
                  </a:ext>
                </a:extLst>
              </a:tr>
              <a:tr h="272306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715856"/>
              </p:ext>
            </p:extLst>
          </p:nvPr>
        </p:nvGraphicFramePr>
        <p:xfrm>
          <a:off x="-2" y="711201"/>
          <a:ext cx="9906003" cy="6250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=""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=""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=""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=""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=""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=""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=""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="" xmlns:a16="http://schemas.microsoft.com/office/drawing/2014/main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48177129"/>
                  </a:ext>
                </a:extLst>
              </a:tr>
              <a:tr h="1968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436 320,820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1 316 889,420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28 643,550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17 485,370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67 329,000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36 128,900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613 260,060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506,25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347 025,140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21407"/>
              </p:ext>
            </p:extLst>
          </p:nvPr>
        </p:nvGraphicFramePr>
        <p:xfrm>
          <a:off x="12357" y="-1"/>
          <a:ext cx="9893643" cy="6894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6463">
                  <a:extLst>
                    <a:ext uri="{9D8B030D-6E8A-4147-A177-3AD203B41FA5}">
                      <a16:colId xmlns="" xmlns:a16="http://schemas.microsoft.com/office/drawing/2014/main" val="1683787497"/>
                    </a:ext>
                  </a:extLst>
                </a:gridCol>
                <a:gridCol w="895277">
                  <a:extLst>
                    <a:ext uri="{9D8B030D-6E8A-4147-A177-3AD203B41FA5}">
                      <a16:colId xmlns="" xmlns:a16="http://schemas.microsoft.com/office/drawing/2014/main" val="2894959744"/>
                    </a:ext>
                  </a:extLst>
                </a:gridCol>
                <a:gridCol w="839511">
                  <a:extLst>
                    <a:ext uri="{9D8B030D-6E8A-4147-A177-3AD203B41FA5}">
                      <a16:colId xmlns="" xmlns:a16="http://schemas.microsoft.com/office/drawing/2014/main" val="8725671"/>
                    </a:ext>
                  </a:extLst>
                </a:gridCol>
                <a:gridCol w="850611">
                  <a:extLst>
                    <a:ext uri="{9D8B030D-6E8A-4147-A177-3AD203B41FA5}">
                      <a16:colId xmlns="" xmlns:a16="http://schemas.microsoft.com/office/drawing/2014/main" val="1737778028"/>
                    </a:ext>
                  </a:extLst>
                </a:gridCol>
                <a:gridCol w="923520">
                  <a:extLst>
                    <a:ext uri="{9D8B030D-6E8A-4147-A177-3AD203B41FA5}">
                      <a16:colId xmlns="" xmlns:a16="http://schemas.microsoft.com/office/drawing/2014/main" val="3647051922"/>
                    </a:ext>
                  </a:extLst>
                </a:gridCol>
                <a:gridCol w="522518">
                  <a:extLst>
                    <a:ext uri="{9D8B030D-6E8A-4147-A177-3AD203B41FA5}">
                      <a16:colId xmlns="" xmlns:a16="http://schemas.microsoft.com/office/drawing/2014/main" val="3597063409"/>
                    </a:ext>
                  </a:extLst>
                </a:gridCol>
                <a:gridCol w="923520">
                  <a:extLst>
                    <a:ext uri="{9D8B030D-6E8A-4147-A177-3AD203B41FA5}">
                      <a16:colId xmlns="" xmlns:a16="http://schemas.microsoft.com/office/drawing/2014/main" val="1625253333"/>
                    </a:ext>
                  </a:extLst>
                </a:gridCol>
                <a:gridCol w="583275">
                  <a:extLst>
                    <a:ext uri="{9D8B030D-6E8A-4147-A177-3AD203B41FA5}">
                      <a16:colId xmlns="" xmlns:a16="http://schemas.microsoft.com/office/drawing/2014/main" val="1884573845"/>
                    </a:ext>
                  </a:extLst>
                </a:gridCol>
                <a:gridCol w="935672">
                  <a:extLst>
                    <a:ext uri="{9D8B030D-6E8A-4147-A177-3AD203B41FA5}">
                      <a16:colId xmlns="" xmlns:a16="http://schemas.microsoft.com/office/drawing/2014/main" val="1113220174"/>
                    </a:ext>
                  </a:extLst>
                </a:gridCol>
                <a:gridCol w="583276">
                  <a:extLst>
                    <a:ext uri="{9D8B030D-6E8A-4147-A177-3AD203B41FA5}">
                      <a16:colId xmlns="" xmlns:a16="http://schemas.microsoft.com/office/drawing/2014/main" val="3134955637"/>
                    </a:ext>
                  </a:extLst>
                </a:gridCol>
              </a:tblGrid>
              <a:tr h="914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50 442,420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8957260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355908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48 354,000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57631299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5874987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587 834,850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7062322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– Муниципальная программа «Строительство и капитальный ремонт объектов социальной инфраструктуры»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709 349,790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310,67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4096459"/>
                  </a:ext>
                </a:extLst>
              </a:tr>
              <a:tr h="732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5 163 459,690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70941093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5088649"/>
                  </a:ext>
                </a:extLst>
              </a:tr>
              <a:tr h="373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43 489,910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1199542"/>
                  </a:ext>
                </a:extLst>
              </a:tr>
              <a:tr h="369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52 652,710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90,51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97055576"/>
                  </a:ext>
                </a:extLst>
              </a:tr>
              <a:tr h="293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0897522"/>
                  </a:ext>
                </a:extLst>
              </a:tr>
              <a:tr h="55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7061"/>
              </p:ext>
            </p:extLst>
          </p:nvPr>
        </p:nvGraphicFramePr>
        <p:xfrm>
          <a:off x="1" y="927101"/>
          <a:ext cx="9905997" cy="5857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217">
                  <a:extLst>
                    <a:ext uri="{9D8B030D-6E8A-4147-A177-3AD203B41FA5}">
                      <a16:colId xmlns="" xmlns:a16="http://schemas.microsoft.com/office/drawing/2014/main" val="4294288362"/>
                    </a:ext>
                  </a:extLst>
                </a:gridCol>
                <a:gridCol w="1015154">
                  <a:extLst>
                    <a:ext uri="{9D8B030D-6E8A-4147-A177-3AD203B41FA5}">
                      <a16:colId xmlns="" xmlns:a16="http://schemas.microsoft.com/office/drawing/2014/main" val="1828055134"/>
                    </a:ext>
                  </a:extLst>
                </a:gridCol>
                <a:gridCol w="1059255">
                  <a:extLst>
                    <a:ext uri="{9D8B030D-6E8A-4147-A177-3AD203B41FA5}">
                      <a16:colId xmlns="" xmlns:a16="http://schemas.microsoft.com/office/drawing/2014/main" val="900955546"/>
                    </a:ext>
                  </a:extLst>
                </a:gridCol>
                <a:gridCol w="1098487">
                  <a:extLst>
                    <a:ext uri="{9D8B030D-6E8A-4147-A177-3AD203B41FA5}">
                      <a16:colId xmlns="" xmlns:a16="http://schemas.microsoft.com/office/drawing/2014/main" val="2224229186"/>
                    </a:ext>
                  </a:extLst>
                </a:gridCol>
                <a:gridCol w="1186758">
                  <a:extLst>
                    <a:ext uri="{9D8B030D-6E8A-4147-A177-3AD203B41FA5}">
                      <a16:colId xmlns="" xmlns:a16="http://schemas.microsoft.com/office/drawing/2014/main" val="2082035626"/>
                    </a:ext>
                  </a:extLst>
                </a:gridCol>
                <a:gridCol w="1020528">
                  <a:extLst>
                    <a:ext uri="{9D8B030D-6E8A-4147-A177-3AD203B41FA5}">
                      <a16:colId xmlns="" xmlns:a16="http://schemas.microsoft.com/office/drawing/2014/main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=""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394 899,64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578,48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35 964,00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611 594,41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1 990 740,38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2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688,40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614 192,16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331 654,73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393,90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18 642,66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расходов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6283142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48015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=""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=""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=""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=""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-403 155,390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20,83</a:t>
                      </a:r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403 155,390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393 155,390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- 4 822 957,020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33 269,44 тыс. руб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.----------------------------------------------------------     20,83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=""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=""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=""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54609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=""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=""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=""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=""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=""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=""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=""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32541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самоуправления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средства, за исключением средств, являющихся источниками финансирования </a:t>
            </a:r>
            <a:r>
              <a:rPr lang="ru" i="1" dirty="0" smtClean="0">
                <a:latin typeface="Times New Roman"/>
              </a:rPr>
              <a:t>дефицита бюджета</a:t>
            </a:r>
            <a:endParaRPr lang="ru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0309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62234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51694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79041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smtClean="0">
                <a:latin typeface="Times New Roman"/>
              </a:rPr>
              <a:t>   </a:t>
            </a:r>
            <a:r>
              <a:rPr lang="ru" sz="2300" b="1" i="1" dirty="0" smtClean="0">
                <a:latin typeface="Times New Roman"/>
              </a:rPr>
              <a:t>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76795"/>
              </p:ext>
            </p:extLst>
          </p:nvPr>
        </p:nvGraphicFramePr>
        <p:xfrm>
          <a:off x="-1" y="1397283"/>
          <a:ext cx="9906000" cy="5460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98365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лет,получающих дополнительное образование,в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детей-инвалидов,которым созданы условия для получения качественного начального общего,основного общего,среднего общего образования,в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24470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825531"/>
              </p:ext>
            </p:extLst>
          </p:nvPr>
        </p:nvGraphicFramePr>
        <p:xfrm>
          <a:off x="0" y="1404573"/>
          <a:ext cx="9906001" cy="545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9006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1257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66173"/>
              </p:ext>
            </p:extLst>
          </p:nvPr>
        </p:nvGraphicFramePr>
        <p:xfrm>
          <a:off x="1" y="1404783"/>
          <a:ext cx="9895436" cy="54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=""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=""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=""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=""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=""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=""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=""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="" xmlns:a16="http://schemas.microsoft.com/office/drawing/2014/main" val="3523081052"/>
                    </a:ext>
                  </a:extLst>
                </a:gridCol>
              </a:tblGrid>
              <a:tr h="250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0560694"/>
                  </a:ext>
                </a:extLst>
              </a:tr>
              <a:tr h="316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25204947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10966277"/>
                  </a:ext>
                </a:extLst>
              </a:tr>
              <a:tr h="6261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912082"/>
                  </a:ext>
                </a:extLst>
              </a:tr>
              <a:tr h="73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5757512"/>
                  </a:ext>
                </a:extLst>
              </a:tr>
              <a:tr h="46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91969"/>
                  </a:ext>
                </a:extLst>
              </a:tr>
              <a:tr h="738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5477154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9454025"/>
                  </a:ext>
                </a:extLst>
              </a:tr>
              <a:tr h="5549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567413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2365649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2749685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=""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=""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=""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=""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804870"/>
              </p:ext>
            </p:extLst>
          </p:nvPr>
        </p:nvGraphicFramePr>
        <p:xfrm>
          <a:off x="-1" y="1253448"/>
          <a:ext cx="9906000" cy="5604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1197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1087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39702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3059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90013"/>
              </p:ext>
            </p:extLst>
          </p:nvPr>
        </p:nvGraphicFramePr>
        <p:xfrm>
          <a:off x="-1" y="1253448"/>
          <a:ext cx="9906000" cy="5738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040865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819149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791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4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674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358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667430"/>
                  </a:ext>
                </a:extLst>
              </a:tr>
              <a:tr h="6679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=""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=""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=""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=""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=""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=""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=""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=""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=""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=""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=""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=""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11573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="" xmlns:a16="http://schemas.microsoft.com/office/drawing/2014/main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="" xmlns:a16="http://schemas.microsoft.com/office/drawing/2014/main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="" xmlns:a16="http://schemas.microsoft.com/office/drawing/2014/main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=""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=""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=""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=""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=""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=""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=""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="" xmlns:a16="http://schemas.microsoft.com/office/drawing/2014/main" val="1456664768"/>
                    </a:ext>
                  </a:extLst>
                </a:gridCol>
                <a:gridCol w="594006">
                  <a:extLst>
                    <a:ext uri="{9D8B030D-6E8A-4147-A177-3AD203B41FA5}">
                      <a16:colId xmlns=""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470400"/>
            <a:ext cx="433387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37426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=""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=""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=""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=""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=""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=""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=""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=""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=""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=""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=""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="" xmlns:a16="http://schemas.microsoft.com/office/drawing/2014/main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36075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=""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=""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=""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=""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=""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=""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=""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=""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=""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=""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=""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20753</TotalTime>
  <Words>27356</Words>
  <Application>Microsoft Office PowerPoint</Application>
  <PresentationFormat>Лист A4 (210x297 мм)</PresentationFormat>
  <Paragraphs>7924</Paragraphs>
  <Slides>117</Slides>
  <Notes>85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26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33 269,44 тыс. руб.----------------------------------------------------------     20,83 %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2456</cp:revision>
  <cp:lastPrinted>2024-04-16T05:59:16Z</cp:lastPrinted>
  <dcterms:modified xsi:type="dcterms:W3CDTF">2024-04-26T09:18:58Z</dcterms:modified>
</cp:coreProperties>
</file>