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6.xml" ContentType="application/vnd.openxmlformats-officedocument.presentationml.notesSlide+xml"/>
  <Override PartName="/ppt/charts/chart5.xml" ContentType="application/vnd.openxmlformats-officedocument.drawingml.chart+xml"/>
  <Override PartName="/ppt/notesSlides/notesSlide37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8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020" r:id="rId1"/>
  </p:sldMasterIdLst>
  <p:notesMasterIdLst>
    <p:notesMasterId r:id="rId120"/>
  </p:notesMasterIdLst>
  <p:handoutMasterIdLst>
    <p:handoutMasterId r:id="rId121"/>
  </p:handoutMasterIdLst>
  <p:sldIdLst>
    <p:sldId id="357" r:id="rId2"/>
    <p:sldId id="338" r:id="rId3"/>
    <p:sldId id="334" r:id="rId4"/>
    <p:sldId id="421" r:id="rId5"/>
    <p:sldId id="335" r:id="rId6"/>
    <p:sldId id="257" r:id="rId7"/>
    <p:sldId id="344" r:id="rId8"/>
    <p:sldId id="337" r:id="rId9"/>
    <p:sldId id="345" r:id="rId10"/>
    <p:sldId id="347" r:id="rId11"/>
    <p:sldId id="258" r:id="rId12"/>
    <p:sldId id="259" r:id="rId13"/>
    <p:sldId id="260" r:id="rId14"/>
    <p:sldId id="262" r:id="rId15"/>
    <p:sldId id="350" r:id="rId16"/>
    <p:sldId id="424" r:id="rId17"/>
    <p:sldId id="291" r:id="rId18"/>
    <p:sldId id="412" r:id="rId19"/>
    <p:sldId id="411" r:id="rId20"/>
    <p:sldId id="292" r:id="rId21"/>
    <p:sldId id="423" r:id="rId22"/>
    <p:sldId id="319" r:id="rId23"/>
    <p:sldId id="294" r:id="rId24"/>
    <p:sldId id="265" r:id="rId25"/>
    <p:sldId id="413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5" r:id="rId34"/>
    <p:sldId id="436" r:id="rId35"/>
    <p:sldId id="437" r:id="rId36"/>
    <p:sldId id="432" r:id="rId37"/>
    <p:sldId id="438" r:id="rId38"/>
    <p:sldId id="433" r:id="rId39"/>
    <p:sldId id="434" r:id="rId40"/>
    <p:sldId id="439" r:id="rId41"/>
    <p:sldId id="440" r:id="rId42"/>
    <p:sldId id="441" r:id="rId43"/>
    <p:sldId id="442" r:id="rId44"/>
    <p:sldId id="297" r:id="rId45"/>
    <p:sldId id="293" r:id="rId46"/>
    <p:sldId id="414" r:id="rId47"/>
    <p:sldId id="415" r:id="rId48"/>
    <p:sldId id="267" r:id="rId49"/>
    <p:sldId id="321" r:id="rId50"/>
    <p:sldId id="269" r:id="rId51"/>
    <p:sldId id="443" r:id="rId52"/>
    <p:sldId id="332" r:id="rId53"/>
    <p:sldId id="272" r:id="rId54"/>
    <p:sldId id="419" r:id="rId55"/>
    <p:sldId id="420" r:id="rId56"/>
    <p:sldId id="298" r:id="rId57"/>
    <p:sldId id="418" r:id="rId58"/>
    <p:sldId id="320" r:id="rId59"/>
    <p:sldId id="303" r:id="rId60"/>
    <p:sldId id="305" r:id="rId61"/>
    <p:sldId id="381" r:id="rId62"/>
    <p:sldId id="382" r:id="rId63"/>
    <p:sldId id="385" r:id="rId64"/>
    <p:sldId id="275" r:id="rId65"/>
    <p:sldId id="306" r:id="rId66"/>
    <p:sldId id="386" r:id="rId67"/>
    <p:sldId id="387" r:id="rId68"/>
    <p:sldId id="307" r:id="rId69"/>
    <p:sldId id="308" r:id="rId70"/>
    <p:sldId id="383" r:id="rId71"/>
    <p:sldId id="384" r:id="rId72"/>
    <p:sldId id="388" r:id="rId73"/>
    <p:sldId id="389" r:id="rId74"/>
    <p:sldId id="309" r:id="rId75"/>
    <p:sldId id="391" r:id="rId76"/>
    <p:sldId id="390" r:id="rId77"/>
    <p:sldId id="392" r:id="rId78"/>
    <p:sldId id="393" r:id="rId79"/>
    <p:sldId id="310" r:id="rId80"/>
    <p:sldId id="394" r:id="rId81"/>
    <p:sldId id="395" r:id="rId82"/>
    <p:sldId id="311" r:id="rId83"/>
    <p:sldId id="396" r:id="rId84"/>
    <p:sldId id="397" r:id="rId85"/>
    <p:sldId id="313" r:id="rId86"/>
    <p:sldId id="398" r:id="rId87"/>
    <p:sldId id="314" r:id="rId88"/>
    <p:sldId id="399" r:id="rId89"/>
    <p:sldId id="400" r:id="rId90"/>
    <p:sldId id="401" r:id="rId91"/>
    <p:sldId id="402" r:id="rId92"/>
    <p:sldId id="403" r:id="rId93"/>
    <p:sldId id="404" r:id="rId94"/>
    <p:sldId id="316" r:id="rId95"/>
    <p:sldId id="406" r:id="rId96"/>
    <p:sldId id="405" r:id="rId97"/>
    <p:sldId id="317" r:id="rId98"/>
    <p:sldId id="358" r:id="rId99"/>
    <p:sldId id="359" r:id="rId100"/>
    <p:sldId id="360" r:id="rId101"/>
    <p:sldId id="361" r:id="rId102"/>
    <p:sldId id="362" r:id="rId103"/>
    <p:sldId id="363" r:id="rId104"/>
    <p:sldId id="364" r:id="rId105"/>
    <p:sldId id="365" r:id="rId106"/>
    <p:sldId id="366" r:id="rId107"/>
    <p:sldId id="368" r:id="rId108"/>
    <p:sldId id="369" r:id="rId109"/>
    <p:sldId id="370" r:id="rId110"/>
    <p:sldId id="367" r:id="rId111"/>
    <p:sldId id="422" r:id="rId112"/>
    <p:sldId id="372" r:id="rId113"/>
    <p:sldId id="376" r:id="rId114"/>
    <p:sldId id="377" r:id="rId115"/>
    <p:sldId id="378" r:id="rId116"/>
    <p:sldId id="379" r:id="rId117"/>
    <p:sldId id="380" r:id="rId118"/>
    <p:sldId id="290" r:id="rId119"/>
  </p:sldIdLst>
  <p:sldSz cx="9906000" cy="6858000" type="A4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FFAB"/>
    <a:srgbClr val="FFEBFF"/>
    <a:srgbClr val="FF99FF"/>
    <a:srgbClr val="FFFFEB"/>
    <a:srgbClr val="F4FCFE"/>
    <a:srgbClr val="FDFECE"/>
    <a:srgbClr val="CCFF33"/>
    <a:srgbClr val="E3F8FD"/>
    <a:srgbClr val="F5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5" autoAdjust="0"/>
    <p:restoredTop sz="66280" autoAdjust="0"/>
  </p:normalViewPr>
  <p:slideViewPr>
    <p:cSldViewPr snapToGrid="0">
      <p:cViewPr varScale="1">
        <p:scale>
          <a:sx n="77" d="100"/>
          <a:sy n="77" d="100"/>
        </p:scale>
        <p:origin x="2292" y="54"/>
      </p:cViewPr>
      <p:guideLst>
        <p:guide pos="31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3077642693552"/>
          <c:y val="0.20228766521664954"/>
          <c:w val="0.71491053403721816"/>
          <c:h val="0.6946747283475818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275992"/>
        <c:axId val="77276384"/>
      </c:barChart>
      <c:catAx>
        <c:axId val="77275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7276384"/>
        <c:crosses val="autoZero"/>
        <c:auto val="1"/>
        <c:lblAlgn val="ctr"/>
        <c:lblOffset val="100"/>
        <c:noMultiLvlLbl val="0"/>
      </c:catAx>
      <c:valAx>
        <c:axId val="7727638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7727599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76322303226879351"/>
          <c:y val="9.1736135710091649E-2"/>
          <c:w val="0"/>
          <c:h val="2.6584869929511718E-2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accent4">
            <a:lumMod val="20000"/>
            <a:lumOff val="80000"/>
          </a:schemeClr>
        </a:solidFill>
        <a:ln>
          <a:noFill/>
        </a:ln>
        <a:effectLst/>
        <a:sp3d/>
      </c:spPr>
    </c:floor>
    <c:sideWall>
      <c:thickness val="0"/>
      <c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50800" dist="50800" dir="5400000" algn="ctr" rotWithShape="0">
            <a:schemeClr val="tx2">
              <a:lumMod val="50000"/>
            </a:schemeClr>
          </a:outerShdw>
        </a:effectLst>
        <a:sp3d/>
      </c:spPr>
    </c:sideWall>
    <c:backWall>
      <c:thickness val="0"/>
      <c:spPr>
        <a:gradFill>
          <a:gsLst>
            <a:gs pos="7000">
              <a:schemeClr val="tx2">
                <a:lumMod val="40000"/>
                <a:lumOff val="60000"/>
              </a:schemeClr>
            </a:gs>
            <a:gs pos="28000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chemeClr val="tx2">
              <a:lumMod val="50000"/>
            </a:schemeClr>
          </a:outerShdw>
        </a:effectLst>
        <a:sp3d/>
      </c:spPr>
    </c:backWall>
    <c:plotArea>
      <c:layout>
        <c:manualLayout>
          <c:layoutTarget val="inner"/>
          <c:xMode val="edge"/>
          <c:yMode val="edge"/>
          <c:x val="8.6632830836923677E-2"/>
          <c:y val="0.16142787085615642"/>
          <c:w val="0.89465970119119731"/>
          <c:h val="0.81649309632087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3">
                    <a:lumMod val="40000"/>
                    <a:lumOff val="6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2.3420147040162827E-3"/>
                  <c:y val="0.34149738245698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8813236301254938E-17"/>
                  <c:y val="0.407070642317562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930988078913454E-3"/>
                  <c:y val="0.33513043060226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167226154891602E-3"/>
                  <c:y val="0.35738966530523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6625709197777864E-3"/>
                  <c:y val="0.41144774599839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3AB-4297-BAF6-ED8BCE606D1C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3776533.83</c:v>
                </c:pt>
                <c:pt idx="1">
                  <c:v>4359294.5999999996</c:v>
                </c:pt>
                <c:pt idx="2">
                  <c:v>4895960.47</c:v>
                </c:pt>
                <c:pt idx="3" formatCode="#,##0.000">
                  <c:v>3812010.55</c:v>
                </c:pt>
                <c:pt idx="4">
                  <c:v>4684682.78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FFEBFF"/>
                </a:gs>
                <a:gs pos="83000">
                  <a:srgbClr val="FF7C80"/>
                </a:gs>
              </a:gsLst>
              <a:lin ang="5400000" scaled="1"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9000">
                    <a:srgbClr val="FFEBFF"/>
                  </a:gs>
                  <a:gs pos="83000">
                    <a:srgbClr val="FF7C80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FDFECE"/>
                </a:contourClr>
              </a:sp3d>
            </c:spPr>
          </c:dPt>
          <c:dLbls>
            <c:dLbl>
              <c:idx val="0"/>
              <c:layout>
                <c:manualLayout>
                  <c:x val="5.1282046105183884E-3"/>
                  <c:y val="0.315555623532650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4102557631480154E-3"/>
                  <c:y val="0.38830499396561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9938058658674008E-3"/>
                  <c:y val="0.32914422381622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153261929889397E-3"/>
                  <c:y val="0.34508173570952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3AB-4297-BAF6-ED8BCE606D1C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FFEBF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3616459.47</c:v>
                </c:pt>
                <c:pt idx="1">
                  <c:v>4487963</c:v>
                </c:pt>
                <c:pt idx="2">
                  <c:v>5349115.8600000003</c:v>
                </c:pt>
                <c:pt idx="3" formatCode="#,##0.000">
                  <c:v>3826680.6189999999</c:v>
                </c:pt>
                <c:pt idx="4">
                  <c:v>4694493.392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Дефит  (-)/Профицит(+)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1.0470521858416933E-2"/>
                  <c:y val="-0.100769529040523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551785730689866E-2"/>
                  <c:y val="0.246266853716973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143750136911958E-2"/>
                  <c:y val="0.2684016120768106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- 453</a:t>
                    </a:r>
                    <a:r>
                      <a:rPr lang="en-US" baseline="0" dirty="0" smtClean="0"/>
                      <a:t> 155,39</a:t>
                    </a:r>
                    <a:endParaRPr lang="en-US" dirty="0"/>
                  </a:p>
                </c:rich>
              </c:tx>
              <c:showLegendKey val="1"/>
              <c:showVal val="1"/>
              <c:showCatName val="1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701593205976862E-2"/>
                  <c:y val="0.246827664751695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937510605944821E-2"/>
                  <c:y val="0.262475142334123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63AB-4297-BAF6-ED8BCE606D1C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gradFill>
                        <a:gsLst>
                          <a:gs pos="0">
                            <a:srgbClr val="FDFECE"/>
                          </a:gs>
                          <a:gs pos="32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Лист1!$D$2:$D$6</c:f>
              <c:numCache>
                <c:formatCode>#,##0.000</c:formatCode>
                <c:ptCount val="5"/>
                <c:pt idx="0">
                  <c:v>160074.35999999987</c:v>
                </c:pt>
                <c:pt idx="1">
                  <c:v>-128668.40000000037</c:v>
                </c:pt>
                <c:pt idx="2">
                  <c:v>-453155.3900000006</c:v>
                </c:pt>
                <c:pt idx="3">
                  <c:v>-14670.069000000134</c:v>
                </c:pt>
                <c:pt idx="4">
                  <c:v>-9810.6119999997318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63AB-4297-BAF6-ED8BCE606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7277168"/>
        <c:axId val="226118280"/>
        <c:axId val="0"/>
      </c:bar3DChart>
      <c:catAx>
        <c:axId val="7727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6118280"/>
        <c:crosses val="autoZero"/>
        <c:auto val="1"/>
        <c:lblAlgn val="ctr"/>
        <c:lblOffset val="100"/>
        <c:noMultiLvlLbl val="0"/>
      </c:catAx>
      <c:valAx>
        <c:axId val="226118280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727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11679">
          <a:schemeClr val="tx1"/>
        </a:gs>
        <a:gs pos="84000">
          <a:schemeClr val="accent1">
            <a:lumMod val="5000"/>
            <a:lumOff val="95000"/>
          </a:schemeClr>
        </a:gs>
        <a:gs pos="86000">
          <a:schemeClr val="tx2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(тыс.руб.)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21760504"/>
        <c:axId val="321760896"/>
        <c:axId val="0"/>
      </c:bar3DChart>
      <c:catAx>
        <c:axId val="321760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1760896"/>
        <c:crosses val="autoZero"/>
        <c:auto val="1"/>
        <c:lblAlgn val="ctr"/>
        <c:lblOffset val="100"/>
        <c:noMultiLvlLbl val="0"/>
      </c:catAx>
      <c:valAx>
        <c:axId val="321760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17605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200" cap="all" spc="5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</a:defRPr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динамике 2022-2026 годы</a:t>
            </a:r>
            <a:endParaRPr lang="ru-RU" sz="1800" dirty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05396729254997"/>
          <c:y val="4.1303732866724993E-2"/>
        </c:manualLayout>
      </c:layout>
      <c:overlay val="0"/>
      <c:spPr>
        <a:gradFill>
          <a:gsLst>
            <a:gs pos="100000">
              <a:schemeClr val="tx2">
                <a:lumMod val="20000"/>
                <a:lumOff val="80000"/>
              </a:schemeClr>
            </a:gs>
            <a:gs pos="39000">
              <a:srgbClr val="FFFFEB"/>
            </a:gs>
            <a:gs pos="16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9749979708982866E-2"/>
          <c:y val="0.12158340624088655"/>
          <c:w val="0.90665007732318448"/>
          <c:h val="0.83625605132691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2022г.(факт)</c:v>
                </c:pt>
              </c:strCache>
            </c:strRef>
          </c:tx>
          <c:spPr>
            <a:gradFill flip="none" rotWithShape="1">
              <a:gsLst>
                <a:gs pos="3784">
                  <a:schemeClr val="tx1"/>
                </a:gs>
                <a:gs pos="84300">
                  <a:srgbClr val="F3FFCF"/>
                </a:gs>
                <a:gs pos="21000">
                  <a:srgbClr val="CCFF33">
                    <a:tint val="44500"/>
                    <a:satMod val="160000"/>
                  </a:srgbClr>
                </a:gs>
                <a:gs pos="100000">
                  <a:srgbClr val="CCFF33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3784">
                    <a:schemeClr val="tx1"/>
                  </a:gs>
                  <a:gs pos="84300">
                    <a:srgbClr val="F3FFCF"/>
                  </a:gs>
                  <a:gs pos="21000">
                    <a:srgbClr val="CCFF33">
                      <a:tint val="44500"/>
                      <a:satMod val="160000"/>
                    </a:srgbClr>
                  </a:gs>
                  <a:gs pos="100000">
                    <a:srgbClr val="CCFF33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B2E-4BCC-805D-A820CCBEE5F1}"/>
              </c:ext>
            </c:extLst>
          </c:dPt>
          <c:dLbls>
            <c:dLbl>
              <c:idx val="0"/>
              <c:layout>
                <c:manualLayout>
                  <c:x val="-1.6642125722748161E-3"/>
                  <c:y val="0.185977242800496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B2E-4BCC-805D-A820CCBEE5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15555555555555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3AD-4509-A4E1-0E10F5DC0CF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5641025641026582E-3"/>
                  <c:y val="0.21481481481481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3AD-4509-A4E1-0E10F5DC0CF3}"/>
                </c:ext>
                <c:ext xmlns:c15="http://schemas.microsoft.com/office/drawing/2012/chart" uri="{CE6537A1-D6FC-4f65-9D91-7224C49458BB}"/>
              </c:extLst>
            </c:dLbl>
            <c:spPr>
              <a:gradFill flip="none" rotWithShape="1">
                <a:gsLst>
                  <a:gs pos="0">
                    <a:schemeClr val="tx1"/>
                  </a:gs>
                  <a:gs pos="21000">
                    <a:srgbClr val="CCFF33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3776533.83</c:v>
                </c:pt>
                <c:pt idx="1">
                  <c:v>1279486.8500000001</c:v>
                </c:pt>
                <c:pt idx="2">
                  <c:v>148545.75</c:v>
                </c:pt>
                <c:pt idx="3">
                  <c:v>2348501.23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2023г. (ожидаемое)</c:v>
                </c:pt>
              </c:strCache>
            </c:strRef>
          </c:tx>
          <c:spPr>
            <a:gradFill flip="none" rotWithShape="1">
              <a:gsLst>
                <a:gs pos="50000">
                  <a:srgbClr val="FFFFAB"/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B2E-4BCC-805D-A820CCBEE5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15925925925925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3AD-4509-A4E1-0E10F5DC0CF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5641025641025641E-3"/>
                  <c:y val="0.25370370370370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3AD-4509-A4E1-0E10F5DC0CF3}"/>
                </c:ext>
                <c:ext xmlns:c15="http://schemas.microsoft.com/office/drawing/2012/chart" uri="{CE6537A1-D6FC-4f65-9D91-7224C49458BB}"/>
              </c:extLst>
            </c:dLbl>
            <c:spPr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4359294.5999999996</c:v>
                </c:pt>
                <c:pt idx="1">
                  <c:v>1570901.1</c:v>
                </c:pt>
                <c:pt idx="2">
                  <c:v>272892.5</c:v>
                </c:pt>
                <c:pt idx="3">
                  <c:v>2515501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2024г.(план)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31350">
                  <a:srgbClr val="FF7D80"/>
                </a:gs>
                <a:gs pos="2000">
                  <a:srgbClr val="FF7C80"/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B2E-4BCC-805D-A820CCBEE5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1796296296296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3AD-4509-A4E1-0E10F5DC0CF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8803201587229527E-16"/>
                  <c:y val="0.188888888888888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3AD-4509-A4E1-0E10F5DC0CF3}"/>
                </c:ext>
                <c:ext xmlns:c15="http://schemas.microsoft.com/office/drawing/2012/chart" uri="{CE6537A1-D6FC-4f65-9D91-7224C49458BB}"/>
              </c:extLst>
            </c:dLbl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 formatCode="#,##0.000">
                  <c:v>4812957.0199999996</c:v>
                </c:pt>
                <c:pt idx="1">
                  <c:v>1817327</c:v>
                </c:pt>
                <c:pt idx="2">
                  <c:v>118106</c:v>
                </c:pt>
                <c:pt idx="3" formatCode="#,##0.000">
                  <c:v>2960527.47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B2E-4BCC-805D-A820CCBEE5F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2025г. (план)</c:v>
                </c:pt>
              </c:strCache>
            </c:strRef>
          </c:tx>
          <c:spPr>
            <a:gradFill flip="none" rotWithShape="1">
              <a:gsLst>
                <a:gs pos="0">
                  <a:schemeClr val="tx1"/>
                </a:gs>
                <a:gs pos="3400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34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34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34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-3.3285680644337392E-3"/>
                  <c:y val="0.20480767680135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B2E-4BCC-805D-A820CCBEE5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20370370370370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3AD-4509-A4E1-0E10F5DC0CF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82051282051094E-3"/>
                  <c:y val="0.1981481481481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3AD-4509-A4E1-0E10F5DC0CF3}"/>
                </c:ext>
                <c:ext xmlns:c15="http://schemas.microsoft.com/office/drawing/2012/chart" uri="{CE6537A1-D6FC-4f65-9D91-7224C49458BB}"/>
              </c:extLst>
            </c:dLbl>
            <c:spPr>
              <a:gradFill flip="none" rotWithShape="1">
                <a:gsLst>
                  <a:gs pos="6486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3812010.55</c:v>
                </c:pt>
                <c:pt idx="1">
                  <c:v>2062706</c:v>
                </c:pt>
                <c:pt idx="2">
                  <c:v>73424</c:v>
                </c:pt>
                <c:pt idx="3">
                  <c:v>1675880.55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B2E-4BCC-805D-A820CCBEE5F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2026г. (план)</c:v>
                </c:pt>
              </c:strCache>
            </c:strRef>
          </c:tx>
          <c:spPr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3D0-4720-BDD0-FCED139EC4DF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3D0-4720-BDD0-FCED139EC4DF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3D0-4720-BDD0-FCED139EC4DF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tx2">
                      <a:lumMod val="75000"/>
                      <a:tint val="660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3D0-4720-BDD0-FCED139EC4DF}"/>
              </c:ext>
            </c:extLst>
          </c:dPt>
          <c:dLbls>
            <c:dLbl>
              <c:idx val="0"/>
              <c:layout>
                <c:manualLayout>
                  <c:x val="-2.1532404603270746E-4"/>
                  <c:y val="0.23195384951881015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9B12EC1-FFC9-4DE8-AD86-7AF99E3B95A6}" type="VALUE">
                      <a: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5405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50000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100000">
                      <a:schemeClr val="tx2">
                        <a:lumMod val="75000"/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3D0-4720-BDD0-FCED139EC4DF}"/>
                </c:ext>
                <c:ext xmlns:c15="http://schemas.microsoft.com/office/drawing/2012/chart" uri="{CE6537A1-D6FC-4f65-9D91-7224C49458BB}">
                  <c15:layout>
                    <c:manualLayout>
                      <c:w val="0.27644871794871795"/>
                      <c:h val="4.4916739574219884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-2.5640016151827648E-3"/>
                  <c:y val="0.18148162729658779"/>
                </c:manualLayout>
              </c:layout>
              <c:tx>
                <c:rich>
                  <a:bodyPr rot="-5400000" spcFirstLastPara="1" vertOverflow="ellipsis" wrap="square" lIns="38100" tIns="19050" rIns="38100" bIns="19050" anchor="b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1DB9D2C-48B7-42F7-B744-78FAB674272C}" type="VALUE">
                      <a: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5405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50000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100000">
                      <a:schemeClr val="tx2">
                        <a:lumMod val="75000"/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b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05128205128205"/>
                      <c:h val="3.0546369203849517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-2.5641025641026534E-3"/>
                  <c:y val="-4.5637576552930881E-2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E101333-AA7C-44C3-AAF2-A3BB67662133}" type="VALUE">
                      <a:rPr lang="en-US">
                        <a:solidFill>
                          <a:schemeClr val="bg1"/>
                        </a:solidFill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gradFill flip="none" rotWithShape="1">
                  <a:gsLst>
                    <a:gs pos="5405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50000">
                      <a:schemeClr val="tx2">
                        <a:lumMod val="75000"/>
                        <a:tint val="44500"/>
                        <a:satMod val="160000"/>
                      </a:schemeClr>
                    </a:gs>
                    <a:gs pos="100000">
                      <a:schemeClr val="tx2">
                        <a:lumMod val="75000"/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3D0-4720-BDD0-FCED139EC4DF}"/>
                </c:ext>
                <c:ext xmlns:c15="http://schemas.microsoft.com/office/drawing/2012/chart" uri="{CE6537A1-D6FC-4f65-9D91-7224C49458BB}">
                  <c15:layout>
                    <c:manualLayout>
                      <c:w val="7.3166666666666672E-2"/>
                      <c:h val="3.1787109944590254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CA41CBC-B7A6-484A-B35E-F473F57015E1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3D0-4720-BDD0-FCED139EC4DF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gradFill flip="none" rotWithShape="1">
                <a:gsLst>
                  <a:gs pos="5405">
                    <a:schemeClr val="tx2">
                      <a:lumMod val="75000"/>
                      <a:tint val="44500"/>
                      <a:satMod val="160000"/>
                    </a:schemeClr>
                  </a:gs>
                  <a:gs pos="50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tint val="76000"/>
                          <a:alpha val="60000"/>
                          <a:hueMod val="94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#,##0.00</c:formatCode>
                <c:ptCount val="4"/>
                <c:pt idx="0">
                  <c:v>4684682.78</c:v>
                </c:pt>
                <c:pt idx="1">
                  <c:v>2307334</c:v>
                </c:pt>
                <c:pt idx="2">
                  <c:v>73506</c:v>
                </c:pt>
                <c:pt idx="3">
                  <c:v>2303842.7799999998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D6-4633-B2C4-08590AB5663B}"/>
            </c:ext>
            <c:ext xmlns:c15="http://schemas.microsoft.com/office/drawing/2012/chart" uri="{02D57815-91ED-43cb-92C2-25804820EDAC}">
              <c15:datalabelsRange>
                <c15:f>Лист1!$F$3</c15:f>
                <c15:dlblRangeCache>
                  <c:ptCount val="1"/>
                  <c:pt idx="0">
                    <c:v>2 307 334,00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1761680"/>
        <c:axId val="321762072"/>
      </c:barChart>
      <c:catAx>
        <c:axId val="3217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1762072"/>
        <c:crosses val="autoZero"/>
        <c:auto val="1"/>
        <c:lblAlgn val="ctr"/>
        <c:lblOffset val="100"/>
        <c:noMultiLvlLbl val="0"/>
      </c:catAx>
      <c:valAx>
        <c:axId val="321762072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21761680"/>
        <c:crosses val="autoZero"/>
        <c:crossBetween val="between"/>
      </c:valAx>
      <c:spPr>
        <a:gradFill flip="none" rotWithShape="1">
          <a:gsLst>
            <a:gs pos="46000">
              <a:srgbClr val="FFFFEB"/>
            </a:gs>
            <a:gs pos="17000">
              <a:schemeClr val="tx1"/>
            </a:gs>
            <a:gs pos="88000">
              <a:schemeClr val="tx2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9222693317181"/>
          <c:y val="0.11877981918926801"/>
          <c:w val="0.15140520896426407"/>
          <c:h val="0.17738043161271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3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1548296561939661E-3"/>
          <c:w val="0.65276034726428434"/>
          <c:h val="0.991048413502767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6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6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6"/>
            <c:spPr>
              <a:gradFill flip="none" rotWithShape="1">
                <a:gsLst>
                  <a:gs pos="37000">
                    <a:schemeClr val="tx1"/>
                  </a:gs>
                  <a:gs pos="62000">
                    <a:schemeClr val="tx2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3"/>
            <c:spPr>
              <a:gradFill>
                <a:gsLst>
                  <a:gs pos="35000">
                    <a:schemeClr val="tx1"/>
                  </a:gs>
                  <a:gs pos="62000">
                    <a:schemeClr val="tx2">
                      <a:lumMod val="75000"/>
                    </a:schemeClr>
                  </a:gs>
                </a:gsLst>
                <a:lin ang="27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4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5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schemeClr val="tx1">
                    <a:lumMod val="95000"/>
                    <a:alpha val="20000"/>
                  </a:scheme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2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2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5"/>
            <c:spPr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9.7623611952352113E-2"/>
                  <c:y val="0.1807802292040227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0E-431F-8DD6-8CEBE7F38B7E}"/>
                </c:ext>
                <c:ext xmlns:c15="http://schemas.microsoft.com/office/drawing/2012/chart" uri="{CE6537A1-D6FC-4f65-9D91-7224C49458BB}">
                  <c15:layout>
                    <c:manualLayout>
                      <c:w val="7.8365334140924683E-2"/>
                      <c:h val="8.7267326732673262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0641025641025641"/>
                  <c:y val="0.144391050128634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50E-431F-8DD6-8CEBE7F38B7E}"/>
                </c:ext>
                <c:ext xmlns:c15="http://schemas.microsoft.com/office/drawing/2012/chart" uri="{CE6537A1-D6FC-4f65-9D91-7224C49458BB}">
                  <c15:layout>
                    <c:manualLayout>
                      <c:w val="9.391025641025641E-2"/>
                      <c:h val="5.1485148514851482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6.1168584696143703E-2"/>
                  <c:y val="0.1558118032275668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1B2-4386-A168-6DD97256130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3"/>
              <c:layout>
                <c:manualLayout>
                  <c:x val="8.9230769230769225E-3"/>
                  <c:y val="0.1527306462929757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7802745810619786E-2"/>
                  <c:y val="0.1982681842987448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50E-431F-8DD6-8CEBE7F38B7E}"/>
                </c:ext>
                <c:ext xmlns:c15="http://schemas.microsoft.com/office/drawing/2012/chart" uri="{CE6537A1-D6FC-4f65-9D91-7224C49458BB}">
                  <c15:layout>
                    <c:manualLayout>
                      <c:w val="9.6153846153846159E-2"/>
                      <c:h val="4.5683168316831682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4.7150615788411017E-2"/>
                  <c:y val="0.1911748655180478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704229759741566E-2"/>
                  <c:y val="0.1604554455445543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5635372501514257E-2"/>
                  <c:y val="0.1587273719497932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7007066424389258E-2"/>
                  <c:y val="0.20557480314960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8397032101756511E-2"/>
                  <c:y val="0.2069562641303500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8.5735009085402783E-2"/>
                  <c:y val="0.1640701644967646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0.15431597011911974"/>
                  <c:y val="0.1701788415061978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2.950444175247325E-2"/>
                  <c:y val="-0.1267888048647384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4247-4C1B-8984-4FD3E97BD8B1}"/>
                </c:ext>
                <c:ext xmlns:c15="http://schemas.microsoft.com/office/drawing/2012/chart" uri="{CE6537A1-D6FC-4f65-9D91-7224C49458BB}">
                  <c15:layout>
                    <c:manualLayout>
                      <c:w val="9.8878154653745221E-2"/>
                      <c:h val="4.9643564356435646E-2"/>
                    </c:manualLayout>
                  </c15:layout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1 454 000 тыс.руб. (30,88%)</c:v>
                </c:pt>
                <c:pt idx="1">
                  <c:v>Упрощенная система налогообложения 120 700 тыс.руб. (2,56%)</c:v>
                </c:pt>
                <c:pt idx="2">
                  <c:v>Патентная система налогообложения 9 000 тыс. руб. (0,19%)</c:v>
                </c:pt>
                <c:pt idx="3">
                  <c:v>Земельный налог 106 500 тыс.руб. (2,26%)</c:v>
                </c:pt>
                <c:pt idx="4">
                  <c:v>Налог на имущество физических лиц  50 000,00 тыс.руб. (1,06%)
</c:v>
                </c:pt>
                <c:pt idx="5">
                  <c:v>Акцизы по подакцизным товарам(продукции) 64 527 тыс.руб. (1,37%)</c:v>
                </c:pt>
                <c:pt idx="6">
                  <c:v>Государственная пошлина 12 600 тыс.руб. (0,27%)</c:v>
                </c:pt>
                <c:pt idx="7">
                  <c:v>Доходы от использования имущества 55 430,00 тыс.руб. 1,18%)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43 200 тыс.руб. 0,92%)</c:v>
                </c:pt>
                <c:pt idx="11">
                  <c:v>Денежные взыскания (штрафы) 10 200 тыс.руб. (0,22%)</c:v>
                </c:pt>
                <c:pt idx="12">
                  <c:v>
Безвозмездные поступления 2773 629,777 тыс.руб. (58,9%)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1454000</c:v>
                </c:pt>
                <c:pt idx="1">
                  <c:v>120700</c:v>
                </c:pt>
                <c:pt idx="2">
                  <c:v>9000</c:v>
                </c:pt>
                <c:pt idx="3">
                  <c:v>106500</c:v>
                </c:pt>
                <c:pt idx="4">
                  <c:v>50000</c:v>
                </c:pt>
                <c:pt idx="5">
                  <c:v>64527</c:v>
                </c:pt>
                <c:pt idx="6">
                  <c:v>12600</c:v>
                </c:pt>
                <c:pt idx="7">
                  <c:v>55430</c:v>
                </c:pt>
                <c:pt idx="8">
                  <c:v>176</c:v>
                </c:pt>
                <c:pt idx="9">
                  <c:v>9100</c:v>
                </c:pt>
                <c:pt idx="10">
                  <c:v>43200</c:v>
                </c:pt>
                <c:pt idx="11">
                  <c:v>10200</c:v>
                </c:pt>
                <c:pt idx="12" formatCode="#,##0.000">
                  <c:v>2773629.7769999998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1 454 000 тыс.руб. (30,88%)</c:v>
                </c:pt>
                <c:pt idx="1">
                  <c:v>Упрощенная система налогообложения 120 700 тыс.руб. (2,56%)</c:v>
                </c:pt>
                <c:pt idx="2">
                  <c:v>Патентная система налогообложения 9 000 тыс. руб. (0,19%)</c:v>
                </c:pt>
                <c:pt idx="3">
                  <c:v>Земельный налог 106 500 тыс.руб. (2,26%)</c:v>
                </c:pt>
                <c:pt idx="4">
                  <c:v>Налог на имущество физических лиц  50 000,00 тыс.руб. (1,06%)
</c:v>
                </c:pt>
                <c:pt idx="5">
                  <c:v>Акцизы по подакцизным товарам(продукции) 64 527 тыс.руб. (1,37%)</c:v>
                </c:pt>
                <c:pt idx="6">
                  <c:v>Государственная пошлина 12 600 тыс.руб. (0,27%)</c:v>
                </c:pt>
                <c:pt idx="7">
                  <c:v>Доходы от использования имущества 55 430,00 тыс.руб. 1,18%)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43 200 тыс.руб. 0,92%)</c:v>
                </c:pt>
                <c:pt idx="11">
                  <c:v>Денежные взыскания (штрафы) 10 200 тыс.руб. (0,22%)</c:v>
                </c:pt>
                <c:pt idx="12">
                  <c:v>
Безвозмездные поступления 2773 629,777 тыс.руб. (58,9%)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30.876632333330221</c:v>
                </c:pt>
                <c:pt idx="1">
                  <c:v>2.5631427253321579</c:v>
                </c:pt>
                <c:pt idx="2">
                  <c:v>0.1911208328748088</c:v>
                </c:pt>
                <c:pt idx="3">
                  <c:v>2.2615965223519043</c:v>
                </c:pt>
                <c:pt idx="4">
                  <c:v>1.061782404860049</c:v>
                </c:pt>
                <c:pt idx="5">
                  <c:v>1.3702726647680876</c:v>
                </c:pt>
                <c:pt idx="6">
                  <c:v>0.26756916602473235</c:v>
                </c:pt>
                <c:pt idx="7">
                  <c:v>1.1770919740278503</c:v>
                </c:pt>
                <c:pt idx="8">
                  <c:v>3.7374740651073719E-3</c:v>
                </c:pt>
                <c:pt idx="9">
                  <c:v>0.19324439768452889</c:v>
                </c:pt>
                <c:pt idx="10">
                  <c:v>0.91737999779908219</c:v>
                </c:pt>
                <c:pt idx="11">
                  <c:v>0.21660361059145</c:v>
                </c:pt>
                <c:pt idx="12">
                  <c:v>58.899825896290011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894811225519887"/>
          <c:y val="0"/>
          <c:w val="0.37105188774480113"/>
          <c:h val="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rgbClr val="FDFECE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1734695965056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2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2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tx1"/>
                  </a:gs>
                  <a:gs pos="66000">
                    <a:srgbClr val="FFEBFF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16"/>
            <c:spPr>
              <a:gradFill>
                <a:gsLst>
                  <a:gs pos="0">
                    <a:schemeClr val="tx1"/>
                  </a:gs>
                  <a:gs pos="66000">
                    <a:srgbClr val="FFFF00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4.634161114476075E-2"/>
                  <c:y val="0.311054620214035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30075842923480711"/>
                  <c:y val="0.1883445860789024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50E-431F-8DD6-8CEBE7F38B7E}"/>
                </c:ext>
                <c:ext xmlns:c15="http://schemas.microsoft.com/office/drawing/2012/chart" uri="{CE6537A1-D6FC-4f65-9D91-7224C49458BB}">
                  <c15:layout>
                    <c:manualLayout>
                      <c:w val="0.11025641025641025"/>
                      <c:h val="3.8211375998435437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20436392085604685"/>
                  <c:y val="0.2120643345393485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226882697355138"/>
                  <c:y val="0.2314011216629662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2074096507167377E-2"/>
                  <c:y val="0.2538044533313402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5795376539471029E-2"/>
                  <c:y val="0.2776891239854804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2188471633353526E-2"/>
                  <c:y val="0.2883472107503983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6917423783565517E-2"/>
                  <c:y val="0.2118868491314817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4657076519281243E-2"/>
                  <c:y val="0.1616183084280282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8887744801130629E-2"/>
                  <c:y val="0.119561948728962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8849283262669089E-2"/>
                  <c:y val="6.73058595311024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5854431657581262E-2"/>
                  <c:y val="1.44837055112179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2.3240561275994345E-2"/>
                  <c:y val="-9.1266069511223749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4247-4C1B-8984-4FD3E97BD8B1}"/>
                </c:ext>
                <c:ext xmlns:c15="http://schemas.microsoft.com/office/drawing/2012/chart" uri="{CE6537A1-D6FC-4f65-9D91-7224C49458BB}">
                  <c15:layout>
                    <c:manualLayout>
                      <c:w val="8.0769230769230774E-2"/>
                      <c:h val="4.2276415998269E-2"/>
                    </c:manualLayout>
                  </c15:layout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1 614 200 тыс.руб. (42,35%)</c:v>
                </c:pt>
                <c:pt idx="1">
                  <c:v>Упрощенная система налогообложения 162 003 тыс.руб. (4,25%)</c:v>
                </c:pt>
                <c:pt idx="2">
                  <c:v>Патентная система налогообложения 14762 тыс. руб. (0,39%)</c:v>
                </c:pt>
                <c:pt idx="3">
                  <c:v>Земельный налог 125 449 тыс.руб. (3,29%)</c:v>
                </c:pt>
                <c:pt idx="4">
                  <c:v>Налог на имущество физических лиц 64 495,00 тыс.руб. (1,69%)
</c:v>
                </c:pt>
                <c:pt idx="5">
                  <c:v>Акцизы по подакцизным товарам(продукции) 68 530 тыс.руб. (1,80%)</c:v>
                </c:pt>
                <c:pt idx="6">
                  <c:v>Государственная пошлина 13 267 тыс.руб. (0,35%)</c:v>
                </c:pt>
                <c:pt idx="7">
                  <c:v>Доходы от использования имущества 43 926,00 тыс.руб. (1,15%)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руб.(0,24%)</c:v>
                </c:pt>
                <c:pt idx="10">
                  <c:v>Доходы от  реализации имущества 10 100 тыс.руб. (0,26%)</c:v>
                </c:pt>
                <c:pt idx="11">
                  <c:v>Денежные взыскания (штрафы) 10 122 тыс.руб. (0,27%)</c:v>
                </c:pt>
                <c:pt idx="12">
                  <c:v>
Безвозмездные поступления 1 675 880,55 тыс.руб. (43,96%)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1614200</c:v>
                </c:pt>
                <c:pt idx="1">
                  <c:v>162003</c:v>
                </c:pt>
                <c:pt idx="2">
                  <c:v>14762</c:v>
                </c:pt>
                <c:pt idx="3">
                  <c:v>125449</c:v>
                </c:pt>
                <c:pt idx="4">
                  <c:v>64495</c:v>
                </c:pt>
                <c:pt idx="5">
                  <c:v>68530</c:v>
                </c:pt>
                <c:pt idx="6">
                  <c:v>13267</c:v>
                </c:pt>
                <c:pt idx="7">
                  <c:v>43926</c:v>
                </c:pt>
                <c:pt idx="8">
                  <c:v>176</c:v>
                </c:pt>
                <c:pt idx="9">
                  <c:v>9100</c:v>
                </c:pt>
                <c:pt idx="10">
                  <c:v>10100</c:v>
                </c:pt>
                <c:pt idx="11">
                  <c:v>10122</c:v>
                </c:pt>
                <c:pt idx="12">
                  <c:v>1675880.55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1 614 200 тыс.руб. (42,35%)</c:v>
                </c:pt>
                <c:pt idx="1">
                  <c:v>Упрощенная система налогообложения 162 003 тыс.руб. (4,25%)</c:v>
                </c:pt>
                <c:pt idx="2">
                  <c:v>Патентная система налогообложения 14762 тыс. руб. (0,39%)</c:v>
                </c:pt>
                <c:pt idx="3">
                  <c:v>Земельный налог 125 449 тыс.руб. (3,29%)</c:v>
                </c:pt>
                <c:pt idx="4">
                  <c:v>Налог на имущество физических лиц 64 495,00 тыс.руб. (1,69%)
</c:v>
                </c:pt>
                <c:pt idx="5">
                  <c:v>Акцизы по подакцизным товарам(продукции) 68 530 тыс.руб. (1,80%)</c:v>
                </c:pt>
                <c:pt idx="6">
                  <c:v>Государственная пошлина 13 267 тыс.руб. (0,35%)</c:v>
                </c:pt>
                <c:pt idx="7">
                  <c:v>Доходы от использования имущества 43 926,00 тыс.руб. (1,15%)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руб.(0,24%)</c:v>
                </c:pt>
                <c:pt idx="10">
                  <c:v>Доходы от  реализации имущества 10 100 тыс.руб. (0,26%)</c:v>
                </c:pt>
                <c:pt idx="11">
                  <c:v>Денежные взыскания (штрафы) 10 122 тыс.руб. (0,27%)</c:v>
                </c:pt>
                <c:pt idx="12">
                  <c:v>
Безвозмездные поступления 1 675 880,55 тыс.руб. (43,96%)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42.345108410048866</c:v>
                </c:pt>
                <c:pt idx="1">
                  <c:v>4.2498046077023579</c:v>
                </c:pt>
                <c:pt idx="2">
                  <c:v>0.38724971524541035</c:v>
                </c:pt>
                <c:pt idx="3">
                  <c:v>3.2908880590584935</c:v>
                </c:pt>
                <c:pt idx="4">
                  <c:v>1.691889336455273</c:v>
                </c:pt>
                <c:pt idx="5">
                  <c:v>1.7977389910424042</c:v>
                </c:pt>
                <c:pt idx="6">
                  <c:v>0.34803156565240878</c:v>
                </c:pt>
                <c:pt idx="7">
                  <c:v>1.1523053103827323</c:v>
                </c:pt>
                <c:pt idx="8">
                  <c:v>4.6169861728215843E-3</c:v>
                </c:pt>
                <c:pt idx="9">
                  <c:v>0.23871917143566146</c:v>
                </c:pt>
                <c:pt idx="10">
                  <c:v>0.26495204741760225</c:v>
                </c:pt>
                <c:pt idx="11">
                  <c:v>0.26552917068920495</c:v>
                </c:pt>
                <c:pt idx="12">
                  <c:v>43.963166628696769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669741568199778"/>
          <c:y val="3.7964790639143423E-3"/>
          <c:w val="0.36203193628750668"/>
          <c:h val="0.99620352093608566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3403757698604489E-4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explosion val="14"/>
          <c:dPt>
            <c:idx val="0"/>
            <c:bubble3D val="0"/>
            <c:explosion val="7"/>
            <c:spPr>
              <a:gradFill flip="none" rotWithShape="1">
                <a:gsLst>
                  <a:gs pos="0">
                    <a:schemeClr val="tx1"/>
                  </a:gs>
                  <a:gs pos="87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0"/>
            <c:spPr>
              <a:gradFill flip="none" rotWithShape="1">
                <a:gsLst>
                  <a:gs pos="1000">
                    <a:schemeClr val="tx1"/>
                  </a:gs>
                  <a:gs pos="71000">
                    <a:srgbClr val="F3F380"/>
                  </a:gs>
                  <a:gs pos="90000">
                    <a:srgbClr val="FFFFAB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explosion val="6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gradFill flip="none" rotWithShape="1">
                <a:gsLst>
                  <a:gs pos="0">
                    <a:schemeClr val="tx1"/>
                  </a:gs>
                  <a:gs pos="68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4.8905713708863312E-2"/>
                  <c:y val="0.3263247836594683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8133020391681807"/>
                  <c:y val="0.218848522647540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2009005653139512"/>
                  <c:y val="0.2303199501052467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428507974964668"/>
                  <c:y val="0.2443735869649955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1B2-4386-A168-6DD97256130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8729154048051683E-2"/>
                  <c:y val="0.266270990878615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9340399757722593E-2"/>
                  <c:y val="0.2826590785062758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7316676761558656E-2"/>
                  <c:y val="0.291148514851485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8199475065616798E-2"/>
                  <c:y val="0.2022917283854369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21656571774682E-2"/>
                  <c:y val="7.03280580026506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3.0951847365233192E-2"/>
                  <c:y val="0.1371634832774616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2449626488996568E-2"/>
                  <c:y val="9.648086068449291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9956995760145367E-2"/>
                  <c:y val="-4.36825446324159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3.6351706036745405E-3"/>
                  <c:y val="-0.12044920870039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4247-4C1B-8984-4FD3E97BD8B1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1 812 000 тыс.руб. (38,68%)</c:v>
                </c:pt>
                <c:pt idx="1">
                  <c:v>Упрощенная система налогообложения 191 999 тыс.руб. (4,10%)</c:v>
                </c:pt>
                <c:pt idx="2">
                  <c:v>Патентная система налогообложения 16 078 тыс. руб. (0,34%)</c:v>
                </c:pt>
                <c:pt idx="3">
                  <c:v>Земельный налог 127 232 тыс.руб. (2,72%)</c:v>
                </c:pt>
                <c:pt idx="4">
                  <c:v>Налог на имущество физических лиц 74 583,00 тыс.руб. (1,59%)
</c:v>
                </c:pt>
                <c:pt idx="5">
                  <c:v>Акцизы по подакцизным товарам(продукции) 71 418 тыс.руб. (1,52%)</c:v>
                </c:pt>
                <c:pt idx="6">
                  <c:v>Государственная пошлина 13 824 тыс.руб. (0,30%)</c:v>
                </c:pt>
                <c:pt idx="7">
                  <c:v>Доходы от использования имущества 44 010,00 тыс.руб. (0,94%)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10 100 тыс.руб. (0,22%)</c:v>
                </c:pt>
                <c:pt idx="11">
                  <c:v>Денежные взыскания (штрафы) 10 120 тыс.руб. (0,22%)</c:v>
                </c:pt>
                <c:pt idx="12">
                  <c:v>
Безвозмездные поступления 2 303 842,78 тыс.руб.(49,18%)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1812200</c:v>
                </c:pt>
                <c:pt idx="1">
                  <c:v>191999</c:v>
                </c:pt>
                <c:pt idx="2">
                  <c:v>16078</c:v>
                </c:pt>
                <c:pt idx="3">
                  <c:v>127232</c:v>
                </c:pt>
                <c:pt idx="4">
                  <c:v>74583</c:v>
                </c:pt>
                <c:pt idx="5">
                  <c:v>71418</c:v>
                </c:pt>
                <c:pt idx="6">
                  <c:v>13824</c:v>
                </c:pt>
                <c:pt idx="7">
                  <c:v>44010</c:v>
                </c:pt>
                <c:pt idx="8">
                  <c:v>176</c:v>
                </c:pt>
                <c:pt idx="9">
                  <c:v>9100</c:v>
                </c:pt>
                <c:pt idx="10">
                  <c:v>10100</c:v>
                </c:pt>
                <c:pt idx="11">
                  <c:v>10120</c:v>
                </c:pt>
                <c:pt idx="12">
                  <c:v>2303842.7799999998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1 812 000 тыс.руб. (38,68%)</c:v>
                </c:pt>
                <c:pt idx="1">
                  <c:v>Упрощенная система налогообложения 191 999 тыс.руб. (4,10%)</c:v>
                </c:pt>
                <c:pt idx="2">
                  <c:v>Патентная система налогообложения 16 078 тыс. руб. (0,34%)</c:v>
                </c:pt>
                <c:pt idx="3">
                  <c:v>Земельный налог 127 232 тыс.руб. (2,72%)</c:v>
                </c:pt>
                <c:pt idx="4">
                  <c:v>Налог на имущество физических лиц 74 583,00 тыс.руб. (1,59%)
</c:v>
                </c:pt>
                <c:pt idx="5">
                  <c:v>Акцизы по подакцизным товарам(продукции) 71 418 тыс.руб. (1,52%)</c:v>
                </c:pt>
                <c:pt idx="6">
                  <c:v>Государственная пошлина 13 824 тыс.руб. (0,30%)</c:v>
                </c:pt>
                <c:pt idx="7">
                  <c:v>Доходы от использования имущества 44 010,00 тыс.руб. (0,94%)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10 100 тыс.руб. (0,22%)</c:v>
                </c:pt>
                <c:pt idx="11">
                  <c:v>Денежные взыскания (штрафы) 10 120 тыс.руб. (0,22%)</c:v>
                </c:pt>
                <c:pt idx="12">
                  <c:v>
Безвозмездные поступления 2 303 842,78 тыс.руб.(49,18%)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38.683515727824805</c:v>
                </c:pt>
                <c:pt idx="1">
                  <c:v>4.098441858639573</c:v>
                </c:pt>
                <c:pt idx="2">
                  <c:v>0.34320360107712572</c:v>
                </c:pt>
                <c:pt idx="3">
                  <c:v>2.7159149503821904</c:v>
                </c:pt>
                <c:pt idx="4">
                  <c:v>1.5920608396028899</c:v>
                </c:pt>
                <c:pt idx="5">
                  <c:v>1.5245002352112305</c:v>
                </c:pt>
                <c:pt idx="6">
                  <c:v>0.2950893507457511</c:v>
                </c:pt>
                <c:pt idx="7">
                  <c:v>0.93944461272573099</c:v>
                </c:pt>
                <c:pt idx="8">
                  <c:v>3.7569246044019231E-3</c:v>
                </c:pt>
                <c:pt idx="9">
                  <c:v>0.19425007897759944</c:v>
                </c:pt>
                <c:pt idx="10">
                  <c:v>0.21559624150261036</c:v>
                </c:pt>
                <c:pt idx="11">
                  <c:v>0.21602316475311059</c:v>
                </c:pt>
                <c:pt idx="12">
                  <c:v>49.178202413952995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30708661417325"/>
          <c:y val="3.7965092200716115E-3"/>
          <c:w val="0.34669291338582675"/>
          <c:h val="0.9962034729386393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4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38992759571562E-3"/>
          <c:y val="0.26410244544911038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8"/>
          <c:dPt>
            <c:idx val="0"/>
            <c:bubble3D val="0"/>
            <c:explosion val="17"/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0">
                    <a:schemeClr val="tx1"/>
                  </a:gs>
                  <a:gs pos="100000">
                    <a:srgbClr val="FF0000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explosion val="13"/>
            <c:spPr>
              <a:gradFill>
                <a:gsLst>
                  <a:gs pos="0">
                    <a:schemeClr val="tx1"/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chemeClr val="accent5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explosion val="20"/>
            <c:spPr>
              <a:gradFill flip="none" rotWithShape="1">
                <a:gsLst>
                  <a:gs pos="3000">
                    <a:schemeClr val="tx1"/>
                  </a:gs>
                  <a:gs pos="68000">
                    <a:srgbClr val="CCFF33">
                      <a:shade val="67500"/>
                      <a:satMod val="115000"/>
                    </a:srgbClr>
                  </a:gs>
                  <a:gs pos="100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spPr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3500">
                    <a:schemeClr val="tx1"/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spPr>
              <a:gradFill flip="none" rotWithShape="1">
                <a:gsLst>
                  <a:gs pos="0">
                    <a:schemeClr val="tx2">
                      <a:lumMod val="40000"/>
                      <a:lumOff val="60000"/>
                      <a:shade val="30000"/>
                      <a:satMod val="115000"/>
                    </a:schemeClr>
                  </a:gs>
                  <a:gs pos="23800">
                    <a:schemeClr val="tx1"/>
                  </a:gs>
                  <a:gs pos="50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spPr>
              <a:gradFill flip="none" rotWithShape="1">
                <a:gsLst>
                  <a:gs pos="0">
                    <a:schemeClr val="tx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tx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gradFill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EBFF"/>
                  </a:gs>
                  <a:gs pos="0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81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Lbls>
            <c:dLbl>
              <c:idx val="0"/>
              <c:layout>
                <c:manualLayout>
                  <c:x val="5.4221582879063215E-2"/>
                  <c:y val="8.4489956748522041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5153341409246918E-2"/>
                  <c:y val="0.1403401408506387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1613163739147404E-4"/>
                  <c:y val="0.1421073630303971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4102564102564103E-4"/>
                  <c:y val="0.1183836242682698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341994750656168E-2"/>
                  <c:y val="-0.1033240184075759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3186957399554883E-3"/>
                  <c:y val="-9.3520448908697471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8.7354330708661415E-2"/>
                  <c:y val="-0.2122503353900408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8.1813042600444086E-2"/>
                  <c:y val="9.5604611382439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10785402786190178"/>
                  <c:y val="6.574896747309616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8.4662123965273575E-2"/>
                  <c:y val="6.8912604867043217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4.6794770845951947E-2"/>
                  <c:y val="6.970528506176695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6036139713305069E-2"/>
                  <c:y val="6.923053354032192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4ABE-4655-92D7-33C38AE2F0B9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394 899,64 тыс. руб. (7,39%)
</c:v>
                </c:pt>
                <c:pt idx="1">
                  <c:v>Национальная оборона 3 578,48 тыс.руб. (0,07%)</c:v>
                </c:pt>
                <c:pt idx="2">
                  <c:v>Национальная безопасность и правоохранительная деятельность 35 964,00 тыс. руб. (0,67%)</c:v>
                </c:pt>
                <c:pt idx="3">
                  <c:v>Национальная экономика 611 594,41 тыс. руб. (11,43%)
</c:v>
                </c:pt>
                <c:pt idx="4">
                  <c:v>Жилищно-коммунальное хозяйство  2 120 801,47 тыс. руб. (39,65%)
</c:v>
                </c:pt>
                <c:pt idx="5">
                  <c:v>Охрана окружающей среды  30 688,40 тыс. руб. (0,57%)
</c:v>
                </c:pt>
                <c:pt idx="6">
                  <c:v>Образование 1 616 379,53 тыс. руб. (30,22%)
</c:v>
                </c:pt>
                <c:pt idx="7">
                  <c:v>Культура и кинематография 332 103,73 тыс. руб. (6,21%)
</c:v>
                </c:pt>
                <c:pt idx="8">
                  <c:v>
Социальная политика 60 699,90 тыс. руб. (1,13%)
</c:v>
                </c:pt>
                <c:pt idx="9">
                  <c:v>Физическая культура и спорт 123 463,64 тыс. руб. (2,31%)
</c:v>
                </c:pt>
                <c:pt idx="10">
                  <c:v>Средства массовой информации 18 642,66 тыс. руб. (0,35%)
</c:v>
                </c:pt>
                <c:pt idx="11">
                  <c:v>Обслуживание муниципального долга 300 тыс. руб. (0,00%)
</c:v>
                </c:pt>
              </c:strCache>
            </c:strRef>
          </c:cat>
          <c:val>
            <c:numRef>
              <c:f>Лист1!$B$2:$B$13</c:f>
              <c:numCache>
                <c:formatCode>#,##0.000</c:formatCode>
                <c:ptCount val="12"/>
                <c:pt idx="0">
                  <c:v>394899.64</c:v>
                </c:pt>
                <c:pt idx="1">
                  <c:v>3578.48</c:v>
                </c:pt>
                <c:pt idx="2">
                  <c:v>35964</c:v>
                </c:pt>
                <c:pt idx="3">
                  <c:v>611594.41</c:v>
                </c:pt>
                <c:pt idx="4">
                  <c:v>2120801.4700000002</c:v>
                </c:pt>
                <c:pt idx="5">
                  <c:v>30688.400000000001</c:v>
                </c:pt>
                <c:pt idx="6">
                  <c:v>1616379.53</c:v>
                </c:pt>
                <c:pt idx="7">
                  <c:v>332103.73</c:v>
                </c:pt>
                <c:pt idx="8">
                  <c:v>60699.9</c:v>
                </c:pt>
                <c:pt idx="9">
                  <c:v>123463.64</c:v>
                </c:pt>
                <c:pt idx="10">
                  <c:v>18642.66</c:v>
                </c:pt>
                <c:pt idx="11">
                  <c:v>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67D-42D8-95C8-004C7088D9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467D-42D8-95C8-004C7088D9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467D-42D8-95C8-004C7088D9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467D-42D8-95C8-004C7088D9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467D-42D8-95C8-004C7088D9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467D-42D8-95C8-004C7088D9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467D-42D8-95C8-004C7088D9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467D-42D8-95C8-004C7088D9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467D-42D8-95C8-004C7088D94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467D-42D8-95C8-004C7088D94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467D-42D8-95C8-004C7088D94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467D-42D8-95C8-004C7088D944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394 899,64 тыс. руб. (7,39%)
</c:v>
                </c:pt>
                <c:pt idx="1">
                  <c:v>Национальная оборона 3 578,48 тыс.руб. (0,07%)</c:v>
                </c:pt>
                <c:pt idx="2">
                  <c:v>Национальная безопасность и правоохранительная деятельность 35 964,00 тыс. руб. (0,67%)</c:v>
                </c:pt>
                <c:pt idx="3">
                  <c:v>Национальная экономика 611 594,41 тыс. руб. (11,43%)
</c:v>
                </c:pt>
                <c:pt idx="4">
                  <c:v>Жилищно-коммунальное хозяйство  2 120 801,47 тыс. руб. (39,65%)
</c:v>
                </c:pt>
                <c:pt idx="5">
                  <c:v>Охрана окружающей среды  30 688,40 тыс. руб. (0,57%)
</c:v>
                </c:pt>
                <c:pt idx="6">
                  <c:v>Образование 1 616 379,53 тыс. руб. (30,22%)
</c:v>
                </c:pt>
                <c:pt idx="7">
                  <c:v>Культура и кинематография 332 103,73 тыс. руб. (6,21%)
</c:v>
                </c:pt>
                <c:pt idx="8">
                  <c:v>
Социальная политика 60 699,90 тыс. руб. (1,13%)
</c:v>
                </c:pt>
                <c:pt idx="9">
                  <c:v>Физическая культура и спорт 123 463,64 тыс. руб. (2,31%)
</c:v>
                </c:pt>
                <c:pt idx="10">
                  <c:v>Средства массовой информации 18 642,66 тыс. руб. (0,35%)
</c:v>
                </c:pt>
                <c:pt idx="11">
                  <c:v>Обслуживание муниципального долга 300 тыс. руб. (0,00%)
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7.3825217164019321</c:v>
                </c:pt>
                <c:pt idx="1">
                  <c:v>6.689853227445329E-2</c:v>
                </c:pt>
                <c:pt idx="2">
                  <c:v>0.67233540908945644</c:v>
                </c:pt>
                <c:pt idx="3">
                  <c:v>11.43356072306125</c:v>
                </c:pt>
                <c:pt idx="4">
                  <c:v>39.647701143642834</c:v>
                </c:pt>
                <c:pt idx="5">
                  <c:v>0.57370976443946387</c:v>
                </c:pt>
                <c:pt idx="6">
                  <c:v>30.217695265998596</c:v>
                </c:pt>
                <c:pt idx="7">
                  <c:v>6.2085723826516626</c:v>
                </c:pt>
                <c:pt idx="8">
                  <c:v>1.1347651011619704</c:v>
                </c:pt>
                <c:pt idx="9">
                  <c:v>2.3081130271124843</c:v>
                </c:pt>
                <c:pt idx="10">
                  <c:v>0.34851853068667688</c:v>
                </c:pt>
                <c:pt idx="11">
                  <c:v>5.6084034792246952E-3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8A-4D0D-B7B1-ABAF486821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231280358232126"/>
          <c:y val="5.5402781995549516E-3"/>
          <c:w val="0.32768726024631534"/>
          <c:h val="0.994459717094497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</dgm:spPr>
      <dgm:t>
        <a:bodyPr/>
        <a:lstStyle/>
        <a:p>
          <a:r>
            <a:rPr lang="ru-RU" sz="200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951F6-B003-4CCA-B7AB-F3E391227FF5}" type="pres">
      <dgm:prSet presAssocID="{83F6DB0E-B3D7-46FD-A6A5-A7F2FD260BE5}" presName="centerShape" presStyleLbl="node0" presStyleIdx="0" presStyleCnt="1" custScaleX="150744" custLinFactNeighborX="1550" custLinFactNeighborY="1033"/>
      <dgm:spPr/>
      <dgm:t>
        <a:bodyPr/>
        <a:lstStyle/>
        <a:p>
          <a:endParaRPr lang="ru-RU"/>
        </a:p>
      </dgm:t>
    </dgm:pt>
    <dgm:pt modelId="{77C1A16E-A33F-4328-9C30-2B8078A34CDE}" type="pres">
      <dgm:prSet presAssocID="{67ADACB4-344D-449E-B432-B7057679EB9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CCDB00-1C65-4EAE-9FA0-7943AA544820}" type="pres">
      <dgm:prSet presAssocID="{67ADACB4-344D-449E-B432-B7057679EB9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622AE-1EEB-4E9B-A7AB-FEB571855ABE}" type="pres">
      <dgm:prSet presAssocID="{ED01F35C-301C-46B5-8245-CCBDFA7D7E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462C88D-6666-4CCF-8F95-B4CB183C6BD7}" type="pres">
      <dgm:prSet presAssocID="{ED01F35C-301C-46B5-8245-CCBDFA7D7E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D65B-DF32-4171-9E7A-E49339917776}" type="pres">
      <dgm:prSet presAssocID="{ECE7B6A4-8C85-4364-874F-823FA42C0DBC}" presName="Name9" presStyleLbl="parChTrans1D2" presStyleIdx="2" presStyleCnt="4"/>
      <dgm:spPr/>
      <dgm:t>
        <a:bodyPr/>
        <a:lstStyle/>
        <a:p>
          <a:endParaRPr lang="ru-RU"/>
        </a:p>
      </dgm:t>
    </dgm:pt>
    <dgm:pt modelId="{508F8A41-EF44-452A-91D8-17FF43EDEF07}" type="pres">
      <dgm:prSet presAssocID="{ECE7B6A4-8C85-4364-874F-823FA42C0D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DD59-21AA-4508-A30A-27B62AD647BD}" type="pres">
      <dgm:prSet presAssocID="{AA24460F-8EE6-49C9-8637-E3596BA4D219}" presName="Name9" presStyleLbl="parChTrans1D2" presStyleIdx="3" presStyleCnt="4"/>
      <dgm:spPr/>
      <dgm:t>
        <a:bodyPr/>
        <a:lstStyle/>
        <a:p>
          <a:endParaRPr lang="ru-RU"/>
        </a:p>
      </dgm:t>
    </dgm:pt>
    <dgm:pt modelId="{50280417-12BA-47F1-8D97-4E38F068C1C7}" type="pres">
      <dgm:prSet presAssocID="{AA24460F-8EE6-49C9-8637-E3596BA4D21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F9BD58-3222-445E-9E1A-7712C08FF988}" type="pres">
      <dgm:prSet presAssocID="{7580F4DD-9578-4EC7-9706-2791BD495C10}" presName="node" presStyleLbl="node1" presStyleIdx="3" presStyleCnt="4" custScaleX="107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000">
          <a:srgbClr val="FDFFE7"/>
        </a:gs>
        <a:gs pos="74000">
          <a:schemeClr val="tx2">
            <a:lumMod val="20000"/>
            <a:lumOff val="80000"/>
          </a:schemeClr>
        </a:gs>
        <a:gs pos="100000">
          <a:schemeClr val="tx2">
            <a:lumMod val="40000"/>
            <a:lumOff val="6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303313" cy="341297"/>
          </a:xfrm>
          <a:prstGeom prst="rect">
            <a:avLst/>
          </a:prstGeom>
        </p:spPr>
        <p:txBody>
          <a:bodyPr vert="horz" lIns="91413" tIns="45705" rIns="91413" bIns="4570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595" y="3"/>
            <a:ext cx="4303313" cy="341297"/>
          </a:xfrm>
          <a:prstGeom prst="rect">
            <a:avLst/>
          </a:prstGeom>
        </p:spPr>
        <p:txBody>
          <a:bodyPr vert="horz" lIns="91413" tIns="45705" rIns="91413" bIns="45705" rtlCol="0"/>
          <a:lstStyle>
            <a:lvl1pPr algn="r">
              <a:defRPr sz="1200"/>
            </a:lvl1pPr>
          </a:lstStyle>
          <a:p>
            <a:fld id="{106E1518-BC03-4640-B587-728148C17805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56381"/>
            <a:ext cx="4303313" cy="341297"/>
          </a:xfrm>
          <a:prstGeom prst="rect">
            <a:avLst/>
          </a:prstGeom>
        </p:spPr>
        <p:txBody>
          <a:bodyPr vert="horz" lIns="91413" tIns="45705" rIns="91413" bIns="4570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595" y="6456381"/>
            <a:ext cx="4303313" cy="341297"/>
          </a:xfrm>
          <a:prstGeom prst="rect">
            <a:avLst/>
          </a:prstGeom>
        </p:spPr>
        <p:txBody>
          <a:bodyPr vert="horz" lIns="91413" tIns="45705" rIns="91413" bIns="45705" rtlCol="0" anchor="b"/>
          <a:lstStyle>
            <a:lvl1pPr algn="r">
              <a:defRPr sz="1200"/>
            </a:lvl1pPr>
          </a:lstStyle>
          <a:p>
            <a:fld id="{F09DF2AF-ABE2-4B74-AEB3-5243DEE27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38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5"/>
            <a:ext cx="4302231" cy="341063"/>
          </a:xfrm>
          <a:prstGeom prst="rect">
            <a:avLst/>
          </a:prstGeom>
        </p:spPr>
        <p:txBody>
          <a:bodyPr vert="horz" lIns="91395" tIns="45695" rIns="91395" bIns="4569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704" y="5"/>
            <a:ext cx="4302231" cy="341063"/>
          </a:xfrm>
          <a:prstGeom prst="rect">
            <a:avLst/>
          </a:prstGeom>
        </p:spPr>
        <p:txBody>
          <a:bodyPr vert="horz" lIns="91395" tIns="45695" rIns="91395" bIns="45695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4700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5" tIns="45695" rIns="91395" bIns="4569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5" y="3271382"/>
            <a:ext cx="7942579" cy="2676585"/>
          </a:xfrm>
          <a:prstGeom prst="rect">
            <a:avLst/>
          </a:prstGeom>
        </p:spPr>
        <p:txBody>
          <a:bodyPr vert="horz" lIns="91395" tIns="45695" rIns="91395" bIns="4569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6456616"/>
            <a:ext cx="4302231" cy="341063"/>
          </a:xfrm>
          <a:prstGeom prst="rect">
            <a:avLst/>
          </a:prstGeom>
        </p:spPr>
        <p:txBody>
          <a:bodyPr vert="horz" lIns="91395" tIns="45695" rIns="91395" bIns="4569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704" y="6456616"/>
            <a:ext cx="4302231" cy="341063"/>
          </a:xfrm>
          <a:prstGeom prst="rect">
            <a:avLst/>
          </a:prstGeom>
        </p:spPr>
        <p:txBody>
          <a:bodyPr vert="horz" lIns="91395" tIns="45695" rIns="91395" bIns="45695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59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54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73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81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15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6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92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16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46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13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59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51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32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98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12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55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26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45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52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63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49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2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56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394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867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302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81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94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286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534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65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406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52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385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460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8662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830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284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0017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543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28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528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622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307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65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6725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678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9018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65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194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174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973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645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8330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41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582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443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3362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041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0890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446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809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565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653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696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9459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149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536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2767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947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321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230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75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4398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45600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056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246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7635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392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67531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184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845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9141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46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5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0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2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448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99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6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5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7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3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1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32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4000">
              <a:schemeClr val="tx1">
                <a:lumMod val="95000"/>
              </a:schemeClr>
            </a:gs>
            <a:gs pos="68000">
              <a:schemeClr val="tx2">
                <a:lumMod val="20000"/>
                <a:lumOff val="80000"/>
              </a:schemeClr>
            </a:gs>
            <a:gs pos="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 flipH="1" flipV="1">
            <a:off x="64008" y="390837"/>
            <a:ext cx="98419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Администрация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  <a:latin typeface="Times New Roman"/>
              </a:rPr>
              <a:t> 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351" y="1399032"/>
            <a:ext cx="937564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4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  <a:endParaRPr lang="ru" sz="4800" b="1" i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409176" y="0"/>
            <a:ext cx="496824" cy="521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27" y="2527599"/>
            <a:ext cx="2560914" cy="423988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65" y="2482340"/>
            <a:ext cx="2601176" cy="43304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0266">
                <a:srgbClr val="FFFFEB"/>
              </a:gs>
              <a:gs pos="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scene3d>
            <a:camera prst="isometricOffAxis1Right"/>
            <a:lightRig rig="threePt" dir="t"/>
          </a:scene3d>
        </p:spPr>
      </p:pic>
      <p:sp>
        <p:nvSpPr>
          <p:cNvPr id="2" name="Арка 1"/>
          <p:cNvSpPr/>
          <p:nvPr/>
        </p:nvSpPr>
        <p:spPr>
          <a:xfrm>
            <a:off x="101600" y="139700"/>
            <a:ext cx="9690100" cy="2359426"/>
          </a:xfrm>
          <a:prstGeom prst="blockArc">
            <a:avLst>
              <a:gd name="adj1" fmla="val 9252050"/>
              <a:gd name="adj2" fmla="val 1830636"/>
              <a:gd name="adj3" fmla="val 5394"/>
            </a:avLst>
          </a:prstGeom>
          <a:gradFill flip="none" rotWithShape="1">
            <a:gsLst>
              <a:gs pos="94891">
                <a:schemeClr val="accent2">
                  <a:lumMod val="20000"/>
                  <a:lumOff val="80000"/>
                </a:schemeClr>
              </a:gs>
              <a:gs pos="36492">
                <a:schemeClr val="accent4">
                  <a:lumMod val="20000"/>
                  <a:lumOff val="80000"/>
                </a:schemeClr>
              </a:gs>
              <a:gs pos="21890">
                <a:srgbClr val="FFEBFF"/>
              </a:gs>
              <a:gs pos="0">
                <a:schemeClr val="accent1">
                  <a:lumMod val="5000"/>
                  <a:lumOff val="95000"/>
                </a:schemeClr>
              </a:gs>
              <a:gs pos="10945">
                <a:schemeClr val="accent6">
                  <a:lumMod val="20000"/>
                  <a:lumOff val="80000"/>
                </a:schemeClr>
              </a:gs>
              <a:gs pos="72262">
                <a:srgbClr val="EBFAF8"/>
              </a:gs>
              <a:gs pos="45987">
                <a:srgbClr val="FFFFAB"/>
              </a:gs>
              <a:gs pos="57000">
                <a:srgbClr val="FFFFEB"/>
              </a:gs>
              <a:gs pos="84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5427" y="2407226"/>
            <a:ext cx="5251622" cy="4205767"/>
          </a:xfrm>
          <a:prstGeom prst="rect">
            <a:avLst/>
          </a:prstGeom>
          <a:gradFill>
            <a:gsLst>
              <a:gs pos="14000">
                <a:srgbClr val="EEFAF7"/>
              </a:gs>
              <a:gs pos="0">
                <a:srgbClr val="ECFAF8"/>
              </a:gs>
              <a:gs pos="0">
                <a:schemeClr val="tx2">
                  <a:lumMod val="20000"/>
                  <a:lumOff val="80000"/>
                </a:schemeClr>
              </a:gs>
              <a:gs pos="92000">
                <a:schemeClr val="tx2">
                  <a:lumMod val="20000"/>
                  <a:lumOff val="80000"/>
                </a:schemeClr>
              </a:gs>
              <a:gs pos="52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Актуализированная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версия  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indent="0" algn="ctr">
              <a:lnSpc>
                <a:spcPct val="135000"/>
              </a:lnSpc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н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  основе утвержденного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 Совета  депутатов 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№ </a:t>
            </a: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58  от 27.06.2024 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года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Талдомского  городского  округа            </a:t>
            </a: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 </a:t>
            </a:r>
          </a:p>
          <a:p>
            <a:pPr indent="0" algn="ctr">
              <a:lnSpc>
                <a:spcPct val="135000"/>
              </a:lnSpc>
            </a:pP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внесении  изменений   </a:t>
            </a: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 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дополнений 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в  Решение  Совета депутатов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от 25.12.2023 года  № 110</a:t>
            </a:r>
          </a:p>
          <a:p>
            <a:pPr indent="0" algn="ctr">
              <a:lnSpc>
                <a:spcPct val="135000"/>
              </a:lnSpc>
            </a:pP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«О бюджете   Талдомского городского  округа на  2024 год </a:t>
            </a:r>
            <a:endParaRPr lang="ru" b="1" dirty="0" smtClean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indent="0" algn="ctr">
              <a:lnSpc>
                <a:spcPct val="135000"/>
              </a:lnSpc>
            </a:pPr>
            <a:r>
              <a:rPr lang="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</a:t>
            </a:r>
            <a:r>
              <a:rPr lang="ru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 плановый   период   2025  и  2026 годов»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10367318" y="3873433"/>
            <a:ext cx="2644346" cy="464038"/>
          </a:xfrm>
          <a:prstGeom prst="rect">
            <a:avLst/>
          </a:prstGeom>
          <a:gradFill>
            <a:gsLst>
              <a:gs pos="17000">
                <a:srgbClr val="EEFAF7"/>
              </a:gs>
              <a:gs pos="0">
                <a:srgbClr val="ECFAF8"/>
              </a:gs>
              <a:gs pos="0">
                <a:schemeClr val="tx2">
                  <a:lumMod val="20000"/>
                  <a:lumOff val="80000"/>
                </a:schemeClr>
              </a:gs>
              <a:gs pos="81081">
                <a:schemeClr val="tx2">
                  <a:lumMod val="20000"/>
                  <a:lumOff val="80000"/>
                </a:schemeClr>
              </a:gs>
              <a:gs pos="62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endParaRPr lang="ru" sz="2000" u="sng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744" y="4827170"/>
            <a:ext cx="2639797" cy="46943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 flipH="1">
            <a:off x="10519718" y="4025833"/>
            <a:ext cx="2644346" cy="464038"/>
          </a:xfrm>
          <a:prstGeom prst="rect">
            <a:avLst/>
          </a:prstGeom>
          <a:gradFill>
            <a:gsLst>
              <a:gs pos="17000">
                <a:srgbClr val="EEFAF7"/>
              </a:gs>
              <a:gs pos="0">
                <a:srgbClr val="ECFAF8"/>
              </a:gs>
              <a:gs pos="0">
                <a:schemeClr val="tx2">
                  <a:lumMod val="20000"/>
                  <a:lumOff val="80000"/>
                </a:schemeClr>
              </a:gs>
              <a:gs pos="81081">
                <a:schemeClr val="tx2">
                  <a:lumMod val="20000"/>
                  <a:lumOff val="80000"/>
                </a:schemeClr>
              </a:gs>
              <a:gs pos="62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endParaRPr lang="ru" sz="2000" u="sng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4268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04095" cy="6071616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rgbClr val="FFEBFF"/>
              </a:gs>
            </a:gsLst>
            <a:lin ang="6120000" scaled="1"/>
          </a:gradFill>
          <a:ln>
            <a:noFill/>
          </a:ln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88" y="796704"/>
            <a:ext cx="4445071" cy="6061295"/>
          </a:xfrm>
          <a:prstGeom prst="rect">
            <a:avLst/>
          </a:prstGeom>
          <a:gradFill>
            <a:gsLst>
              <a:gs pos="0">
                <a:srgbClr val="FFFDDD"/>
              </a:gs>
              <a:gs pos="92000">
                <a:schemeClr val="accent6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0">
                <a:srgbClr val="FFFDDD"/>
              </a:gs>
              <a:gs pos="92000">
                <a:srgbClr val="FFEBF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 ГРАЖДАН  ТАЛДОМСКОГО  ГОРОДСКОГО 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БЮДЖЕТНОМ  ПРОЦЕССЕ  В  2023  ГОДУ</a:t>
            </a:r>
            <a:endParaRPr lang="ru-RU" sz="20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76900" y="4462271"/>
            <a:ext cx="1409699" cy="2148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4" y="4400550"/>
            <a:ext cx="1478661" cy="22105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-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50783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511163"/>
              </p:ext>
            </p:extLst>
          </p:nvPr>
        </p:nvGraphicFramePr>
        <p:xfrm>
          <a:off x="0" y="1314178"/>
          <a:ext cx="9906001" cy="5543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297">
                  <a:extLst>
                    <a:ext uri="{9D8B030D-6E8A-4147-A177-3AD203B41FA5}">
                      <a16:colId xmlns:a16="http://schemas.microsoft.com/office/drawing/2014/main" xmlns="" val="1250222763"/>
                    </a:ext>
                  </a:extLst>
                </a:gridCol>
                <a:gridCol w="1035282">
                  <a:extLst>
                    <a:ext uri="{9D8B030D-6E8A-4147-A177-3AD203B41FA5}">
                      <a16:colId xmlns:a16="http://schemas.microsoft.com/office/drawing/2014/main" xmlns="" val="274483307"/>
                    </a:ext>
                  </a:extLst>
                </a:gridCol>
                <a:gridCol w="1325186">
                  <a:extLst>
                    <a:ext uri="{9D8B030D-6E8A-4147-A177-3AD203B41FA5}">
                      <a16:colId xmlns:a16="http://schemas.microsoft.com/office/drawing/2014/main" xmlns="" val="4187839531"/>
                    </a:ext>
                  </a:extLst>
                </a:gridCol>
                <a:gridCol w="689991">
                  <a:extLst>
                    <a:ext uri="{9D8B030D-6E8A-4147-A177-3AD203B41FA5}">
                      <a16:colId xmlns:a16="http://schemas.microsoft.com/office/drawing/2014/main" xmlns="" val="2739550010"/>
                    </a:ext>
                  </a:extLst>
                </a:gridCol>
                <a:gridCol w="653093">
                  <a:extLst>
                    <a:ext uri="{9D8B030D-6E8A-4147-A177-3AD203B41FA5}">
                      <a16:colId xmlns:a16="http://schemas.microsoft.com/office/drawing/2014/main" xmlns="" val="1974528593"/>
                    </a:ext>
                  </a:extLst>
                </a:gridCol>
                <a:gridCol w="556113">
                  <a:extLst>
                    <a:ext uri="{9D8B030D-6E8A-4147-A177-3AD203B41FA5}">
                      <a16:colId xmlns:a16="http://schemas.microsoft.com/office/drawing/2014/main" xmlns="" val="4260757415"/>
                    </a:ext>
                  </a:extLst>
                </a:gridCol>
                <a:gridCol w="119247">
                  <a:extLst>
                    <a:ext uri="{9D8B030D-6E8A-4147-A177-3AD203B41FA5}">
                      <a16:colId xmlns:a16="http://schemas.microsoft.com/office/drawing/2014/main" xmlns="" val="3015286406"/>
                    </a:ext>
                  </a:extLst>
                </a:gridCol>
                <a:gridCol w="586063">
                  <a:extLst>
                    <a:ext uri="{9D8B030D-6E8A-4147-A177-3AD203B41FA5}">
                      <a16:colId xmlns:a16="http://schemas.microsoft.com/office/drawing/2014/main" xmlns="" val="331495475"/>
                    </a:ext>
                  </a:extLst>
                </a:gridCol>
                <a:gridCol w="531125">
                  <a:extLst>
                    <a:ext uri="{9D8B030D-6E8A-4147-A177-3AD203B41FA5}">
                      <a16:colId xmlns:a16="http://schemas.microsoft.com/office/drawing/2014/main" xmlns="" val="1984153343"/>
                    </a:ext>
                  </a:extLst>
                </a:gridCol>
                <a:gridCol w="719144">
                  <a:extLst>
                    <a:ext uri="{9D8B030D-6E8A-4147-A177-3AD203B41FA5}">
                      <a16:colId xmlns:a16="http://schemas.microsoft.com/office/drawing/2014/main" xmlns="" val="253172668"/>
                    </a:ext>
                  </a:extLst>
                </a:gridCol>
                <a:gridCol w="524164">
                  <a:extLst>
                    <a:ext uri="{9D8B030D-6E8A-4147-A177-3AD203B41FA5}">
                      <a16:colId xmlns:a16="http://schemas.microsoft.com/office/drawing/2014/main" xmlns="" val="2849817710"/>
                    </a:ext>
                  </a:extLst>
                </a:gridCol>
                <a:gridCol w="670912">
                  <a:extLst>
                    <a:ext uri="{9D8B030D-6E8A-4147-A177-3AD203B41FA5}">
                      <a16:colId xmlns:a16="http://schemas.microsoft.com/office/drawing/2014/main" xmlns="" val="1487863851"/>
                    </a:ext>
                  </a:extLst>
                </a:gridCol>
                <a:gridCol w="587835">
                  <a:extLst>
                    <a:ext uri="{9D8B030D-6E8A-4147-A177-3AD203B41FA5}">
                      <a16:colId xmlns:a16="http://schemas.microsoft.com/office/drawing/2014/main" xmlns="" val="1109896081"/>
                    </a:ext>
                  </a:extLst>
                </a:gridCol>
                <a:gridCol w="620549">
                  <a:extLst>
                    <a:ext uri="{9D8B030D-6E8A-4147-A177-3AD203B41FA5}">
                      <a16:colId xmlns:a16="http://schemas.microsoft.com/office/drawing/2014/main" xmlns="" val="2251920957"/>
                    </a:ext>
                  </a:extLst>
                </a:gridCol>
              </a:tblGrid>
              <a:tr h="46521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540707"/>
                  </a:ext>
                </a:extLst>
              </a:tr>
              <a:tr h="1085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2432907"/>
                  </a:ext>
                </a:extLst>
              </a:tr>
              <a:tr h="806374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287084"/>
                  </a:ext>
                </a:extLst>
              </a:tr>
              <a:tr h="318672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детей из малообеспеченных семей)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20 718,62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32 831,4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0" y="4508500"/>
            <a:ext cx="43688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4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расходы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672563"/>
              </p:ext>
            </p:extLst>
          </p:nvPr>
        </p:nvGraphicFramePr>
        <p:xfrm>
          <a:off x="0" y="1104900"/>
          <a:ext cx="9906000" cy="5753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039">
                  <a:extLst>
                    <a:ext uri="{9D8B030D-6E8A-4147-A177-3AD203B41FA5}">
                      <a16:colId xmlns:a16="http://schemas.microsoft.com/office/drawing/2014/main" xmlns="" val="1250222763"/>
                    </a:ext>
                  </a:extLst>
                </a:gridCol>
                <a:gridCol w="1122533">
                  <a:extLst>
                    <a:ext uri="{9D8B030D-6E8A-4147-A177-3AD203B41FA5}">
                      <a16:colId xmlns:a16="http://schemas.microsoft.com/office/drawing/2014/main" xmlns="" val="209265111"/>
                    </a:ext>
                  </a:extLst>
                </a:gridCol>
                <a:gridCol w="1104694">
                  <a:extLst>
                    <a:ext uri="{9D8B030D-6E8A-4147-A177-3AD203B41FA5}">
                      <a16:colId xmlns:a16="http://schemas.microsoft.com/office/drawing/2014/main" xmlns="" val="792053087"/>
                    </a:ext>
                  </a:extLst>
                </a:gridCol>
                <a:gridCol w="536533">
                  <a:extLst>
                    <a:ext uri="{9D8B030D-6E8A-4147-A177-3AD203B41FA5}">
                      <a16:colId xmlns:a16="http://schemas.microsoft.com/office/drawing/2014/main" xmlns="" val="1073131279"/>
                    </a:ext>
                  </a:extLst>
                </a:gridCol>
                <a:gridCol w="783815">
                  <a:extLst>
                    <a:ext uri="{9D8B030D-6E8A-4147-A177-3AD203B41FA5}">
                      <a16:colId xmlns:a16="http://schemas.microsoft.com/office/drawing/2014/main" xmlns="" val="3438737359"/>
                    </a:ext>
                  </a:extLst>
                </a:gridCol>
                <a:gridCol w="507580">
                  <a:extLst>
                    <a:ext uri="{9D8B030D-6E8A-4147-A177-3AD203B41FA5}">
                      <a16:colId xmlns:a16="http://schemas.microsoft.com/office/drawing/2014/main" xmlns="" val="3924038414"/>
                    </a:ext>
                  </a:extLst>
                </a:gridCol>
                <a:gridCol w="774764">
                  <a:extLst>
                    <a:ext uri="{9D8B030D-6E8A-4147-A177-3AD203B41FA5}">
                      <a16:colId xmlns:a16="http://schemas.microsoft.com/office/drawing/2014/main" xmlns="" val="412512508"/>
                    </a:ext>
                  </a:extLst>
                </a:gridCol>
                <a:gridCol w="530735">
                  <a:extLst>
                    <a:ext uri="{9D8B030D-6E8A-4147-A177-3AD203B41FA5}">
                      <a16:colId xmlns:a16="http://schemas.microsoft.com/office/drawing/2014/main" xmlns="" val="4252293865"/>
                    </a:ext>
                  </a:extLst>
                </a:gridCol>
                <a:gridCol w="234268">
                  <a:extLst>
                    <a:ext uri="{9D8B030D-6E8A-4147-A177-3AD203B41FA5}">
                      <a16:colId xmlns:a16="http://schemas.microsoft.com/office/drawing/2014/main" xmlns="" val="209936469"/>
                    </a:ext>
                  </a:extLst>
                </a:gridCol>
                <a:gridCol w="566146">
                  <a:extLst>
                    <a:ext uri="{9D8B030D-6E8A-4147-A177-3AD203B41FA5}">
                      <a16:colId xmlns:a16="http://schemas.microsoft.com/office/drawing/2014/main" xmlns="" val="201032080"/>
                    </a:ext>
                  </a:extLst>
                </a:gridCol>
                <a:gridCol w="453176">
                  <a:extLst>
                    <a:ext uri="{9D8B030D-6E8A-4147-A177-3AD203B41FA5}">
                      <a16:colId xmlns:a16="http://schemas.microsoft.com/office/drawing/2014/main" xmlns="" val="3770588397"/>
                    </a:ext>
                  </a:extLst>
                </a:gridCol>
                <a:gridCol w="693824">
                  <a:extLst>
                    <a:ext uri="{9D8B030D-6E8A-4147-A177-3AD203B41FA5}">
                      <a16:colId xmlns:a16="http://schemas.microsoft.com/office/drawing/2014/main" xmlns="" val="25283251"/>
                    </a:ext>
                  </a:extLst>
                </a:gridCol>
                <a:gridCol w="119142">
                  <a:extLst>
                    <a:ext uri="{9D8B030D-6E8A-4147-A177-3AD203B41FA5}">
                      <a16:colId xmlns:a16="http://schemas.microsoft.com/office/drawing/2014/main" xmlns="" val="478338116"/>
                    </a:ext>
                  </a:extLst>
                </a:gridCol>
                <a:gridCol w="390438">
                  <a:extLst>
                    <a:ext uri="{9D8B030D-6E8A-4147-A177-3AD203B41FA5}">
                      <a16:colId xmlns:a16="http://schemas.microsoft.com/office/drawing/2014/main" xmlns="" val="2019340687"/>
                    </a:ext>
                  </a:extLst>
                </a:gridCol>
                <a:gridCol w="119142">
                  <a:extLst>
                    <a:ext uri="{9D8B030D-6E8A-4147-A177-3AD203B41FA5}">
                      <a16:colId xmlns:a16="http://schemas.microsoft.com/office/drawing/2014/main" xmlns="" val="1771146815"/>
                    </a:ext>
                  </a:extLst>
                </a:gridCol>
                <a:gridCol w="622171">
                  <a:extLst>
                    <a:ext uri="{9D8B030D-6E8A-4147-A177-3AD203B41FA5}">
                      <a16:colId xmlns:a16="http://schemas.microsoft.com/office/drawing/2014/main" xmlns="" val="3626156557"/>
                    </a:ext>
                  </a:extLst>
                </a:gridCol>
              </a:tblGrid>
              <a:tr h="46122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540707"/>
                  </a:ext>
                </a:extLst>
              </a:tr>
              <a:tr h="1168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2432907"/>
                  </a:ext>
                </a:extLst>
              </a:tr>
              <a:tr h="799450">
                <a:tc gridSpan="16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287084"/>
                  </a:ext>
                </a:extLst>
              </a:tr>
              <a:tr h="332400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учащихся в школе-интернате)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8 994,17</a:t>
                      </a:r>
                    </a:p>
                    <a:p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2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432300"/>
            <a:ext cx="2819400" cy="2425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0" y="4432299"/>
            <a:ext cx="2959099" cy="24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833440"/>
              </p:ext>
            </p:extLst>
          </p:nvPr>
        </p:nvGraphicFramePr>
        <p:xfrm>
          <a:off x="0" y="1283354"/>
          <a:ext cx="9906720" cy="559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279">
                  <a:extLst>
                    <a:ext uri="{9D8B030D-6E8A-4147-A177-3AD203B41FA5}">
                      <a16:colId xmlns:a16="http://schemas.microsoft.com/office/drawing/2014/main" xmlns="" val="1250222763"/>
                    </a:ext>
                  </a:extLst>
                </a:gridCol>
                <a:gridCol w="787123">
                  <a:extLst>
                    <a:ext uri="{9D8B030D-6E8A-4147-A177-3AD203B41FA5}">
                      <a16:colId xmlns:a16="http://schemas.microsoft.com/office/drawing/2014/main" xmlns="" val="757845808"/>
                    </a:ext>
                  </a:extLst>
                </a:gridCol>
                <a:gridCol w="204722">
                  <a:extLst>
                    <a:ext uri="{9D8B030D-6E8A-4147-A177-3AD203B41FA5}">
                      <a16:colId xmlns:a16="http://schemas.microsoft.com/office/drawing/2014/main" xmlns="" val="1875531120"/>
                    </a:ext>
                  </a:extLst>
                </a:gridCol>
                <a:gridCol w="1254582">
                  <a:extLst>
                    <a:ext uri="{9D8B030D-6E8A-4147-A177-3AD203B41FA5}">
                      <a16:colId xmlns:a16="http://schemas.microsoft.com/office/drawing/2014/main" xmlns="" val="2582375963"/>
                    </a:ext>
                  </a:extLst>
                </a:gridCol>
                <a:gridCol w="772970">
                  <a:extLst>
                    <a:ext uri="{9D8B030D-6E8A-4147-A177-3AD203B41FA5}">
                      <a16:colId xmlns:a16="http://schemas.microsoft.com/office/drawing/2014/main" xmlns="" val="2836955306"/>
                    </a:ext>
                  </a:extLst>
                </a:gridCol>
                <a:gridCol w="762526">
                  <a:extLst>
                    <a:ext uri="{9D8B030D-6E8A-4147-A177-3AD203B41FA5}">
                      <a16:colId xmlns:a16="http://schemas.microsoft.com/office/drawing/2014/main" xmlns="" val="2108994429"/>
                    </a:ext>
                  </a:extLst>
                </a:gridCol>
                <a:gridCol w="737596">
                  <a:extLst>
                    <a:ext uri="{9D8B030D-6E8A-4147-A177-3AD203B41FA5}">
                      <a16:colId xmlns:a16="http://schemas.microsoft.com/office/drawing/2014/main" xmlns="" val="3723564215"/>
                    </a:ext>
                  </a:extLst>
                </a:gridCol>
                <a:gridCol w="654964">
                  <a:extLst>
                    <a:ext uri="{9D8B030D-6E8A-4147-A177-3AD203B41FA5}">
                      <a16:colId xmlns:a16="http://schemas.microsoft.com/office/drawing/2014/main" xmlns="" val="2961506914"/>
                    </a:ext>
                  </a:extLst>
                </a:gridCol>
                <a:gridCol w="491223">
                  <a:extLst>
                    <a:ext uri="{9D8B030D-6E8A-4147-A177-3AD203B41FA5}">
                      <a16:colId xmlns:a16="http://schemas.microsoft.com/office/drawing/2014/main" xmlns="" val="2793272898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xmlns="" val="840114233"/>
                    </a:ext>
                  </a:extLst>
                </a:gridCol>
                <a:gridCol w="573781">
                  <a:extLst>
                    <a:ext uri="{9D8B030D-6E8A-4147-A177-3AD203B41FA5}">
                      <a16:colId xmlns:a16="http://schemas.microsoft.com/office/drawing/2014/main" xmlns="" val="3588096224"/>
                    </a:ext>
                  </a:extLst>
                </a:gridCol>
                <a:gridCol w="521925">
                  <a:extLst>
                    <a:ext uri="{9D8B030D-6E8A-4147-A177-3AD203B41FA5}">
                      <a16:colId xmlns:a16="http://schemas.microsoft.com/office/drawing/2014/main" xmlns="" val="748782663"/>
                    </a:ext>
                  </a:extLst>
                </a:gridCol>
                <a:gridCol w="543385">
                  <a:extLst>
                    <a:ext uri="{9D8B030D-6E8A-4147-A177-3AD203B41FA5}">
                      <a16:colId xmlns:a16="http://schemas.microsoft.com/office/drawing/2014/main" xmlns="" val="1819963146"/>
                    </a:ext>
                  </a:extLst>
                </a:gridCol>
                <a:gridCol w="607183">
                  <a:extLst>
                    <a:ext uri="{9D8B030D-6E8A-4147-A177-3AD203B41FA5}">
                      <a16:colId xmlns:a16="http://schemas.microsoft.com/office/drawing/2014/main" xmlns="" val="2697857749"/>
                    </a:ext>
                  </a:extLst>
                </a:gridCol>
                <a:gridCol w="614621">
                  <a:extLst>
                    <a:ext uri="{9D8B030D-6E8A-4147-A177-3AD203B41FA5}">
                      <a16:colId xmlns:a16="http://schemas.microsoft.com/office/drawing/2014/main" xmlns="" val="3539303771"/>
                    </a:ext>
                  </a:extLst>
                </a:gridCol>
              </a:tblGrid>
              <a:tr h="5075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540707"/>
                  </a:ext>
                </a:extLst>
              </a:tr>
              <a:tr h="1319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2432907"/>
                  </a:ext>
                </a:extLst>
              </a:tr>
              <a:tr h="1073231">
                <a:tc gridSpan="15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287084"/>
                  </a:ext>
                </a:extLst>
              </a:tr>
              <a:tr h="269000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(компенсация на приобретение школьной формы)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Родители обучающиеся из многодетных семей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1 000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2 781,00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2 781,00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0E8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50E82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2 781,00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0E8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4800600"/>
            <a:ext cx="4102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673317"/>
              </p:ext>
            </p:extLst>
          </p:nvPr>
        </p:nvGraphicFramePr>
        <p:xfrm>
          <a:off x="1" y="1149791"/>
          <a:ext cx="9929857" cy="6592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157">
                  <a:extLst>
                    <a:ext uri="{9D8B030D-6E8A-4147-A177-3AD203B41FA5}">
                      <a16:colId xmlns:a16="http://schemas.microsoft.com/office/drawing/2014/main" xmlns="" val="1250222763"/>
                    </a:ext>
                  </a:extLst>
                </a:gridCol>
                <a:gridCol w="1127305">
                  <a:extLst>
                    <a:ext uri="{9D8B030D-6E8A-4147-A177-3AD203B41FA5}">
                      <a16:colId xmlns:a16="http://schemas.microsoft.com/office/drawing/2014/main" xmlns="" val="3863735938"/>
                    </a:ext>
                  </a:extLst>
                </a:gridCol>
                <a:gridCol w="1393733">
                  <a:extLst>
                    <a:ext uri="{9D8B030D-6E8A-4147-A177-3AD203B41FA5}">
                      <a16:colId xmlns:a16="http://schemas.microsoft.com/office/drawing/2014/main" xmlns="" val="1409911897"/>
                    </a:ext>
                  </a:extLst>
                </a:gridCol>
                <a:gridCol w="580079">
                  <a:extLst>
                    <a:ext uri="{9D8B030D-6E8A-4147-A177-3AD203B41FA5}">
                      <a16:colId xmlns:a16="http://schemas.microsoft.com/office/drawing/2014/main" xmlns="" val="2774857974"/>
                    </a:ext>
                  </a:extLst>
                </a:gridCol>
                <a:gridCol w="643870">
                  <a:extLst>
                    <a:ext uri="{9D8B030D-6E8A-4147-A177-3AD203B41FA5}">
                      <a16:colId xmlns:a16="http://schemas.microsoft.com/office/drawing/2014/main" xmlns="" val="541585988"/>
                    </a:ext>
                  </a:extLst>
                </a:gridCol>
                <a:gridCol w="555496">
                  <a:extLst>
                    <a:ext uri="{9D8B030D-6E8A-4147-A177-3AD203B41FA5}">
                      <a16:colId xmlns:a16="http://schemas.microsoft.com/office/drawing/2014/main" xmlns="" val="1068869418"/>
                    </a:ext>
                  </a:extLst>
                </a:gridCol>
                <a:gridCol w="631245">
                  <a:extLst>
                    <a:ext uri="{9D8B030D-6E8A-4147-A177-3AD203B41FA5}">
                      <a16:colId xmlns:a16="http://schemas.microsoft.com/office/drawing/2014/main" xmlns="" val="3667420099"/>
                    </a:ext>
                  </a:extLst>
                </a:gridCol>
                <a:gridCol w="479747">
                  <a:extLst>
                    <a:ext uri="{9D8B030D-6E8A-4147-A177-3AD203B41FA5}">
                      <a16:colId xmlns:a16="http://schemas.microsoft.com/office/drawing/2014/main" xmlns="" val="3404385717"/>
                    </a:ext>
                  </a:extLst>
                </a:gridCol>
                <a:gridCol w="639948">
                  <a:extLst>
                    <a:ext uri="{9D8B030D-6E8A-4147-A177-3AD203B41FA5}">
                      <a16:colId xmlns:a16="http://schemas.microsoft.com/office/drawing/2014/main" xmlns="" val="3932347020"/>
                    </a:ext>
                  </a:extLst>
                </a:gridCol>
                <a:gridCol w="413584">
                  <a:extLst>
                    <a:ext uri="{9D8B030D-6E8A-4147-A177-3AD203B41FA5}">
                      <a16:colId xmlns:a16="http://schemas.microsoft.com/office/drawing/2014/main" xmlns="" val="663130523"/>
                    </a:ext>
                  </a:extLst>
                </a:gridCol>
                <a:gridCol w="740201">
                  <a:extLst>
                    <a:ext uri="{9D8B030D-6E8A-4147-A177-3AD203B41FA5}">
                      <a16:colId xmlns:a16="http://schemas.microsoft.com/office/drawing/2014/main" xmlns="" val="384305277"/>
                    </a:ext>
                  </a:extLst>
                </a:gridCol>
                <a:gridCol w="499998">
                  <a:extLst>
                    <a:ext uri="{9D8B030D-6E8A-4147-A177-3AD203B41FA5}">
                      <a16:colId xmlns:a16="http://schemas.microsoft.com/office/drawing/2014/main" xmlns="" val="2435961602"/>
                    </a:ext>
                  </a:extLst>
                </a:gridCol>
                <a:gridCol w="689494">
                  <a:extLst>
                    <a:ext uri="{9D8B030D-6E8A-4147-A177-3AD203B41FA5}">
                      <a16:colId xmlns:a16="http://schemas.microsoft.com/office/drawing/2014/main" xmlns="" val="2940280608"/>
                    </a:ext>
                  </a:extLst>
                </a:gridCol>
              </a:tblGrid>
              <a:tr h="45222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540707"/>
                  </a:ext>
                </a:extLst>
              </a:tr>
              <a:tr h="15375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2432907"/>
                  </a:ext>
                </a:extLst>
              </a:tr>
              <a:tr h="1055197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287084"/>
                  </a:ext>
                </a:extLst>
              </a:tr>
              <a:tr h="35141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 – дошкольные образовательные организации (питание детей из малообеспеченных семей)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 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10 567,2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5105399"/>
            <a:ext cx="4622800" cy="26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6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18231"/>
              </p:ext>
            </p:extLst>
          </p:nvPr>
        </p:nvGraphicFramePr>
        <p:xfrm>
          <a:off x="-1942" y="1200590"/>
          <a:ext cx="9907941" cy="6585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739">
                  <a:extLst>
                    <a:ext uri="{9D8B030D-6E8A-4147-A177-3AD203B41FA5}">
                      <a16:colId xmlns:a16="http://schemas.microsoft.com/office/drawing/2014/main" xmlns="" val="1250222763"/>
                    </a:ext>
                  </a:extLst>
                </a:gridCol>
                <a:gridCol w="1159523">
                  <a:extLst>
                    <a:ext uri="{9D8B030D-6E8A-4147-A177-3AD203B41FA5}">
                      <a16:colId xmlns:a16="http://schemas.microsoft.com/office/drawing/2014/main" xmlns="" val="2240386351"/>
                    </a:ext>
                  </a:extLst>
                </a:gridCol>
                <a:gridCol w="1260129">
                  <a:extLst>
                    <a:ext uri="{9D8B030D-6E8A-4147-A177-3AD203B41FA5}">
                      <a16:colId xmlns:a16="http://schemas.microsoft.com/office/drawing/2014/main" xmlns="" val="2472156930"/>
                    </a:ext>
                  </a:extLst>
                </a:gridCol>
                <a:gridCol w="606058">
                  <a:extLst>
                    <a:ext uri="{9D8B030D-6E8A-4147-A177-3AD203B41FA5}">
                      <a16:colId xmlns:a16="http://schemas.microsoft.com/office/drawing/2014/main" xmlns="" val="465049207"/>
                    </a:ext>
                  </a:extLst>
                </a:gridCol>
                <a:gridCol w="658447">
                  <a:extLst>
                    <a:ext uri="{9D8B030D-6E8A-4147-A177-3AD203B41FA5}">
                      <a16:colId xmlns:a16="http://schemas.microsoft.com/office/drawing/2014/main" xmlns="" val="3864349501"/>
                    </a:ext>
                  </a:extLst>
                </a:gridCol>
                <a:gridCol w="657087">
                  <a:extLst>
                    <a:ext uri="{9D8B030D-6E8A-4147-A177-3AD203B41FA5}">
                      <a16:colId xmlns:a16="http://schemas.microsoft.com/office/drawing/2014/main" xmlns="" val="1307739466"/>
                    </a:ext>
                  </a:extLst>
                </a:gridCol>
                <a:gridCol w="615712">
                  <a:extLst>
                    <a:ext uri="{9D8B030D-6E8A-4147-A177-3AD203B41FA5}">
                      <a16:colId xmlns:a16="http://schemas.microsoft.com/office/drawing/2014/main" xmlns="" val="331495475"/>
                    </a:ext>
                  </a:extLst>
                </a:gridCol>
                <a:gridCol w="458154">
                  <a:extLst>
                    <a:ext uri="{9D8B030D-6E8A-4147-A177-3AD203B41FA5}">
                      <a16:colId xmlns:a16="http://schemas.microsoft.com/office/drawing/2014/main" xmlns="" val="20045953"/>
                    </a:ext>
                  </a:extLst>
                </a:gridCol>
                <a:gridCol w="619128">
                  <a:extLst>
                    <a:ext uri="{9D8B030D-6E8A-4147-A177-3AD203B41FA5}">
                      <a16:colId xmlns:a16="http://schemas.microsoft.com/office/drawing/2014/main" xmlns="" val="3011991697"/>
                    </a:ext>
                  </a:extLst>
                </a:gridCol>
                <a:gridCol w="423483">
                  <a:extLst>
                    <a:ext uri="{9D8B030D-6E8A-4147-A177-3AD203B41FA5}">
                      <a16:colId xmlns:a16="http://schemas.microsoft.com/office/drawing/2014/main" xmlns="" val="2514679370"/>
                    </a:ext>
                  </a:extLst>
                </a:gridCol>
                <a:gridCol w="619128">
                  <a:extLst>
                    <a:ext uri="{9D8B030D-6E8A-4147-A177-3AD203B41FA5}">
                      <a16:colId xmlns:a16="http://schemas.microsoft.com/office/drawing/2014/main" xmlns="" val="3937815020"/>
                    </a:ext>
                  </a:extLst>
                </a:gridCol>
                <a:gridCol w="531080">
                  <a:extLst>
                    <a:ext uri="{9D8B030D-6E8A-4147-A177-3AD203B41FA5}">
                      <a16:colId xmlns:a16="http://schemas.microsoft.com/office/drawing/2014/main" xmlns="" val="3482322495"/>
                    </a:ext>
                  </a:extLst>
                </a:gridCol>
                <a:gridCol w="596273">
                  <a:extLst>
                    <a:ext uri="{9D8B030D-6E8A-4147-A177-3AD203B41FA5}">
                      <a16:colId xmlns:a16="http://schemas.microsoft.com/office/drawing/2014/main" xmlns="" val="1649828658"/>
                    </a:ext>
                  </a:extLst>
                </a:gridCol>
              </a:tblGrid>
              <a:tr h="32341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540707"/>
                  </a:ext>
                </a:extLst>
              </a:tr>
              <a:tr h="42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2432907"/>
                  </a:ext>
                </a:extLst>
              </a:tr>
              <a:tr h="1108060">
                <a:tc gridSpan="13"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287084"/>
                  </a:ext>
                </a:extLst>
              </a:tr>
              <a:tr h="37557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проезда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месту учебы и обратно отдельным категориям обучающихся на очной форме обучения муниципальных общеобразовательных организаций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5168900"/>
            <a:ext cx="2679700" cy="260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5156200"/>
            <a:ext cx="2540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187778"/>
              </p:ext>
            </p:extLst>
          </p:nvPr>
        </p:nvGraphicFramePr>
        <p:xfrm>
          <a:off x="0" y="1079501"/>
          <a:ext cx="9905999" cy="577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884">
                  <a:extLst>
                    <a:ext uri="{9D8B030D-6E8A-4147-A177-3AD203B41FA5}">
                      <a16:colId xmlns:a16="http://schemas.microsoft.com/office/drawing/2014/main" xmlns="" val="1250222763"/>
                    </a:ext>
                  </a:extLst>
                </a:gridCol>
                <a:gridCol w="1158535">
                  <a:extLst>
                    <a:ext uri="{9D8B030D-6E8A-4147-A177-3AD203B41FA5}">
                      <a16:colId xmlns:a16="http://schemas.microsoft.com/office/drawing/2014/main" xmlns="" val="4174848835"/>
                    </a:ext>
                  </a:extLst>
                </a:gridCol>
                <a:gridCol w="1260359">
                  <a:extLst>
                    <a:ext uri="{9D8B030D-6E8A-4147-A177-3AD203B41FA5}">
                      <a16:colId xmlns:a16="http://schemas.microsoft.com/office/drawing/2014/main" xmlns="" val="3475564080"/>
                    </a:ext>
                  </a:extLst>
                </a:gridCol>
                <a:gridCol w="609816">
                  <a:extLst>
                    <a:ext uri="{9D8B030D-6E8A-4147-A177-3AD203B41FA5}">
                      <a16:colId xmlns:a16="http://schemas.microsoft.com/office/drawing/2014/main" xmlns="" val="2774857974"/>
                    </a:ext>
                  </a:extLst>
                </a:gridCol>
                <a:gridCol w="656124">
                  <a:extLst>
                    <a:ext uri="{9D8B030D-6E8A-4147-A177-3AD203B41FA5}">
                      <a16:colId xmlns:a16="http://schemas.microsoft.com/office/drawing/2014/main" xmlns="" val="2149076243"/>
                    </a:ext>
                  </a:extLst>
                </a:gridCol>
                <a:gridCol w="614577">
                  <a:extLst>
                    <a:ext uri="{9D8B030D-6E8A-4147-A177-3AD203B41FA5}">
                      <a16:colId xmlns:a16="http://schemas.microsoft.com/office/drawing/2014/main" xmlns="" val="224986157"/>
                    </a:ext>
                  </a:extLst>
                </a:gridCol>
                <a:gridCol w="664747">
                  <a:extLst>
                    <a:ext uri="{9D8B030D-6E8A-4147-A177-3AD203B41FA5}">
                      <a16:colId xmlns:a16="http://schemas.microsoft.com/office/drawing/2014/main" xmlns="" val="3474266832"/>
                    </a:ext>
                  </a:extLst>
                </a:gridCol>
                <a:gridCol w="539323">
                  <a:extLst>
                    <a:ext uri="{9D8B030D-6E8A-4147-A177-3AD203B41FA5}">
                      <a16:colId xmlns:a16="http://schemas.microsoft.com/office/drawing/2014/main" xmlns="" val="2421964640"/>
                    </a:ext>
                  </a:extLst>
                </a:gridCol>
                <a:gridCol w="677290">
                  <a:extLst>
                    <a:ext uri="{9D8B030D-6E8A-4147-A177-3AD203B41FA5}">
                      <a16:colId xmlns:a16="http://schemas.microsoft.com/office/drawing/2014/main" xmlns="" val="1495783996"/>
                    </a:ext>
                  </a:extLst>
                </a:gridCol>
                <a:gridCol w="615066">
                  <a:extLst>
                    <a:ext uri="{9D8B030D-6E8A-4147-A177-3AD203B41FA5}">
                      <a16:colId xmlns:a16="http://schemas.microsoft.com/office/drawing/2014/main" xmlns="" val="1479957824"/>
                    </a:ext>
                  </a:extLst>
                </a:gridCol>
                <a:gridCol w="459661">
                  <a:extLst>
                    <a:ext uri="{9D8B030D-6E8A-4147-A177-3AD203B41FA5}">
                      <a16:colId xmlns:a16="http://schemas.microsoft.com/office/drawing/2014/main" xmlns="" val="6250391"/>
                    </a:ext>
                  </a:extLst>
                </a:gridCol>
                <a:gridCol w="656431">
                  <a:extLst>
                    <a:ext uri="{9D8B030D-6E8A-4147-A177-3AD203B41FA5}">
                      <a16:colId xmlns:a16="http://schemas.microsoft.com/office/drawing/2014/main" xmlns="" val="4118118309"/>
                    </a:ext>
                  </a:extLst>
                </a:gridCol>
                <a:gridCol w="485186">
                  <a:extLst>
                    <a:ext uri="{9D8B030D-6E8A-4147-A177-3AD203B41FA5}">
                      <a16:colId xmlns:a16="http://schemas.microsoft.com/office/drawing/2014/main" xmlns="" val="3901838471"/>
                    </a:ext>
                  </a:extLst>
                </a:gridCol>
              </a:tblGrid>
              <a:tr h="45970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540707"/>
                  </a:ext>
                </a:extLst>
              </a:tr>
              <a:tr h="1195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2432907"/>
                  </a:ext>
                </a:extLst>
              </a:tr>
              <a:tr h="1089463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287084"/>
                  </a:ext>
                </a:extLst>
              </a:tr>
              <a:tr h="30340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семей отдельных категорий граждан от платы, взимаемой за присмотр и уход за ребенком в муниципальных образовательных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организациях, реализующих программы дошкольного образования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329071"/>
                  </a:ext>
                </a:extLst>
              </a:tr>
            </a:tbl>
          </a:graphicData>
        </a:graphic>
      </p:graphicFrame>
      <p:pic>
        <p:nvPicPr>
          <p:cNvPr id="4" name="Рисунок 3" title="ОСВОБОЖЕНИЕ ОТ РОДИТЕЛЬСКОЙ ПЛАТЫ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917017"/>
            <a:ext cx="4800600" cy="19409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flipH="1">
            <a:off x="7962900" y="5867251"/>
            <a:ext cx="19431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gradFill>
                  <a:gsLst>
                    <a:gs pos="0">
                      <a:schemeClr val="bg2">
                        <a:tint val="97000"/>
                        <a:hueMod val="92000"/>
                        <a:satMod val="169000"/>
                        <a:lumMod val="164000"/>
                      </a:schemeClr>
                    </a:gs>
                    <a:gs pos="78000">
                      <a:srgbClr val="FF0000"/>
                    </a:gs>
                  </a:gsLst>
                  <a:lin ang="612000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Освобожден</a:t>
            </a:r>
            <a:r>
              <a:rPr lang="ru-RU" sz="2400" dirty="0">
                <a:gradFill>
                  <a:gsLst>
                    <a:gs pos="0">
                      <a:schemeClr val="bg2">
                        <a:tint val="97000"/>
                        <a:hueMod val="92000"/>
                        <a:satMod val="169000"/>
                        <a:lumMod val="164000"/>
                      </a:schemeClr>
                    </a:gs>
                    <a:gs pos="78000">
                      <a:srgbClr val="FF0000"/>
                    </a:gs>
                  </a:gsLst>
                  <a:lin ang="612000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864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43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307637"/>
              </p:ext>
            </p:extLst>
          </p:nvPr>
        </p:nvGraphicFramePr>
        <p:xfrm>
          <a:off x="-1" y="1120398"/>
          <a:ext cx="9906001" cy="5750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351">
                  <a:extLst>
                    <a:ext uri="{9D8B030D-6E8A-4147-A177-3AD203B41FA5}">
                      <a16:colId xmlns:a16="http://schemas.microsoft.com/office/drawing/2014/main" xmlns="" val="1250222763"/>
                    </a:ext>
                  </a:extLst>
                </a:gridCol>
                <a:gridCol w="1172526">
                  <a:extLst>
                    <a:ext uri="{9D8B030D-6E8A-4147-A177-3AD203B41FA5}">
                      <a16:colId xmlns:a16="http://schemas.microsoft.com/office/drawing/2014/main" xmlns="" val="4174848835"/>
                    </a:ext>
                  </a:extLst>
                </a:gridCol>
                <a:gridCol w="1275579">
                  <a:extLst>
                    <a:ext uri="{9D8B030D-6E8A-4147-A177-3AD203B41FA5}">
                      <a16:colId xmlns:a16="http://schemas.microsoft.com/office/drawing/2014/main" xmlns="" val="3475564080"/>
                    </a:ext>
                  </a:extLst>
                </a:gridCol>
                <a:gridCol w="717304">
                  <a:extLst>
                    <a:ext uri="{9D8B030D-6E8A-4147-A177-3AD203B41FA5}">
                      <a16:colId xmlns:a16="http://schemas.microsoft.com/office/drawing/2014/main" xmlns="" val="2774857974"/>
                    </a:ext>
                  </a:extLst>
                </a:gridCol>
                <a:gridCol w="572651">
                  <a:extLst>
                    <a:ext uri="{9D8B030D-6E8A-4147-A177-3AD203B41FA5}">
                      <a16:colId xmlns:a16="http://schemas.microsoft.com/office/drawing/2014/main" xmlns="" val="3864349501"/>
                    </a:ext>
                  </a:extLst>
                </a:gridCol>
                <a:gridCol w="118204">
                  <a:extLst>
                    <a:ext uri="{9D8B030D-6E8A-4147-A177-3AD203B41FA5}">
                      <a16:colId xmlns:a16="http://schemas.microsoft.com/office/drawing/2014/main" xmlns="" val="1642420247"/>
                    </a:ext>
                  </a:extLst>
                </a:gridCol>
                <a:gridCol w="680360">
                  <a:extLst>
                    <a:ext uri="{9D8B030D-6E8A-4147-A177-3AD203B41FA5}">
                      <a16:colId xmlns:a16="http://schemas.microsoft.com/office/drawing/2014/main" xmlns="" val="1307739466"/>
                    </a:ext>
                  </a:extLst>
                </a:gridCol>
                <a:gridCol w="649956">
                  <a:extLst>
                    <a:ext uri="{9D8B030D-6E8A-4147-A177-3AD203B41FA5}">
                      <a16:colId xmlns:a16="http://schemas.microsoft.com/office/drawing/2014/main" xmlns="" val="331495475"/>
                    </a:ext>
                  </a:extLst>
                </a:gridCol>
                <a:gridCol w="189246">
                  <a:extLst>
                    <a:ext uri="{9D8B030D-6E8A-4147-A177-3AD203B41FA5}">
                      <a16:colId xmlns:a16="http://schemas.microsoft.com/office/drawing/2014/main" xmlns="" val="819877028"/>
                    </a:ext>
                  </a:extLst>
                </a:gridCol>
                <a:gridCol w="445448">
                  <a:extLst>
                    <a:ext uri="{9D8B030D-6E8A-4147-A177-3AD203B41FA5}">
                      <a16:colId xmlns:a16="http://schemas.microsoft.com/office/drawing/2014/main" xmlns="" val="253172668"/>
                    </a:ext>
                  </a:extLst>
                </a:gridCol>
                <a:gridCol w="202296">
                  <a:extLst>
                    <a:ext uri="{9D8B030D-6E8A-4147-A177-3AD203B41FA5}">
                      <a16:colId xmlns:a16="http://schemas.microsoft.com/office/drawing/2014/main" xmlns="" val="3914570340"/>
                    </a:ext>
                  </a:extLst>
                </a:gridCol>
                <a:gridCol w="298208">
                  <a:extLst>
                    <a:ext uri="{9D8B030D-6E8A-4147-A177-3AD203B41FA5}">
                      <a16:colId xmlns:a16="http://schemas.microsoft.com/office/drawing/2014/main" xmlns="" val="1227614888"/>
                    </a:ext>
                  </a:extLst>
                </a:gridCol>
                <a:gridCol w="159576">
                  <a:extLst>
                    <a:ext uri="{9D8B030D-6E8A-4147-A177-3AD203B41FA5}">
                      <a16:colId xmlns:a16="http://schemas.microsoft.com/office/drawing/2014/main" xmlns="" val="2408441753"/>
                    </a:ext>
                  </a:extLst>
                </a:gridCol>
                <a:gridCol w="354354">
                  <a:extLst>
                    <a:ext uri="{9D8B030D-6E8A-4147-A177-3AD203B41FA5}">
                      <a16:colId xmlns:a16="http://schemas.microsoft.com/office/drawing/2014/main" xmlns="" val="221301754"/>
                    </a:ext>
                  </a:extLst>
                </a:gridCol>
                <a:gridCol w="501011">
                  <a:extLst>
                    <a:ext uri="{9D8B030D-6E8A-4147-A177-3AD203B41FA5}">
                      <a16:colId xmlns:a16="http://schemas.microsoft.com/office/drawing/2014/main" xmlns="" val="844862658"/>
                    </a:ext>
                  </a:extLst>
                </a:gridCol>
                <a:gridCol w="542267">
                  <a:extLst>
                    <a:ext uri="{9D8B030D-6E8A-4147-A177-3AD203B41FA5}">
                      <a16:colId xmlns:a16="http://schemas.microsoft.com/office/drawing/2014/main" xmlns="" val="3796236405"/>
                    </a:ext>
                  </a:extLst>
                </a:gridCol>
                <a:gridCol w="485664">
                  <a:extLst>
                    <a:ext uri="{9D8B030D-6E8A-4147-A177-3AD203B41FA5}">
                      <a16:colId xmlns:a16="http://schemas.microsoft.com/office/drawing/2014/main" xmlns="" val="2231224127"/>
                    </a:ext>
                  </a:extLst>
                </a:gridCol>
              </a:tblGrid>
              <a:tr h="4232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540707"/>
                  </a:ext>
                </a:extLst>
              </a:tr>
              <a:tr h="1001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2432907"/>
                  </a:ext>
                </a:extLst>
              </a:tr>
              <a:tr h="1025864">
                <a:tc gridSpan="17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287084"/>
                  </a:ext>
                </a:extLst>
              </a:tr>
              <a:tr h="314426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детям отдельных категорий граждан права бесплатного посещения занятий по дополнительным образовательным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программам, реализуемым на платной основе в муниципальных образовательных организациях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4597400"/>
            <a:ext cx="45085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4714"/>
            <a:ext cx="9906000" cy="116771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26882"/>
              </p:ext>
            </p:extLst>
          </p:nvPr>
        </p:nvGraphicFramePr>
        <p:xfrm>
          <a:off x="1" y="1155699"/>
          <a:ext cx="9906001" cy="5709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189">
                  <a:extLst>
                    <a:ext uri="{9D8B030D-6E8A-4147-A177-3AD203B41FA5}">
                      <a16:colId xmlns:a16="http://schemas.microsoft.com/office/drawing/2014/main" xmlns="" val="1250222763"/>
                    </a:ext>
                  </a:extLst>
                </a:gridCol>
                <a:gridCol w="264212">
                  <a:extLst>
                    <a:ext uri="{9D8B030D-6E8A-4147-A177-3AD203B41FA5}">
                      <a16:colId xmlns:a16="http://schemas.microsoft.com/office/drawing/2014/main" xmlns="" val="4255974964"/>
                    </a:ext>
                  </a:extLst>
                </a:gridCol>
                <a:gridCol w="1007917">
                  <a:extLst>
                    <a:ext uri="{9D8B030D-6E8A-4147-A177-3AD203B41FA5}">
                      <a16:colId xmlns:a16="http://schemas.microsoft.com/office/drawing/2014/main" xmlns="" val="3823438162"/>
                    </a:ext>
                  </a:extLst>
                </a:gridCol>
                <a:gridCol w="1476322">
                  <a:extLst>
                    <a:ext uri="{9D8B030D-6E8A-4147-A177-3AD203B41FA5}">
                      <a16:colId xmlns:a16="http://schemas.microsoft.com/office/drawing/2014/main" xmlns="" val="4055833202"/>
                    </a:ext>
                  </a:extLst>
                </a:gridCol>
                <a:gridCol w="489782">
                  <a:extLst>
                    <a:ext uri="{9D8B030D-6E8A-4147-A177-3AD203B41FA5}">
                      <a16:colId xmlns:a16="http://schemas.microsoft.com/office/drawing/2014/main" xmlns="" val="144133442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xmlns="" val="3848555667"/>
                    </a:ext>
                  </a:extLst>
                </a:gridCol>
                <a:gridCol w="477598">
                  <a:extLst>
                    <a:ext uri="{9D8B030D-6E8A-4147-A177-3AD203B41FA5}">
                      <a16:colId xmlns:a16="http://schemas.microsoft.com/office/drawing/2014/main" xmlns="" val="1175693806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xmlns="" val="1529641028"/>
                    </a:ext>
                  </a:extLst>
                </a:gridCol>
                <a:gridCol w="502217">
                  <a:extLst>
                    <a:ext uri="{9D8B030D-6E8A-4147-A177-3AD203B41FA5}">
                      <a16:colId xmlns:a16="http://schemas.microsoft.com/office/drawing/2014/main" xmlns="" val="1307739466"/>
                    </a:ext>
                  </a:extLst>
                </a:gridCol>
                <a:gridCol w="603150">
                  <a:extLst>
                    <a:ext uri="{9D8B030D-6E8A-4147-A177-3AD203B41FA5}">
                      <a16:colId xmlns:a16="http://schemas.microsoft.com/office/drawing/2014/main" xmlns="" val="2928904082"/>
                    </a:ext>
                  </a:extLst>
                </a:gridCol>
                <a:gridCol w="627771">
                  <a:extLst>
                    <a:ext uri="{9D8B030D-6E8A-4147-A177-3AD203B41FA5}">
                      <a16:colId xmlns:a16="http://schemas.microsoft.com/office/drawing/2014/main" xmlns="" val="1952412216"/>
                    </a:ext>
                  </a:extLst>
                </a:gridCol>
                <a:gridCol w="562664">
                  <a:extLst>
                    <a:ext uri="{9D8B030D-6E8A-4147-A177-3AD203B41FA5}">
                      <a16:colId xmlns:a16="http://schemas.microsoft.com/office/drawing/2014/main" xmlns="" val="2131842239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xmlns="" val="2430591766"/>
                    </a:ext>
                  </a:extLst>
                </a:gridCol>
                <a:gridCol w="375655">
                  <a:extLst>
                    <a:ext uri="{9D8B030D-6E8A-4147-A177-3AD203B41FA5}">
                      <a16:colId xmlns:a16="http://schemas.microsoft.com/office/drawing/2014/main" xmlns="" val="1350165781"/>
                    </a:ext>
                  </a:extLst>
                </a:gridCol>
                <a:gridCol w="203538">
                  <a:extLst>
                    <a:ext uri="{9D8B030D-6E8A-4147-A177-3AD203B41FA5}">
                      <a16:colId xmlns:a16="http://schemas.microsoft.com/office/drawing/2014/main" xmlns="" val="1790683550"/>
                    </a:ext>
                  </a:extLst>
                </a:gridCol>
                <a:gridCol w="336612">
                  <a:extLst>
                    <a:ext uri="{9D8B030D-6E8A-4147-A177-3AD203B41FA5}">
                      <a16:colId xmlns:a16="http://schemas.microsoft.com/office/drawing/2014/main" xmlns="" val="3155988945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xmlns="" val="3882747837"/>
                    </a:ext>
                  </a:extLst>
                </a:gridCol>
                <a:gridCol w="362612">
                  <a:extLst>
                    <a:ext uri="{9D8B030D-6E8A-4147-A177-3AD203B41FA5}">
                      <a16:colId xmlns:a16="http://schemas.microsoft.com/office/drawing/2014/main" xmlns="" val="1412268841"/>
                    </a:ext>
                  </a:extLst>
                </a:gridCol>
                <a:gridCol w="122391">
                  <a:extLst>
                    <a:ext uri="{9D8B030D-6E8A-4147-A177-3AD203B41FA5}">
                      <a16:colId xmlns:a16="http://schemas.microsoft.com/office/drawing/2014/main" xmlns="" val="1515753618"/>
                    </a:ext>
                  </a:extLst>
                </a:gridCol>
                <a:gridCol w="527807">
                  <a:extLst>
                    <a:ext uri="{9D8B030D-6E8A-4147-A177-3AD203B41FA5}">
                      <a16:colId xmlns:a16="http://schemas.microsoft.com/office/drawing/2014/main" xmlns="" val="2489863486"/>
                    </a:ext>
                  </a:extLst>
                </a:gridCol>
              </a:tblGrid>
              <a:tr h="45542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540707"/>
                  </a:ext>
                </a:extLst>
              </a:tr>
              <a:tr h="1528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2432907"/>
                  </a:ext>
                </a:extLst>
              </a:tr>
              <a:tr h="1305537">
                <a:tc gridSpan="20"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институтов гражданского общества, повышение эффективности местного самоуправления 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реализации молодежной политики»</a:t>
                      </a:r>
                    </a:p>
                    <a:p>
                      <a:pPr algn="l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287084"/>
                  </a:ext>
                </a:extLst>
              </a:tr>
              <a:tr h="241244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население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деятельности,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положении дел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территории муниципального образования, опубликование муниципальных правовых актов, обсуждение проектов муниципальных правовых актов по вопросам местного значения, доведение до сведения жителей муниципального образования официальной информации о социально-экономическом и культурном развитии муниципального образования, о развитии его общественной инфраструктуры и иной официальной информации</a:t>
                      </a:r>
                    </a:p>
                    <a:p>
                      <a:pPr algn="ctr"/>
                      <a:endParaRPr lang="ru-RU" sz="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 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утверждении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l"/>
                      <a:r>
                        <a:rPr lang="ru-RU" sz="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8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 </a:t>
                      </a:r>
                    </a:p>
                    <a:p>
                      <a:pPr algn="l"/>
                      <a:r>
                        <a:rPr lang="ru-RU" sz="8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</a:p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156200"/>
            <a:ext cx="3352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8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6425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96226"/>
              </p:ext>
            </p:extLst>
          </p:nvPr>
        </p:nvGraphicFramePr>
        <p:xfrm>
          <a:off x="1" y="1173889"/>
          <a:ext cx="9906954" cy="5684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932">
                  <a:extLst>
                    <a:ext uri="{9D8B030D-6E8A-4147-A177-3AD203B41FA5}">
                      <a16:colId xmlns:a16="http://schemas.microsoft.com/office/drawing/2014/main" xmlns="" val="1250222763"/>
                    </a:ext>
                  </a:extLst>
                </a:gridCol>
                <a:gridCol w="1131630"/>
                <a:gridCol w="1488339"/>
                <a:gridCol w="571418">
                  <a:extLst>
                    <a:ext uri="{9D8B030D-6E8A-4147-A177-3AD203B41FA5}">
                      <a16:colId xmlns:a16="http://schemas.microsoft.com/office/drawing/2014/main" xmlns="" val="144133442"/>
                    </a:ext>
                  </a:extLst>
                </a:gridCol>
                <a:gridCol w="810729"/>
                <a:gridCol w="459624"/>
                <a:gridCol w="743623"/>
                <a:gridCol w="541214"/>
                <a:gridCol w="802819"/>
                <a:gridCol w="516614"/>
                <a:gridCol w="713419"/>
                <a:gridCol w="195371"/>
                <a:gridCol w="340036">
                  <a:extLst>
                    <a:ext uri="{9D8B030D-6E8A-4147-A177-3AD203B41FA5}">
                      <a16:colId xmlns:a16="http://schemas.microsoft.com/office/drawing/2014/main" xmlns="" val="4160460830"/>
                    </a:ext>
                  </a:extLst>
                </a:gridCol>
                <a:gridCol w="116906">
                  <a:extLst>
                    <a:ext uri="{9D8B030D-6E8A-4147-A177-3AD203B41FA5}">
                      <a16:colId xmlns:a16="http://schemas.microsoft.com/office/drawing/2014/main" xmlns="" val="6363022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287790315"/>
                    </a:ext>
                  </a:extLst>
                </a:gridCol>
              </a:tblGrid>
              <a:tr h="46375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540707"/>
                  </a:ext>
                </a:extLst>
              </a:tr>
              <a:tr h="15767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02432907"/>
                  </a:ext>
                </a:extLst>
              </a:tr>
              <a:tr h="1170222">
                <a:tc gridSpan="15"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287084"/>
                  </a:ext>
                </a:extLst>
              </a:tr>
              <a:tr h="247336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обеспечению жильем молодых семей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семьи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10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90 020,93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50 405,20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ru-RU" sz="11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906" y="4749800"/>
            <a:ext cx="40640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831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735589"/>
              </p:ext>
            </p:extLst>
          </p:nvPr>
        </p:nvGraphicFramePr>
        <p:xfrm>
          <a:off x="2" y="1168401"/>
          <a:ext cx="9906181" cy="5827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531">
                  <a:extLst>
                    <a:ext uri="{9D8B030D-6E8A-4147-A177-3AD203B41FA5}">
                      <a16:colId xmlns:a16="http://schemas.microsoft.com/office/drawing/2014/main" xmlns="" val="1250222763"/>
                    </a:ext>
                  </a:extLst>
                </a:gridCol>
                <a:gridCol w="1100436">
                  <a:extLst>
                    <a:ext uri="{9D8B030D-6E8A-4147-A177-3AD203B41FA5}">
                      <a16:colId xmlns:a16="http://schemas.microsoft.com/office/drawing/2014/main" xmlns="" val="4119423071"/>
                    </a:ext>
                  </a:extLst>
                </a:gridCol>
                <a:gridCol w="1588712">
                  <a:extLst>
                    <a:ext uri="{9D8B030D-6E8A-4147-A177-3AD203B41FA5}">
                      <a16:colId xmlns:a16="http://schemas.microsoft.com/office/drawing/2014/main" xmlns="" val="3286571184"/>
                    </a:ext>
                  </a:extLst>
                </a:gridCol>
                <a:gridCol w="549726">
                  <a:extLst>
                    <a:ext uri="{9D8B030D-6E8A-4147-A177-3AD203B41FA5}">
                      <a16:colId xmlns:a16="http://schemas.microsoft.com/office/drawing/2014/main" xmlns="" val="144133442"/>
                    </a:ext>
                  </a:extLst>
                </a:gridCol>
                <a:gridCol w="714595">
                  <a:extLst>
                    <a:ext uri="{9D8B030D-6E8A-4147-A177-3AD203B41FA5}">
                      <a16:colId xmlns:a16="http://schemas.microsoft.com/office/drawing/2014/main" xmlns="" val="3855758"/>
                    </a:ext>
                  </a:extLst>
                </a:gridCol>
                <a:gridCol w="505371">
                  <a:extLst>
                    <a:ext uri="{9D8B030D-6E8A-4147-A177-3AD203B41FA5}">
                      <a16:colId xmlns:a16="http://schemas.microsoft.com/office/drawing/2014/main" xmlns="" val="494353428"/>
                    </a:ext>
                  </a:extLst>
                </a:gridCol>
                <a:gridCol w="760170">
                  <a:extLst>
                    <a:ext uri="{9D8B030D-6E8A-4147-A177-3AD203B41FA5}">
                      <a16:colId xmlns:a16="http://schemas.microsoft.com/office/drawing/2014/main" xmlns="" val="2289171066"/>
                    </a:ext>
                  </a:extLst>
                </a:gridCol>
                <a:gridCol w="471208">
                  <a:extLst>
                    <a:ext uri="{9D8B030D-6E8A-4147-A177-3AD203B41FA5}">
                      <a16:colId xmlns:a16="http://schemas.microsoft.com/office/drawing/2014/main" xmlns="" val="802494549"/>
                    </a:ext>
                  </a:extLst>
                </a:gridCol>
                <a:gridCol w="674039">
                  <a:extLst>
                    <a:ext uri="{9D8B030D-6E8A-4147-A177-3AD203B41FA5}">
                      <a16:colId xmlns:a16="http://schemas.microsoft.com/office/drawing/2014/main" xmlns="" val="3701583858"/>
                    </a:ext>
                  </a:extLst>
                </a:gridCol>
                <a:gridCol w="406301">
                  <a:extLst>
                    <a:ext uri="{9D8B030D-6E8A-4147-A177-3AD203B41FA5}">
                      <a16:colId xmlns:a16="http://schemas.microsoft.com/office/drawing/2014/main" xmlns="" val="867172764"/>
                    </a:ext>
                  </a:extLst>
                </a:gridCol>
                <a:gridCol w="656075">
                  <a:extLst>
                    <a:ext uri="{9D8B030D-6E8A-4147-A177-3AD203B41FA5}">
                      <a16:colId xmlns:a16="http://schemas.microsoft.com/office/drawing/2014/main" xmlns="" val="1210570563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xmlns="" val="554600086"/>
                    </a:ext>
                  </a:extLst>
                </a:gridCol>
                <a:gridCol w="446456">
                  <a:extLst>
                    <a:ext uri="{9D8B030D-6E8A-4147-A177-3AD203B41FA5}">
                      <a16:colId xmlns:a16="http://schemas.microsoft.com/office/drawing/2014/main" xmlns="" val="1680403017"/>
                    </a:ext>
                  </a:extLst>
                </a:gridCol>
                <a:gridCol w="464721">
                  <a:extLst>
                    <a:ext uri="{9D8B030D-6E8A-4147-A177-3AD203B41FA5}">
                      <a16:colId xmlns:a16="http://schemas.microsoft.com/office/drawing/2014/main" xmlns="" val="2107813418"/>
                    </a:ext>
                  </a:extLst>
                </a:gridCol>
              </a:tblGrid>
              <a:tr h="46089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540707"/>
                  </a:ext>
                </a:extLst>
              </a:tr>
              <a:tr h="1200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2432907"/>
                  </a:ext>
                </a:extLst>
              </a:tr>
              <a:tr h="1428770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3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287084"/>
                  </a:ext>
                </a:extLst>
              </a:tr>
              <a:tr h="267318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жилых помещений детям-сиротам и детям, оставшимся без попечения родителей, лицам из числа детей-сирот и детей, оставшихся без попечения родителей, по договорам найма специализированных жилых помещений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  <a:p>
                      <a:pPr algn="ctr"/>
                      <a:endParaRPr lang="ru-RU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9 281,0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10 874,0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4927600"/>
            <a:ext cx="3975100" cy="20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0">
              <a:srgbClr val="FFFFEB"/>
            </a:gs>
            <a:gs pos="79000">
              <a:schemeClr val="bg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5830" y="1792586"/>
            <a:ext cx="6040170" cy="706170"/>
          </a:xfrm>
          <a:prstGeom prst="rect">
            <a:avLst/>
          </a:prstGeom>
          <a:gradFill>
            <a:gsLst>
              <a:gs pos="96000">
                <a:schemeClr val="bg2">
                  <a:lumMod val="20000"/>
                  <a:lumOff val="80000"/>
                </a:schemeClr>
              </a:gs>
              <a:gs pos="15000">
                <a:schemeClr val="bg1"/>
              </a:gs>
              <a:gs pos="4300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3150"/>
              </a:spcAft>
            </a:pPr>
            <a:r>
              <a:rPr lang="ru" dirty="0" smtClean="0">
                <a:latin typeface="Times New Roman"/>
              </a:rPr>
              <a:t>  Требования </a:t>
            </a:r>
            <a:r>
              <a:rPr lang="ru" dirty="0">
                <a:latin typeface="Times New Roman"/>
              </a:rPr>
              <a:t>Бюджетного Кодекса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6777" y="2426329"/>
            <a:ext cx="5984340" cy="841971"/>
          </a:xfrm>
          <a:prstGeom prst="rect">
            <a:avLst/>
          </a:prstGeom>
          <a:gradFill>
            <a:gsLst>
              <a:gs pos="0">
                <a:schemeClr val="bg1"/>
              </a:gs>
              <a:gs pos="84672">
                <a:srgbClr val="E3F8FD"/>
              </a:gs>
              <a:gs pos="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r>
              <a:rPr lang="ru" dirty="0" smtClean="0">
                <a:latin typeface="Times New Roman"/>
              </a:rPr>
              <a:t> Муниципальные программы Талдомского городского округа</a:t>
            </a:r>
            <a:endParaRPr lang="ru" dirty="0"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5005" y="2960483"/>
            <a:ext cx="3648547" cy="24444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2730"/>
              </a:spcAft>
            </a:pPr>
            <a:r>
              <a:rPr lang="ru" sz="2000" dirty="0" smtClean="0">
                <a:latin typeface="Times New Roman"/>
              </a:rPr>
              <a:t>         на 2023 -2027 годы</a:t>
            </a:r>
            <a:endParaRPr lang="ru" sz="2000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1098" y="3494638"/>
            <a:ext cx="5994902" cy="12403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656"/>
              </a:lnSpc>
              <a:spcAft>
                <a:spcPts val="2100"/>
              </a:spcAft>
            </a:pPr>
            <a:endParaRPr lang="ru" dirty="0" smtClean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 smtClean="0">
                <a:latin typeface="Times New Roman"/>
              </a:rPr>
              <a:t>Прогноз </a:t>
            </a:r>
            <a:r>
              <a:rPr lang="ru" dirty="0">
                <a:latin typeface="Times New Roman"/>
              </a:rPr>
              <a:t>социально-экономического развития </a:t>
            </a:r>
            <a:endParaRPr lang="ru" dirty="0" smtClean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 smtClean="0">
                <a:latin typeface="Times New Roman"/>
              </a:rPr>
              <a:t>Талдомского городского </a:t>
            </a:r>
            <a:r>
              <a:rPr lang="ru" dirty="0">
                <a:latin typeface="Times New Roman"/>
              </a:rPr>
              <a:t>округа </a:t>
            </a:r>
            <a:r>
              <a:rPr lang="ru" dirty="0" smtClean="0">
                <a:latin typeface="Times New Roman"/>
              </a:rPr>
              <a:t>на 2024 - 2026 </a:t>
            </a:r>
            <a:r>
              <a:rPr lang="ru" dirty="0">
                <a:latin typeface="Times New Roman"/>
              </a:rPr>
              <a:t>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4883" y="5078994"/>
            <a:ext cx="6031117" cy="1779006"/>
          </a:xfrm>
          <a:prstGeom prst="rect">
            <a:avLst/>
          </a:prstGeom>
          <a:gradFill>
            <a:gsLst>
              <a:gs pos="100000">
                <a:schemeClr val="bg1"/>
              </a:gs>
              <a:gs pos="97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 smtClean="0">
                <a:latin typeface="Times New Roman"/>
              </a:rPr>
              <a:t>Основные </a:t>
            </a:r>
            <a:r>
              <a:rPr lang="ru" dirty="0">
                <a:latin typeface="Times New Roman"/>
              </a:rPr>
              <a:t>направления бюджетной и </a:t>
            </a:r>
            <a:r>
              <a:rPr lang="ru" dirty="0" smtClean="0">
                <a:latin typeface="Times New Roman"/>
              </a:rPr>
              <a:t>налоговой </a:t>
            </a:r>
            <a:r>
              <a:rPr lang="ru" dirty="0">
                <a:latin typeface="Times New Roman"/>
              </a:rPr>
              <a:t>политики </a:t>
            </a:r>
            <a:endParaRPr lang="ru" dirty="0" smtClean="0">
              <a:latin typeface="Times New Roman"/>
            </a:endParaRPr>
          </a:p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 smtClean="0">
                <a:latin typeface="Times New Roman"/>
              </a:rPr>
              <a:t>Талдомского городского округа  на 2024 - 2026 </a:t>
            </a:r>
            <a:r>
              <a:rPr lang="ru" dirty="0">
                <a:latin typeface="Times New Roman"/>
              </a:rPr>
              <a:t>годы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0147"/>
            <a:ext cx="9906000" cy="830997"/>
          </a:xfrm>
          <a:prstGeom prst="rect">
            <a:avLst/>
          </a:prstGeom>
          <a:gradFill>
            <a:gsLst>
              <a:gs pos="82000">
                <a:schemeClr val="bg1"/>
              </a:gs>
              <a:gs pos="0">
                <a:srgbClr val="FFFFEB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 формирования  бюджета  Талдомского  городского  округа </a:t>
            </a:r>
          </a:p>
          <a:p>
            <a:pPr algn="ctr"/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 2024 год  и  на  плановый  период  2025  и  2026 годов</a:t>
            </a:r>
            <a:endParaRPr lang="ru-RU" sz="2400" b="1" i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121"/>
            <a:ext cx="3521798" cy="288805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008295"/>
              </p:ext>
            </p:extLst>
          </p:nvPr>
        </p:nvGraphicFramePr>
        <p:xfrm>
          <a:off x="0" y="1716518"/>
          <a:ext cx="9906001" cy="5237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8268">
                  <a:extLst>
                    <a:ext uri="{9D8B030D-6E8A-4147-A177-3AD203B41FA5}">
                      <a16:colId xmlns:a16="http://schemas.microsoft.com/office/drawing/2014/main" xmlns="" val="4200246067"/>
                    </a:ext>
                  </a:extLst>
                </a:gridCol>
                <a:gridCol w="796332">
                  <a:extLst>
                    <a:ext uri="{9D8B030D-6E8A-4147-A177-3AD203B41FA5}">
                      <a16:colId xmlns:a16="http://schemas.microsoft.com/office/drawing/2014/main" xmlns="" val="4165464108"/>
                    </a:ext>
                  </a:extLst>
                </a:gridCol>
                <a:gridCol w="813816">
                  <a:extLst>
                    <a:ext uri="{9D8B030D-6E8A-4147-A177-3AD203B41FA5}">
                      <a16:colId xmlns:a16="http://schemas.microsoft.com/office/drawing/2014/main" xmlns="" val="313817446"/>
                    </a:ext>
                  </a:extLst>
                </a:gridCol>
                <a:gridCol w="1019723">
                  <a:extLst>
                    <a:ext uri="{9D8B030D-6E8A-4147-A177-3AD203B41FA5}">
                      <a16:colId xmlns:a16="http://schemas.microsoft.com/office/drawing/2014/main" xmlns="" val="1773119496"/>
                    </a:ext>
                  </a:extLst>
                </a:gridCol>
                <a:gridCol w="795361">
                  <a:extLst>
                    <a:ext uri="{9D8B030D-6E8A-4147-A177-3AD203B41FA5}">
                      <a16:colId xmlns:a16="http://schemas.microsoft.com/office/drawing/2014/main" xmlns="" val="3147322723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xmlns="" val="845763928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xmlns="" val="492792946"/>
                    </a:ext>
                  </a:extLst>
                </a:gridCol>
                <a:gridCol w="907707">
                  <a:extLst>
                    <a:ext uri="{9D8B030D-6E8A-4147-A177-3AD203B41FA5}">
                      <a16:colId xmlns:a16="http://schemas.microsoft.com/office/drawing/2014/main" xmlns="" val="1127152974"/>
                    </a:ext>
                  </a:extLst>
                </a:gridCol>
                <a:gridCol w="2121244">
                  <a:extLst>
                    <a:ext uri="{9D8B030D-6E8A-4147-A177-3AD203B41FA5}">
                      <a16:colId xmlns:a16="http://schemas.microsoft.com/office/drawing/2014/main" xmlns="" val="3043117002"/>
                    </a:ext>
                  </a:extLst>
                </a:gridCol>
              </a:tblGrid>
              <a:tr h="17304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8374953"/>
                  </a:ext>
                </a:extLst>
              </a:tr>
              <a:tr h="475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2356064"/>
                  </a:ext>
                </a:extLst>
              </a:tr>
              <a:tr h="475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8289994"/>
                  </a:ext>
                </a:extLst>
              </a:tr>
              <a:tr h="3943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обеспечение функциональных центров образования естественно-научной и технологических направленностей в общеобразовательных организациях, расположенных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сельской местности и малых городах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МОУ «Запрудненская гимназия»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МОУ СОШ № 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Запрудня,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Карла-Маркса, д.4;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Юбилейный, д.47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сентября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2 250,01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4 427,39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единицы  </a:t>
                      </a:r>
                      <a:endParaRPr lang="ru-RU" sz="1100" b="0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2" y="4495800"/>
            <a:ext cx="4036857" cy="2362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20" y="4495800"/>
            <a:ext cx="411068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99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707825"/>
              </p:ext>
            </p:extLst>
          </p:nvPr>
        </p:nvGraphicFramePr>
        <p:xfrm>
          <a:off x="0" y="1716518"/>
          <a:ext cx="9906001" cy="51414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8268">
                  <a:extLst>
                    <a:ext uri="{9D8B030D-6E8A-4147-A177-3AD203B41FA5}">
                      <a16:colId xmlns:a16="http://schemas.microsoft.com/office/drawing/2014/main" xmlns="" val="4200246067"/>
                    </a:ext>
                  </a:extLst>
                </a:gridCol>
                <a:gridCol w="1101132">
                  <a:extLst>
                    <a:ext uri="{9D8B030D-6E8A-4147-A177-3AD203B41FA5}">
                      <a16:colId xmlns:a16="http://schemas.microsoft.com/office/drawing/2014/main" xmlns="" val="4165464108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xmlns="" val="313817446"/>
                    </a:ext>
                  </a:extLst>
                </a:gridCol>
                <a:gridCol w="1067830">
                  <a:extLst>
                    <a:ext uri="{9D8B030D-6E8A-4147-A177-3AD203B41FA5}">
                      <a16:colId xmlns:a16="http://schemas.microsoft.com/office/drawing/2014/main" xmlns="" val="1773119496"/>
                    </a:ext>
                  </a:extLst>
                </a:gridCol>
                <a:gridCol w="1000897">
                  <a:extLst>
                    <a:ext uri="{9D8B030D-6E8A-4147-A177-3AD203B41FA5}">
                      <a16:colId xmlns:a16="http://schemas.microsoft.com/office/drawing/2014/main" xmlns="" val="3147322723"/>
                    </a:ext>
                  </a:extLst>
                </a:gridCol>
                <a:gridCol w="889687">
                  <a:extLst>
                    <a:ext uri="{9D8B030D-6E8A-4147-A177-3AD203B41FA5}">
                      <a16:colId xmlns:a16="http://schemas.microsoft.com/office/drawing/2014/main" xmlns="" val="845763928"/>
                    </a:ext>
                  </a:extLst>
                </a:gridCol>
                <a:gridCol w="803189">
                  <a:extLst>
                    <a:ext uri="{9D8B030D-6E8A-4147-A177-3AD203B41FA5}">
                      <a16:colId xmlns:a16="http://schemas.microsoft.com/office/drawing/2014/main" xmlns="" val="492792946"/>
                    </a:ext>
                  </a:extLst>
                </a:gridCol>
                <a:gridCol w="803189">
                  <a:extLst>
                    <a:ext uri="{9D8B030D-6E8A-4147-A177-3AD203B41FA5}">
                      <a16:colId xmlns:a16="http://schemas.microsoft.com/office/drawing/2014/main" xmlns="" val="1127152974"/>
                    </a:ext>
                  </a:extLst>
                </a:gridCol>
                <a:gridCol w="1874109">
                  <a:extLst>
                    <a:ext uri="{9D8B030D-6E8A-4147-A177-3AD203B41FA5}">
                      <a16:colId xmlns:a16="http://schemas.microsoft.com/office/drawing/2014/main" xmlns="" val="3043117002"/>
                    </a:ext>
                  </a:extLst>
                </a:gridCol>
              </a:tblGrid>
              <a:tr h="17524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8374953"/>
                  </a:ext>
                </a:extLst>
              </a:tr>
              <a:tr h="6916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2356064"/>
                  </a:ext>
                </a:extLst>
              </a:tr>
              <a:tr h="4818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8289994"/>
                  </a:ext>
                </a:extLst>
              </a:tr>
              <a:tr h="379280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07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капитального ремонта, технического переоснащения и благоустройства территорий учреждений образования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Дошкольное отделение «Аленка» МОУ СОШ №3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Талдоме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«Юбилейный», д.45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августа2024г.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157 762,46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отремонтированных дошкольных образовательных организаций -1 единица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4152900"/>
            <a:ext cx="55499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35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398551"/>
              </p:ext>
            </p:extLst>
          </p:nvPr>
        </p:nvGraphicFramePr>
        <p:xfrm>
          <a:off x="0" y="1772915"/>
          <a:ext cx="9906003" cy="50675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xmlns="" val="4200246067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4165464108"/>
                    </a:ext>
                  </a:extLst>
                </a:gridCol>
                <a:gridCol w="648717">
                  <a:extLst>
                    <a:ext uri="{9D8B030D-6E8A-4147-A177-3AD203B41FA5}">
                      <a16:colId xmlns:a16="http://schemas.microsoft.com/office/drawing/2014/main" xmlns="" val="313817446"/>
                    </a:ext>
                  </a:extLst>
                </a:gridCol>
                <a:gridCol w="1019724">
                  <a:extLst>
                    <a:ext uri="{9D8B030D-6E8A-4147-A177-3AD203B41FA5}">
                      <a16:colId xmlns:a16="http://schemas.microsoft.com/office/drawing/2014/main" xmlns="" val="1773119496"/>
                    </a:ext>
                  </a:extLst>
                </a:gridCol>
                <a:gridCol w="956370">
                  <a:extLst>
                    <a:ext uri="{9D8B030D-6E8A-4147-A177-3AD203B41FA5}">
                      <a16:colId xmlns:a16="http://schemas.microsoft.com/office/drawing/2014/main" xmlns="" val="3147322723"/>
                    </a:ext>
                  </a:extLst>
                </a:gridCol>
                <a:gridCol w="1039798">
                  <a:extLst>
                    <a:ext uri="{9D8B030D-6E8A-4147-A177-3AD203B41FA5}">
                      <a16:colId xmlns:a16="http://schemas.microsoft.com/office/drawing/2014/main" xmlns="" val="845763928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xmlns="" val="492792946"/>
                    </a:ext>
                  </a:extLst>
                </a:gridCol>
                <a:gridCol w="782627">
                  <a:extLst>
                    <a:ext uri="{9D8B030D-6E8A-4147-A177-3AD203B41FA5}">
                      <a16:colId xmlns:a16="http://schemas.microsoft.com/office/drawing/2014/main" xmlns="" val="1948841128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xmlns="" val="3043117002"/>
                    </a:ext>
                  </a:extLst>
                </a:gridCol>
              </a:tblGrid>
              <a:tr h="160749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8374953"/>
                  </a:ext>
                </a:extLst>
              </a:tr>
              <a:tr h="5392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2356064"/>
                  </a:ext>
                </a:extLst>
              </a:tr>
              <a:tr h="326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году  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82899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560806"/>
                  </a:ext>
                </a:extLst>
              </a:tr>
              <a:tr h="38140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Основное мероприятие 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«Чистая вода» нацпроект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«Экология»</a:t>
                      </a:r>
                      <a:endParaRPr lang="ru-RU" sz="1200" b="0" i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и реконструкция (модернизация) объектов питьевого водоснабжения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Талдомский   городской 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круг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село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Николо-Кропотки,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Нушполы,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Павловичи</a:t>
                      </a:r>
                    </a:p>
                    <a:p>
                      <a:pPr algn="ctr"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Проектно-изыскательные работы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Соревнование пос. Запрудня,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строительно-монтажные работы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Юркино,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СМР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54 899,17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50 076,02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Строительство и реконструкция (модернизация) объектов питьевого водоснабжения-</a:t>
                      </a:r>
                      <a:r>
                        <a:rPr lang="ru-RU" sz="105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единиц</a:t>
                      </a:r>
                      <a:endParaRPr lang="ru-RU" sz="105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инженерной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инфраструктуры, энергоэффективности и отрасли обращения с отходами»</a:t>
            </a:r>
          </a:p>
          <a:p>
            <a:pPr algn="ctr"/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508500"/>
            <a:ext cx="3213100" cy="23494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553200" y="4508500"/>
            <a:ext cx="3352800" cy="23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1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297154"/>
              </p:ext>
            </p:extLst>
          </p:nvPr>
        </p:nvGraphicFramePr>
        <p:xfrm>
          <a:off x="1" y="1878173"/>
          <a:ext cx="9905999" cy="4979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087">
                  <a:extLst>
                    <a:ext uri="{9D8B030D-6E8A-4147-A177-3AD203B41FA5}">
                      <a16:colId xmlns:a16="http://schemas.microsoft.com/office/drawing/2014/main" xmlns="" val="4200246067"/>
                    </a:ext>
                  </a:extLst>
                </a:gridCol>
                <a:gridCol w="2360966">
                  <a:extLst>
                    <a:ext uri="{9D8B030D-6E8A-4147-A177-3AD203B41FA5}">
                      <a16:colId xmlns:a16="http://schemas.microsoft.com/office/drawing/2014/main" xmlns="" val="4165464108"/>
                    </a:ext>
                  </a:extLst>
                </a:gridCol>
                <a:gridCol w="659064">
                  <a:extLst>
                    <a:ext uri="{9D8B030D-6E8A-4147-A177-3AD203B41FA5}">
                      <a16:colId xmlns:a16="http://schemas.microsoft.com/office/drawing/2014/main" xmlns="" val="313817446"/>
                    </a:ext>
                  </a:extLst>
                </a:gridCol>
                <a:gridCol w="1115338">
                  <a:extLst>
                    <a:ext uri="{9D8B030D-6E8A-4147-A177-3AD203B41FA5}">
                      <a16:colId xmlns:a16="http://schemas.microsoft.com/office/drawing/2014/main" xmlns="" val="1773119496"/>
                    </a:ext>
                  </a:extLst>
                </a:gridCol>
                <a:gridCol w="823829">
                  <a:extLst>
                    <a:ext uri="{9D8B030D-6E8A-4147-A177-3AD203B41FA5}">
                      <a16:colId xmlns:a16="http://schemas.microsoft.com/office/drawing/2014/main" xmlns="" val="3147322723"/>
                    </a:ext>
                  </a:extLst>
                </a:gridCol>
                <a:gridCol w="633716">
                  <a:extLst>
                    <a:ext uri="{9D8B030D-6E8A-4147-A177-3AD203B41FA5}">
                      <a16:colId xmlns:a16="http://schemas.microsoft.com/office/drawing/2014/main" xmlns="" val="845763928"/>
                    </a:ext>
                  </a:extLst>
                </a:gridCol>
                <a:gridCol w="514343">
                  <a:extLst>
                    <a:ext uri="{9D8B030D-6E8A-4147-A177-3AD203B41FA5}">
                      <a16:colId xmlns:a16="http://schemas.microsoft.com/office/drawing/2014/main" xmlns="" val="492792946"/>
                    </a:ext>
                  </a:extLst>
                </a:gridCol>
                <a:gridCol w="494298">
                  <a:extLst>
                    <a:ext uri="{9D8B030D-6E8A-4147-A177-3AD203B41FA5}">
                      <a16:colId xmlns:a16="http://schemas.microsoft.com/office/drawing/2014/main" xmlns="" val="1942626579"/>
                    </a:ext>
                  </a:extLst>
                </a:gridCol>
                <a:gridCol w="1698358">
                  <a:extLst>
                    <a:ext uri="{9D8B030D-6E8A-4147-A177-3AD203B41FA5}">
                      <a16:colId xmlns:a16="http://schemas.microsoft.com/office/drawing/2014/main" xmlns="" val="3043117002"/>
                    </a:ext>
                  </a:extLst>
                </a:gridCol>
              </a:tblGrid>
              <a:tr h="17067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8374953"/>
                  </a:ext>
                </a:extLst>
              </a:tr>
              <a:tr h="610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2356064"/>
                  </a:ext>
                </a:extLst>
              </a:tr>
              <a:tr h="4095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8289994"/>
                  </a:ext>
                </a:extLst>
              </a:tr>
              <a:tr h="3788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Московской области»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01.20. Замена и модернизация детских игровых площадок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Губернаторская детская площадка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Талдомский городской округ,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0" i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 ул. Ленина, д.11,13,15,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Первомайская, д.8/2,8/3,8/4,8/5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Победы, д. 40,42;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Запрудня, ул. Приозерная, д. 1,2,3,4,5,6,7,8;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Талдом, ул.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Шишунова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7, д.7А;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Талдом,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28,29,30;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Пролетарский пер.,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д. 30/1,30/2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endParaRPr lang="ru-RU" sz="900" dirty="0" smtClean="0"/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пер. Мира, д. 9,11 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12/1;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1,3,5,7,9,11;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4,6,8/1;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7/1.</a:t>
                      </a:r>
                      <a:endParaRPr lang="ru-RU" sz="12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28 694,61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32 869,21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детских, игровых площадок-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4533900"/>
            <a:ext cx="2603500" cy="2324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4533900"/>
            <a:ext cx="2705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748686"/>
              </p:ext>
            </p:extLst>
          </p:nvPr>
        </p:nvGraphicFramePr>
        <p:xfrm>
          <a:off x="0" y="1878172"/>
          <a:ext cx="9906002" cy="499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9344">
                  <a:extLst>
                    <a:ext uri="{9D8B030D-6E8A-4147-A177-3AD203B41FA5}">
                      <a16:colId xmlns:a16="http://schemas.microsoft.com/office/drawing/2014/main" xmlns="" val="4200246067"/>
                    </a:ext>
                  </a:extLst>
                </a:gridCol>
                <a:gridCol w="1770853">
                  <a:extLst>
                    <a:ext uri="{9D8B030D-6E8A-4147-A177-3AD203B41FA5}">
                      <a16:colId xmlns:a16="http://schemas.microsoft.com/office/drawing/2014/main" xmlns="" val="4165464108"/>
                    </a:ext>
                  </a:extLst>
                </a:gridCol>
                <a:gridCol w="633002">
                  <a:extLst>
                    <a:ext uri="{9D8B030D-6E8A-4147-A177-3AD203B41FA5}">
                      <a16:colId xmlns:a16="http://schemas.microsoft.com/office/drawing/2014/main" xmlns="" val="31381744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17731194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xmlns="" val="314732272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xmlns="" val="84576392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xmlns="" val="49279294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xmlns="" val="1919476077"/>
                    </a:ext>
                  </a:extLst>
                </a:gridCol>
                <a:gridCol w="1943103">
                  <a:extLst>
                    <a:ext uri="{9D8B030D-6E8A-4147-A177-3AD203B41FA5}">
                      <a16:colId xmlns:a16="http://schemas.microsoft.com/office/drawing/2014/main" xmlns="" val="3043117002"/>
                    </a:ext>
                  </a:extLst>
                </a:gridCol>
              </a:tblGrid>
              <a:tr h="14786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8374953"/>
                  </a:ext>
                </a:extLst>
              </a:tr>
              <a:tr h="792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2356064"/>
                  </a:ext>
                </a:extLst>
              </a:tr>
              <a:tr h="4650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8289994"/>
                  </a:ext>
                </a:extLst>
              </a:tr>
              <a:tr h="3472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муниципального образования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01.17. Комплексное благоустройство дворовых территорий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(установка новых и замена существующих элементов) Московской области»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Шишунова,д.7, 7а;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28,29,30</a:t>
                      </a:r>
                    </a:p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2024"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2024"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Запрудня, пер.</a:t>
                      </a:r>
                      <a:r>
                        <a:rPr lang="ru-RU" sz="900" dirty="0" smtClean="0"/>
                        <a:t> 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Мира, д. 9,11 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Первомайская, д. 6,8;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д.12/1;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пер. Школьный,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1,3,5,7,9,11;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4,6,8/1;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Юбилейный, д. 19,20,21,22</a:t>
                      </a:r>
                      <a:endParaRPr lang="ru-RU" sz="10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17 583,38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12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924,51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области- 8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645775"/>
            <a:ext cx="2857500" cy="2212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660900"/>
            <a:ext cx="29591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17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169776"/>
              </p:ext>
            </p:extLst>
          </p:nvPr>
        </p:nvGraphicFramePr>
        <p:xfrm>
          <a:off x="1" y="1878172"/>
          <a:ext cx="9906002" cy="49798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6475">
                  <a:extLst>
                    <a:ext uri="{9D8B030D-6E8A-4147-A177-3AD203B41FA5}">
                      <a16:colId xmlns:a16="http://schemas.microsoft.com/office/drawing/2014/main" xmlns="" val="4200246067"/>
                    </a:ext>
                  </a:extLst>
                </a:gridCol>
                <a:gridCol w="1263722">
                  <a:extLst>
                    <a:ext uri="{9D8B030D-6E8A-4147-A177-3AD203B41FA5}">
                      <a16:colId xmlns:a16="http://schemas.microsoft.com/office/drawing/2014/main" xmlns="" val="4165464108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xmlns="" val="313817446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xmlns="" val="1773119496"/>
                    </a:ext>
                  </a:extLst>
                </a:gridCol>
                <a:gridCol w="632003">
                  <a:extLst>
                    <a:ext uri="{9D8B030D-6E8A-4147-A177-3AD203B41FA5}">
                      <a16:colId xmlns:a16="http://schemas.microsoft.com/office/drawing/2014/main" xmlns="" val="314732272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xmlns="" val="845763928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xmlns="" val="492792946"/>
                    </a:ext>
                  </a:extLst>
                </a:gridCol>
                <a:gridCol w="597614">
                  <a:extLst>
                    <a:ext uri="{9D8B030D-6E8A-4147-A177-3AD203B41FA5}">
                      <a16:colId xmlns:a16="http://schemas.microsoft.com/office/drawing/2014/main" xmlns="" val="3060139365"/>
                    </a:ext>
                  </a:extLst>
                </a:gridCol>
                <a:gridCol w="1840789">
                  <a:extLst>
                    <a:ext uri="{9D8B030D-6E8A-4147-A177-3AD203B41FA5}">
                      <a16:colId xmlns:a16="http://schemas.microsoft.com/office/drawing/2014/main" xmlns="" val="3043117002"/>
                    </a:ext>
                  </a:extLst>
                </a:gridCol>
              </a:tblGrid>
              <a:tr h="16516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8374953"/>
                  </a:ext>
                </a:extLst>
              </a:tr>
              <a:tr h="7072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2356064"/>
                  </a:ext>
                </a:extLst>
              </a:tr>
              <a:tr h="548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8289994"/>
                  </a:ext>
                </a:extLst>
              </a:tr>
              <a:tr h="3559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01.22.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100" b="0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Губернаторского проекта «Светлый город»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Утенино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Зятьково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2 514 ,85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3 250,0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00" y="4483099"/>
            <a:ext cx="2755900" cy="2374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4483100"/>
            <a:ext cx="29083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86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037247"/>
              </p:ext>
            </p:extLst>
          </p:nvPr>
        </p:nvGraphicFramePr>
        <p:xfrm>
          <a:off x="1" y="1878173"/>
          <a:ext cx="9895374" cy="49830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399">
                  <a:extLst>
                    <a:ext uri="{9D8B030D-6E8A-4147-A177-3AD203B41FA5}">
                      <a16:colId xmlns:a16="http://schemas.microsoft.com/office/drawing/2014/main" xmlns="" val="4200246067"/>
                    </a:ext>
                  </a:extLst>
                </a:gridCol>
                <a:gridCol w="1641297">
                  <a:extLst>
                    <a:ext uri="{9D8B030D-6E8A-4147-A177-3AD203B41FA5}">
                      <a16:colId xmlns:a16="http://schemas.microsoft.com/office/drawing/2014/main" xmlns="" val="4165464108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xmlns="" val="313817446"/>
                    </a:ext>
                  </a:extLst>
                </a:gridCol>
                <a:gridCol w="745019">
                  <a:extLst>
                    <a:ext uri="{9D8B030D-6E8A-4147-A177-3AD203B41FA5}">
                      <a16:colId xmlns:a16="http://schemas.microsoft.com/office/drawing/2014/main" xmlns="" val="1773119496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xmlns="" val="314732272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xmlns="" val="84576392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492792946"/>
                    </a:ext>
                  </a:extLst>
                </a:gridCol>
                <a:gridCol w="701286">
                  <a:extLst>
                    <a:ext uri="{9D8B030D-6E8A-4147-A177-3AD203B41FA5}">
                      <a16:colId xmlns:a16="http://schemas.microsoft.com/office/drawing/2014/main" xmlns="" val="3966785769"/>
                    </a:ext>
                  </a:extLst>
                </a:gridCol>
                <a:gridCol w="1840789">
                  <a:extLst>
                    <a:ext uri="{9D8B030D-6E8A-4147-A177-3AD203B41FA5}">
                      <a16:colId xmlns:a16="http://schemas.microsoft.com/office/drawing/2014/main" xmlns="" val="3043117002"/>
                    </a:ext>
                  </a:extLst>
                </a:gridCol>
              </a:tblGrid>
              <a:tr h="15930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8374953"/>
                  </a:ext>
                </a:extLst>
              </a:tr>
              <a:tr h="8541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2356064"/>
                  </a:ext>
                </a:extLst>
              </a:tr>
              <a:tr h="500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8289994"/>
                  </a:ext>
                </a:extLst>
              </a:tr>
              <a:tr h="34653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01.02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ремонт пешеходных коммуникаций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Новая, д. 6,10,12 до остановки;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с. Квашенки до остановки;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с. Николо-Кропотки, д. 43 до остановки;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с. Николо-Кропотки, д. 27 до остановки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д.Квашенки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между школой и церковью;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 от ул. Калинина к школе №1;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 от Пролетарский пер., д. 26 к детской школе искусств д. 28А; п. Запрудня от ул. </a:t>
                      </a: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11 к школе №2</a:t>
                      </a:r>
                      <a:endParaRPr lang="ru-RU" sz="12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4 592,47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4 681,5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6  618,54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6618,54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6  618,54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отремонтированных пешеходных коммуникаций -10единиц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696" y="4584700"/>
            <a:ext cx="3113069" cy="2273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250" y="4584700"/>
            <a:ext cx="3097749" cy="22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5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654207"/>
              </p:ext>
            </p:extLst>
          </p:nvPr>
        </p:nvGraphicFramePr>
        <p:xfrm>
          <a:off x="-25399" y="1878172"/>
          <a:ext cx="9931402" cy="4979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1902">
                  <a:extLst>
                    <a:ext uri="{9D8B030D-6E8A-4147-A177-3AD203B41FA5}">
                      <a16:colId xmlns:a16="http://schemas.microsoft.com/office/drawing/2014/main" xmlns="" val="4200246067"/>
                    </a:ext>
                  </a:extLst>
                </a:gridCol>
                <a:gridCol w="2060101">
                  <a:extLst>
                    <a:ext uri="{9D8B030D-6E8A-4147-A177-3AD203B41FA5}">
                      <a16:colId xmlns:a16="http://schemas.microsoft.com/office/drawing/2014/main" xmlns="" val="4165464108"/>
                    </a:ext>
                  </a:extLst>
                </a:gridCol>
                <a:gridCol w="607729">
                  <a:extLst>
                    <a:ext uri="{9D8B030D-6E8A-4147-A177-3AD203B41FA5}">
                      <a16:colId xmlns:a16="http://schemas.microsoft.com/office/drawing/2014/main" xmlns="" val="313817446"/>
                    </a:ext>
                  </a:extLst>
                </a:gridCol>
                <a:gridCol w="785567">
                  <a:extLst>
                    <a:ext uri="{9D8B030D-6E8A-4147-A177-3AD203B41FA5}">
                      <a16:colId xmlns:a16="http://schemas.microsoft.com/office/drawing/2014/main" xmlns="" val="1773119496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xmlns="" val="3147322723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xmlns="" val="845763928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xmlns="" val="492792946"/>
                    </a:ext>
                  </a:extLst>
                </a:gridCol>
                <a:gridCol w="567494">
                  <a:extLst>
                    <a:ext uri="{9D8B030D-6E8A-4147-A177-3AD203B41FA5}">
                      <a16:colId xmlns:a16="http://schemas.microsoft.com/office/drawing/2014/main" xmlns="" val="2763990943"/>
                    </a:ext>
                  </a:extLst>
                </a:gridCol>
                <a:gridCol w="1845509">
                  <a:extLst>
                    <a:ext uri="{9D8B030D-6E8A-4147-A177-3AD203B41FA5}">
                      <a16:colId xmlns:a16="http://schemas.microsoft.com/office/drawing/2014/main" xmlns="" val="3043117002"/>
                    </a:ext>
                  </a:extLst>
                </a:gridCol>
              </a:tblGrid>
              <a:tr h="16576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8374953"/>
                  </a:ext>
                </a:extLst>
              </a:tr>
              <a:tr h="900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2356064"/>
                  </a:ext>
                </a:extLst>
              </a:tr>
              <a:tr h="711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8289994"/>
                  </a:ext>
                </a:extLst>
              </a:tr>
              <a:tr h="3202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03.01 Ремонт подъездов в многоквартирных домах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2023-2025 годы</a:t>
                      </a:r>
                      <a:endParaRPr lang="ru-RU" altLang="ru-RU" sz="12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г.Талдом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Северный,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Великий Двор, деревня Воргаш,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Николо-Кропотки, деревня Квашенки,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Новогуслево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деревня Новоникольское, деревня Юркино,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Темпы,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</a:t>
                      </a:r>
                      <a:endParaRPr lang="ru-RU" altLang="ru-RU" sz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2025г.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многоквартирных домах-56 единиц ежегодно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329" y="4800600"/>
            <a:ext cx="2922571" cy="2057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0" y="4800600"/>
            <a:ext cx="2832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9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lumMod val="20000"/>
                <a:lumOff val="80000"/>
              </a:schemeClr>
            </a:gs>
            <a:gs pos="48000">
              <a:schemeClr val="bg2">
                <a:lumMod val="20000"/>
                <a:lumOff val="80000"/>
              </a:schemeClr>
            </a:gs>
            <a:gs pos="81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152" y="950976"/>
            <a:ext cx="7199376" cy="27066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51" y="0"/>
            <a:ext cx="9886947" cy="6858000"/>
          </a:xfrm>
          <a:prstGeom prst="rect">
            <a:avLst/>
          </a:prstGeom>
          <a:gradFill>
            <a:gsLst>
              <a:gs pos="48000">
                <a:schemeClr val="accent4">
                  <a:lumMod val="20000"/>
                  <a:lumOff val="80000"/>
                </a:schemeClr>
              </a:gs>
              <a:gs pos="17000">
                <a:schemeClr val="bg2">
                  <a:lumMod val="20000"/>
                  <a:lumOff val="80000"/>
                </a:schemeClr>
              </a:gs>
              <a:gs pos="33000">
                <a:srgbClr val="FFFFEB"/>
              </a:gs>
              <a:gs pos="6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  ДЛЯ  ГРАЖДАН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3600" i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Местонахождение: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141900, Московская область,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г. Талдом,  пл. К. Маркса, д.12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Контактный телефон: 8(49620)6-08-27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Электронная почта: taldom_budget@mail.ru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График работы: понедельник-четверг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8.30-18.00,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пятница</a:t>
            </a:r>
          </a:p>
          <a:p>
            <a:pPr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 8.30-16.45,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Выходной: суббота, воскресенье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Приемный день- среда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9.00-17.00 (перерыв 12.45-14.00)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49" y="1342031"/>
            <a:ext cx="4324349" cy="5471651"/>
          </a:xfrm>
          <a:prstGeom prst="rect">
            <a:avLst/>
          </a:prstGeom>
          <a:gradFill>
            <a:gsLst>
              <a:gs pos="38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164540"/>
              </p:ext>
            </p:extLst>
          </p:nvPr>
        </p:nvGraphicFramePr>
        <p:xfrm>
          <a:off x="0" y="949683"/>
          <a:ext cx="9906002" cy="5898792"/>
        </p:xfrm>
        <a:graphic>
          <a:graphicData uri="http://schemas.openxmlformats.org/drawingml/2006/table">
            <a:tbl>
              <a:tblPr/>
              <a:tblGrid>
                <a:gridCol w="35883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68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318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29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097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681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6813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45717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 smtClean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 smtClean="0">
                          <a:latin typeface="Times New Roman"/>
                        </a:rPr>
                        <a:t>измерения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Отчет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0500" indent="0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8222"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2022г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2023г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2024г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2025г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2026г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3403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 smtClean="0">
                          <a:latin typeface="Times New Roman"/>
                        </a:rPr>
                        <a:t>1.Численность </a:t>
                      </a:r>
                      <a:r>
                        <a:rPr lang="ru" sz="1400" b="0" dirty="0">
                          <a:latin typeface="Times New Roman"/>
                        </a:rPr>
                        <a:t>постоянного </a:t>
                      </a:r>
                      <a:r>
                        <a:rPr lang="ru" sz="1400" b="0" dirty="0" smtClean="0">
                          <a:latin typeface="Times New Roman"/>
                        </a:rPr>
                        <a:t>населения</a:t>
                      </a:r>
                    </a:p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 smtClean="0">
                          <a:latin typeface="Times New Roman"/>
                        </a:rPr>
                        <a:t>  (</a:t>
                      </a:r>
                      <a:r>
                        <a:rPr lang="ru" sz="1400" b="0" dirty="0">
                          <a:latin typeface="Times New Roman"/>
                        </a:rPr>
                        <a:t>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64 223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64 148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64 231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64 396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64 676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952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2. Естественный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-386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-225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-141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-110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9481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3. Миграционный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07040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marL="127000" indent="0" algn="ctr"/>
                      <a:r>
                        <a:rPr lang="ru" sz="1400" b="0" dirty="0" smtClean="0">
                          <a:latin typeface="Times New Roman"/>
                        </a:rPr>
                        <a:t>млн</a:t>
                      </a:r>
                      <a:r>
                        <a:rPr lang="ru" sz="1400" b="0" dirty="0">
                          <a:latin typeface="Times New Roman"/>
                        </a:rPr>
                        <a:t>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4 920,3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6 024,2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6 421,8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6 954,8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7 733,7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5023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5. Инвестиции в основной капитал за счет всех источников финансирования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2 613,01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1 909,00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2 190,00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2 365,00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50238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6. </a:t>
                      </a:r>
                      <a:r>
                        <a:rPr lang="ru" sz="1400" b="0" dirty="0" smtClean="0">
                          <a:latin typeface="Times New Roman"/>
                        </a:rPr>
                        <a:t>Объем жилищного строительства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57,47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47,34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22373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23,72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24,42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25,77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81547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8. Оборот розничной торговли в ценах соответствующих лет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7 952,7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8 342,4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8 776,6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9 245,8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9 817,0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906000" cy="830997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8000">
                <a:srgbClr val="FFFFEB"/>
              </a:gs>
              <a:gs pos="7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 показателях  социально-экономического  развития Талдомского  городского  округа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36000">
              <a:srgbClr val="FDFECE"/>
            </a:gs>
            <a:gs pos="8029">
              <a:schemeClr val="bg2">
                <a:tint val="97000"/>
                <a:hueMod val="92000"/>
                <a:satMod val="169000"/>
                <a:lumMod val="164000"/>
              </a:schemeClr>
            </a:gs>
            <a:gs pos="67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906001" cy="774700"/>
          </a:xfrm>
          <a:prstGeom prst="rect">
            <a:avLst/>
          </a:prstGeom>
          <a:gradFill>
            <a:gsLst>
              <a:gs pos="36000">
                <a:srgbClr val="FFFFEB"/>
              </a:gs>
              <a:gs pos="8029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7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показателях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  <a:endParaRPr lang="ru-RU" sz="2400" i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630"/>
              </a:spcAft>
            </a:pPr>
            <a:endParaRPr lang="ru" b="1" dirty="0">
              <a:latin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023556"/>
              </p:ext>
            </p:extLst>
          </p:nvPr>
        </p:nvGraphicFramePr>
        <p:xfrm>
          <a:off x="-2" y="720877"/>
          <a:ext cx="9906002" cy="6127598"/>
        </p:xfrm>
        <a:graphic>
          <a:graphicData uri="http://schemas.openxmlformats.org/drawingml/2006/table">
            <a:tbl>
              <a:tblPr/>
              <a:tblGrid>
                <a:gridCol w="26785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84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14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65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569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8159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0237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19044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Единица</a:t>
                      </a:r>
                      <a:endParaRPr lang="ru" sz="1400" b="0" dirty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измерения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Отчет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9550">
                <a:tc vMerge="1">
                  <a:txBody>
                    <a:bodyPr/>
                    <a:lstStyle/>
                    <a:p>
                      <a:endParaRPr sz="12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2022г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2023г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2024г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2025г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2026г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8994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Фонд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заработной платы, </a:t>
                      </a: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5 864,4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6 935,5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7 396,3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7 969,8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8 819,1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6172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начисленная заработная плата работников,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56 392,8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64 446,7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67 509,1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71 092,9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76 818,8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44258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заработная плата педагогических работников общеобразовательных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60 794,9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64 564,2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68 954,6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69 893,7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73 491,7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18301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61 127,7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63 738,9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68  073,2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68 073,2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68 073,2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18301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67 890,0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72 913,9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77 872,0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77 872,0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77 872,0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Среднемесячная начисленная заработная плата работников муниципальных учреждений культуры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56 670,4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62 357,1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66 204,4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69 893,7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73 491,7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5000">
              <a:schemeClr val="bg2">
                <a:tint val="97000"/>
                <a:hueMod val="92000"/>
                <a:satMod val="169000"/>
                <a:lumMod val="164000"/>
              </a:schemeClr>
            </a:gs>
            <a:gs pos="51836">
              <a:srgbClr val="FFFFEB"/>
            </a:gs>
            <a:gs pos="89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346200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ОБ  ОСНОВНЫХ  ЗАДАЧАХ  И  ПРИОРИТЕТАХ </a:t>
            </a:r>
          </a:p>
          <a:p>
            <a:pPr algn="ctr"/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</a:t>
            </a:r>
          </a:p>
          <a:p>
            <a:pPr algn="ctr"/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И НА ПЛАНОВЫЙ  2025 и 2026 ГОДОВ</a:t>
            </a:r>
            <a:endParaRPr lang="ru-RU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92" y="1048512"/>
            <a:ext cx="9543288" cy="56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82600">
              <a:lnSpc>
                <a:spcPts val="1200"/>
              </a:lnSpc>
            </a:pPr>
            <a:endParaRPr lang="ru" sz="900" b="1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46200"/>
            <a:ext cx="9906000" cy="5509200"/>
          </a:xfrm>
          <a:prstGeom prst="rect">
            <a:avLst/>
          </a:prstGeom>
          <a:gradFill>
            <a:gsLst>
              <a:gs pos="61000">
                <a:srgbClr val="FFFFEB"/>
              </a:gs>
              <a:gs pos="35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569">
                <a:schemeClr val="bg2">
                  <a:lumMod val="20000"/>
                  <a:lumOff val="80000"/>
                </a:schemeClr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бюджетной и налоговой политики Талдомского городского округа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 определены на основе прогноза социально-экономического развития Московской области, Талдомского городского округа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 Талдомского городского округа на 2024 год и плановый период 2025 и 2026 годов сформирован в сложных условиях внешнего 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санкционного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давления. В течении всего трехлетнего периода бюджет будет дефицитным. В бюджете максимально сохранены все социальные расходы,  все выплаты.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Бюджетная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налоговая политика будет строиться в условиях действующего налогового и бюджетного законодательства, а также в условиях реализации всех полномочий по решению вопросов местного значения органами местного самоуправления Талдомского городского округа.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</a:p>
          <a:p>
            <a:pPr algn="ctr"/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2024-2026 годы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сбалансированность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устойчивость бюджетной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безусловное исполнение принятых бюджетных обязательств Талдомского городского округа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повышение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указанных целей будет продолжена работа по решению задач, обеспечивающих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292662"/>
          </a:xfrm>
          <a:prstGeom prst="rect">
            <a:avLst/>
          </a:prstGeom>
          <a:gradFill>
            <a:gsLst>
              <a:gs pos="20000">
                <a:schemeClr val="tx1"/>
              </a:gs>
              <a:gs pos="48000">
                <a:srgbClr val="FFFFEB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</a:p>
          <a:p>
            <a:pPr algn="ctr"/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</a:t>
            </a:r>
          </a:p>
          <a:p>
            <a:pPr algn="ctr"/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-2" y="1496086"/>
            <a:ext cx="9906001" cy="461665"/>
          </a:xfrm>
          <a:prstGeom prst="rect">
            <a:avLst/>
          </a:prstGeom>
          <a:gradFill>
            <a:gsLst>
              <a:gs pos="46012">
                <a:srgbClr val="FFFFEB"/>
              </a:gs>
              <a:gs pos="16000">
                <a:schemeClr val="tx1"/>
              </a:gs>
              <a:gs pos="77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rgbClr val="7030A0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00404"/>
            <a:ext cx="9906000" cy="369332"/>
          </a:xfrm>
          <a:prstGeom prst="rect">
            <a:avLst/>
          </a:prstGeom>
          <a:gradFill>
            <a:gsLst>
              <a:gs pos="48891">
                <a:srgbClr val="FFFFEB"/>
              </a:gs>
              <a:gs pos="18000">
                <a:schemeClr val="tx1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88880"/>
            <a:ext cx="9906000" cy="369332"/>
          </a:xfrm>
          <a:prstGeom prst="rect">
            <a:avLst/>
          </a:prstGeom>
          <a:gradFill>
            <a:gsLst>
              <a:gs pos="48148">
                <a:srgbClr val="FFFFEB"/>
              </a:gs>
              <a:gs pos="13000">
                <a:schemeClr val="tx1"/>
              </a:gs>
              <a:gs pos="78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887682"/>
            <a:ext cx="9906000" cy="3970318"/>
          </a:xfrm>
          <a:prstGeom prst="rect">
            <a:avLst/>
          </a:prstGeom>
          <a:gradFill>
            <a:gsLst>
              <a:gs pos="41568">
                <a:srgbClr val="FFFFEB"/>
              </a:gs>
              <a:gs pos="17000">
                <a:schemeClr val="tx1"/>
              </a:gs>
              <a:gs pos="9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муниципальным имуществом Талдомского городского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процесса, в том числе программного подхода в бюджетном процессе, работа в ГИС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 Талдомского городского округа качественных муниципальных услуг на основе муниципального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бюджетными расходами за счет оптимизации их структуры по всем отраслям социально-культурной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умеренной политики в сфере заимствований и управления муниципальным долгом Талдомского городского округа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Реализация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указанных задач будет обеспечена за счет исполнения показателей прогноза социально – экономического развития Талдомского городского округа 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0" y="1565993"/>
            <a:ext cx="9906000" cy="1200329"/>
          </a:xfrm>
          <a:prstGeom prst="rect">
            <a:avLst/>
          </a:prstGeom>
          <a:gradFill>
            <a:gsLst>
              <a:gs pos="51120">
                <a:srgbClr val="FFFFEB"/>
              </a:gs>
              <a:gs pos="20000">
                <a:schemeClr val="tx1"/>
              </a:gs>
              <a:gs pos="8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мер, направленных на увеличение налоговых и неналоговых доходов бюджета Талдомского городского округа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67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053919"/>
          </a:xfrm>
          <a:prstGeom prst="rect">
            <a:avLst/>
          </a:prstGeom>
          <a:gradFill>
            <a:gsLst>
              <a:gs pos="10000">
                <a:srgbClr val="FFFFEB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Приоритеты налоговой политики в Талдомском городском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округе</a:t>
            </a:r>
            <a:endParaRPr lang="ru-RU" sz="2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2024 году и на среднесрочную перспективу 2025-2026 годов налоговая политика Талдомского городского округа направлена на обеспечение сбалансированности и устойчивости бюджетной системы, выполнения расходных обязательств, роста налоговых и неналоговых доходов бюджета в период существенного влияния неблагоприятных факторов в условиях внешнего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санкционного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давления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условиях действующей налоговой системы Российской Федерации основные направления налоговой политики Талдомского городского округа в 2024-2026 годах включают: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предпринимательской активности;</a:t>
            </a:r>
          </a:p>
          <a:p>
            <a:pPr indent="450215" algn="just">
              <a:lnSpc>
                <a:spcPct val="114000"/>
              </a:lnSpc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развитию малого и среднего предпринимательства;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дальнейшее улучшение инвестиционного климата;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налоговых льгот на временной основе и обязательный анализ эффективности их применения.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достижения планируемых параметров доходной части бюджета на 2024 год, определенных в условиях действующего налогового и бюджетного законодательства будет продолжена работа по стабилизации доли собственных налоговых и неналоговых доходов в общей сумме доходов бюджета округа.</a:t>
            </a:r>
          </a:p>
          <a:p>
            <a:pPr indent="457200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целях расширения налоговой базы имущественных налогов предстоит активизировать работу по проведению инвентаризации и учета объектов недвижимости, принадлежащим физическим лицам, постановке на кадастровый учет земельных участков, применения кадастровой стоимости в качестве налоговой базы по имущественным налогам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8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1860">
              <a:srgbClr val="FFFFEB"/>
            </a:gs>
            <a:gs pos="17000">
              <a:schemeClr val="tx1"/>
            </a:gs>
            <a:gs pos="8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935803"/>
              </p:ext>
            </p:extLst>
          </p:nvPr>
        </p:nvGraphicFramePr>
        <p:xfrm>
          <a:off x="0" y="889001"/>
          <a:ext cx="9906000" cy="603722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97599">
                  <a:extLst>
                    <a:ext uri="{9D8B030D-6E8A-4147-A177-3AD203B41FA5}">
                      <a16:colId xmlns:a16="http://schemas.microsoft.com/office/drawing/2014/main" xmlns="" val="992068863"/>
                    </a:ext>
                  </a:extLst>
                </a:gridCol>
                <a:gridCol w="1704074">
                  <a:extLst>
                    <a:ext uri="{9D8B030D-6E8A-4147-A177-3AD203B41FA5}">
                      <a16:colId xmlns:a16="http://schemas.microsoft.com/office/drawing/2014/main" xmlns="" val="409080459"/>
                    </a:ext>
                  </a:extLst>
                </a:gridCol>
                <a:gridCol w="2004327">
                  <a:extLst>
                    <a:ext uri="{9D8B030D-6E8A-4147-A177-3AD203B41FA5}">
                      <a16:colId xmlns:a16="http://schemas.microsoft.com/office/drawing/2014/main" xmlns="" val="2068231797"/>
                    </a:ext>
                  </a:extLst>
                </a:gridCol>
              </a:tblGrid>
              <a:tr h="805903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9000">
                          <a:srgbClr val="FFFFEB"/>
                        </a:gs>
                        <a:gs pos="14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  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chemeClr val="tx1"/>
                        </a:gs>
                        <a:gs pos="41000">
                          <a:srgbClr val="FFFFEB"/>
                        </a:gs>
                        <a:gs pos="9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объеме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налоговых и неналоговых   доходов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chemeClr val="tx1"/>
                        </a:gs>
                        <a:gs pos="66000">
                          <a:srgbClr val="FFFFEB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08482798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454 000,0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4783863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5,86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86484459"/>
                  </a:ext>
                </a:extLst>
              </a:tr>
              <a:tr h="1611804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 от уплаты акцизов на автомобильный и прямогонный бензин, дизельное топливо, моторные масла для дизельных и (или) карбюраторных (</a:t>
                      </a:r>
                      <a:r>
                        <a:rPr lang="ru-RU" sz="1800" b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64 527,0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24620038"/>
                  </a:ext>
                </a:extLst>
              </a:tr>
              <a:tr h="805903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27574635"/>
                  </a:ext>
                </a:extLst>
              </a:tr>
              <a:tr h="149488">
                <a:tc rowSpan="2">
                  <a:txBody>
                    <a:bodyPr/>
                    <a:lstStyle/>
                    <a:p>
                      <a:pPr marL="0" marR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6020216"/>
                  </a:ext>
                </a:extLst>
              </a:tr>
              <a:tr h="984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0,49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3887063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12 600,0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0,69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77683395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4571345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7928"/>
            <a:ext cx="9906000" cy="923330"/>
          </a:xfrm>
          <a:prstGeom prst="rect">
            <a:avLst/>
          </a:prstGeom>
          <a:gradFill>
            <a:gsLst>
              <a:gs pos="48196">
                <a:srgbClr val="FFFFEB"/>
              </a:gs>
              <a:gs pos="10219">
                <a:schemeClr val="tx1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0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 и  объемы  налоговых  доходов  бюджета</a:t>
            </a:r>
            <a:endParaRPr kumimoji="0" lang="ru-RU" altLang="ru-RU" sz="30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24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gradFill>
            <a:gsLst>
              <a:gs pos="17000">
                <a:schemeClr val="tx1"/>
              </a:gs>
              <a:gs pos="46736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906000" cy="1200329"/>
          </a:xfrm>
          <a:prstGeom prst="rect">
            <a:avLst/>
          </a:prstGeom>
          <a:gradFill>
            <a:gsLst>
              <a:gs pos="25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 и на плановый период 2025 и 2026 годов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30301"/>
            <a:ext cx="9906000" cy="5909310"/>
          </a:xfrm>
          <a:prstGeom prst="rect">
            <a:avLst/>
          </a:prstGeom>
          <a:gradFill>
            <a:gsLst>
              <a:gs pos="70000">
                <a:srgbClr val="FFFFEB"/>
              </a:gs>
              <a:gs pos="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местных налоговых льгот в целях их ежегодного обновления 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актуализации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налогооблагаемой базы по местным налогам за счет вовлечения в налоговый оборот объектов недвижимости и земельных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администрирования доходов бюджета  и снижение доли теневого сектора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постановке на налоговый учет новых налогоплательщиков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использования муниципальной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недоимки  по платежам в бюджет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источников пополнения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73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0" cy="68788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100">
                <a:srgbClr val="FFFFEB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неналоговым доходам будет продолжена работа по дальнейшей замене аренды муниципального имущества на налоговые доходы путем продажи земель из аренды в собственность и постепенной продажи муниципального имущества, не требующего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 для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выполнения полномочий.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2024 году будет продолжена работа с населением по вовлечению в налоговый оборот незарегистрированных объектов недвижимого имущества и уплаты на территории Талдомского городского округа налога на имущество физических лиц, исходя из кадастровой стоимости объектов налогообложения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Продолжится работа по совершенствованию местного налогового законодательства, проведению постоянного мониторинга нормативных правовых актов с целью приведения их в соответствие с изменениями, внесенными в законодательство Российской Федерации о налогах и сборах.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 налоговой политики будет продолжена практика налогового администрирования в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рамках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Межведомственной комиссии по мобилизации доходов бюджета Талдомского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округа.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99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176"/>
            <a:ext cx="9924288" cy="712317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254000"/>
            <a:ext cx="9906000" cy="5452775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endParaRPr lang="ru" sz="3200" b="1" i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32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32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</a:t>
            </a:r>
            <a:r>
              <a:rPr lang="ru" sz="32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ГРАЖДАН</a:t>
            </a:r>
          </a:p>
          <a:p>
            <a:pPr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РАЗРАБОТАН   </a:t>
            </a:r>
            <a:r>
              <a:rPr lang="ru" sz="1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ФИНАНСОВЫМ  УПРАВЛЕНИЕМ  </a:t>
            </a: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АДМИНИСТРАЦИИ  </a:t>
            </a:r>
            <a:r>
              <a:rPr lang="ru" sz="1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 ГОРОДСКОГО  О</a:t>
            </a: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КРУГА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ОСНОВЕ   УТВЕРЖДЕННОГО РЕШЕНИЯ СОВЕТА ДЕПУТАТОВ ТАЛДОМСКОГО ГОРОДСКОГО  ОКРУГА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 БЮДЖЕТЕ  ТАЛДОМСКОГО  ГОРОДСКОГО  ОКРУГА</a:t>
            </a:r>
          </a:p>
          <a:p>
            <a:pPr algn="ctr">
              <a:lnSpc>
                <a:spcPts val="3840"/>
              </a:lnSpc>
            </a:pPr>
            <a:r>
              <a:rPr lang="ru" sz="135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2024  ГОД   И   НА ПЛАНОВЫЙ ПЕРИОД  2025  и  2026 ГОДОВ»  №   110  от   25. 12.2023  ГОДА (с изменениями № 3)</a:t>
            </a:r>
            <a:endParaRPr lang="ru" sz="1350" b="1" i="1" dirty="0" smtClean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35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400" b="1" dirty="0" smtClean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1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</a:t>
            </a:r>
          </a:p>
          <a:p>
            <a:pPr algn="ctr">
              <a:lnSpc>
                <a:spcPts val="3840"/>
              </a:lnSpc>
            </a:pPr>
            <a:endParaRPr lang="ru" sz="1300" b="1" i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8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6678751"/>
          </a:xfrm>
          <a:prstGeom prst="rect">
            <a:avLst/>
          </a:prstGeom>
          <a:gradFill>
            <a:gsLst>
              <a:gs pos="14000">
                <a:schemeClr val="tx1"/>
              </a:gs>
              <a:gs pos="38682">
                <a:srgbClr val="FFFFEB"/>
              </a:gs>
              <a:gs pos="5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неналоговым доходам будет продолжена работа по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дальнейшей замене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аренды муниципального имущества на налоговые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принципы формирования расходов бюджета Талдомского городского округа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 и плановый период 2025-2026 годов</a:t>
            </a:r>
            <a:endParaRPr lang="ru-RU" sz="2000" dirty="0" smtClean="0">
              <a:solidFill>
                <a:schemeClr val="bg1"/>
              </a:solidFill>
              <a:effectLst>
                <a:glow rad="127000">
                  <a:schemeClr val="tx1">
                    <a:lumMod val="9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Бюджетная политика в области расходов в 2024-2026 годах будет направлена, в первую очередь на дальнейшее развитие экономики и социальной сферы, сохранение социальной направленности бюджета, повышение результативности бюджетных расходов, развитие программно-целевых методов управления.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этом, учитывая, что объем расходов бюджета Талдомского городского округа ограничен его доходными возможностями, бюджетная политика в области расходов будет направлена на безусловное исполнение в полном объеме действующих расходных обязательств.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Приоритетом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является её социальная направленность – удовлетворение потребностей граждан в услугах образования, культурном и духовном развитии, информации, досуге, обеспечении социальных гарантий и социальной защиты граждан, в отношении которых на уровне городского округа существуют финансовые обязательства.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Основные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расходов бюджета Талдомского городского округа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определены с учетом необходимости решения неотложных проблем экономического и социального развития округа, достижения целевых показателей, обозначенных в Указе Президента РФ от 7 мая 2018 года, участие в реализации национальных проектов на территории округа. В их числе: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повышение эффективности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качества услуг в сфере образования, культуры, физической культуры и спорта;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оптимизация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бюджетных учреждений на оплату коммунальных услуг и материальные затраты;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реализация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Талдомского городского округа.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Удельный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расходов на социально – культурную сферу, включающих в себя расходы на образование, социальную политику, культуру, физкультуру и спорт, остается на протяжении нескольких лет стабильно высоким.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данная тенденция сохранится и на финансирование указанных отраслей будет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39,88 процентов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расходов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бюджета, в том числе: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900437"/>
              </p:ext>
            </p:extLst>
          </p:nvPr>
        </p:nvGraphicFramePr>
        <p:xfrm>
          <a:off x="0" y="977902"/>
          <a:ext cx="9906001" cy="5880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0075">
                  <a:extLst>
                    <a:ext uri="{9D8B030D-6E8A-4147-A177-3AD203B41FA5}">
                      <a16:colId xmlns:a16="http://schemas.microsoft.com/office/drawing/2014/main" xmlns="" val="3268821222"/>
                    </a:ext>
                  </a:extLst>
                </a:gridCol>
                <a:gridCol w="2899722">
                  <a:extLst>
                    <a:ext uri="{9D8B030D-6E8A-4147-A177-3AD203B41FA5}">
                      <a16:colId xmlns:a16="http://schemas.microsoft.com/office/drawing/2014/main" xmlns="" val="700389474"/>
                    </a:ext>
                  </a:extLst>
                </a:gridCol>
                <a:gridCol w="2206204">
                  <a:extLst>
                    <a:ext uri="{9D8B030D-6E8A-4147-A177-3AD203B41FA5}">
                      <a16:colId xmlns:a16="http://schemas.microsoft.com/office/drawing/2014/main" xmlns="" val="1643893644"/>
                    </a:ext>
                  </a:extLst>
                </a:gridCol>
              </a:tblGrid>
              <a:tr h="220503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Социально-культурная сфера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Доля </a:t>
                      </a:r>
                      <a:endParaRPr lang="ru-RU" sz="2000" b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общем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объеме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расходов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25556529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616 379,53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30,22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77370234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332 103,73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6,21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49295108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123 463,64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2,31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9188077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699,90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1,14</a:t>
                      </a:r>
                      <a:endParaRPr lang="ru-RU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19092943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132 646,80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39,88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2435239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"/>
            <a:ext cx="9906001" cy="9916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137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  бюджета Талдомского городского округа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социально-культурную сферу на 2024 год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0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7007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13000">
                <a:schemeClr val="tx1"/>
              </a:gs>
              <a:gs pos="37225">
                <a:srgbClr val="FFFFEB"/>
              </a:gs>
              <a:gs pos="88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работа по содержанию всей имеющейся сети бюджетных учреждений в отраслях образования, культуры, физической культуры и спорта, укреплению их материально-технической базы, созданию безопасных условий пребывания в учреждениях социально-культурной сферы. Приоритетным направлением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 сфере образования является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дальнейшее совершенствование структуры отрасли образования в округе,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расходов на функционирование отрасли, поддержание уровня оплаты труда работников образовательных учреждений, удовлетворение потребности в местах в детских дошкольных учреждениях, дальнейшее развитие учреждений дополнительного образования детей в сфере культуры. Будет продолжена работа по обновлению материально-технической базы для реализации основных и дополнительных общеобразовательных программ цифрового и гуманитарного профилей в сельских школах округа. В сфере социальной защиты населения приоритетными являются дальнейшее развитие и совершенствование мер социальной поддержки отдельных категорий граждан городского округа, создание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для людей с ограниченными возможностями здоровья, безусловное выполнение обязательств по выплате социальных пособий и компенсаций. Будет продолжена политика стабилизации доли расходов бюджета на управление путем оптимизации структуры управления, уменьшения непроизводительных расходов.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 расходы в структуре расходов бюджета составят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всех расходов бюджета.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Дальнейшее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получит система предоставления государственных и муниципальных услуг на базе многофункционального центра предоставления государственных и муниципальных услуг.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Продолжится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организации и совершенствованию транспортного обслуживания населения по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внутримуниципальным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маршрутам на основе долгосрочного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 на транспортное обслуживание населения округа сроком на 5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– 55 084,0 тыс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будет выделено из бюджета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транспортное обслуживание населения округа. Реализация бюджетной политики в области транспортного обслуживания позволит сохранить действующую маршрутную сеть и гарантировать предоставление услуг транспортом общего пользования на внутримуниципальных маршрутах с низким пассажиропотоком.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Дорожного фонда и доходов бюджета Талдомского городского округа предусмотрены ассигнования в сумме </a:t>
            </a:r>
            <a:endParaRPr lang="en-US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518 291,5 тыс. руб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на содержание и ремонт автомобильных дорог общего пользования.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муниципальную поддержку развития малого и среднего предпринимательства в</a:t>
            </a: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городского округе будет направлено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800,0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Финансирование будет осуществляться в рамках реализации мероприятий соответствующей муниципальной программы Талдомского городского округа, направленных на создание и развитие инфраструктуры поддержки субъектов малого и среднего предпринимательства.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Будет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программа предоставления социальных выплат на приобретение жилья молодым семьям, программа формирования современной комфортной среды проживания, программа переселения граждан из аварийного жилья, программы экологического благополучия территории и безопасности населения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2">
              <a:lumMod val="75000"/>
            </a:schemeClr>
          </a:fgClr>
          <a:bgClr>
            <a:schemeClr val="tx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3149"/>
              </p:ext>
            </p:extLst>
          </p:nvPr>
        </p:nvGraphicFramePr>
        <p:xfrm>
          <a:off x="0" y="4025901"/>
          <a:ext cx="9906000" cy="2856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2677">
                  <a:extLst>
                    <a:ext uri="{9D8B030D-6E8A-4147-A177-3AD203B41FA5}">
                      <a16:colId xmlns:a16="http://schemas.microsoft.com/office/drawing/2014/main" xmlns="" val="1085350515"/>
                    </a:ext>
                  </a:extLst>
                </a:gridCol>
                <a:gridCol w="1566114">
                  <a:extLst>
                    <a:ext uri="{9D8B030D-6E8A-4147-A177-3AD203B41FA5}">
                      <a16:colId xmlns:a16="http://schemas.microsoft.com/office/drawing/2014/main" xmlns="" val="2187949970"/>
                    </a:ext>
                  </a:extLst>
                </a:gridCol>
                <a:gridCol w="1635407">
                  <a:extLst>
                    <a:ext uri="{9D8B030D-6E8A-4147-A177-3AD203B41FA5}">
                      <a16:colId xmlns:a16="http://schemas.microsoft.com/office/drawing/2014/main" xmlns="" val="429473592"/>
                    </a:ext>
                  </a:extLst>
                </a:gridCol>
                <a:gridCol w="1294178">
                  <a:extLst>
                    <a:ext uri="{9D8B030D-6E8A-4147-A177-3AD203B41FA5}">
                      <a16:colId xmlns:a16="http://schemas.microsoft.com/office/drawing/2014/main" xmlns="" val="665281835"/>
                    </a:ext>
                  </a:extLst>
                </a:gridCol>
                <a:gridCol w="1592882">
                  <a:extLst>
                    <a:ext uri="{9D8B030D-6E8A-4147-A177-3AD203B41FA5}">
                      <a16:colId xmlns:a16="http://schemas.microsoft.com/office/drawing/2014/main" xmlns="" val="2816889121"/>
                    </a:ext>
                  </a:extLst>
                </a:gridCol>
                <a:gridCol w="1354742">
                  <a:extLst>
                    <a:ext uri="{9D8B030D-6E8A-4147-A177-3AD203B41FA5}">
                      <a16:colId xmlns:a16="http://schemas.microsoft.com/office/drawing/2014/main" xmlns="" val="3434536086"/>
                    </a:ext>
                  </a:extLst>
                </a:gridCol>
              </a:tblGrid>
              <a:tr h="9354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 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7716208"/>
                  </a:ext>
                </a:extLst>
              </a:tr>
              <a:tr h="3017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4 895 960,47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24536825"/>
                  </a:ext>
                </a:extLst>
              </a:tr>
              <a:tr h="39229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безвозмездные поступления из бюджетов других уровней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348 501,23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2 294 872,80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2 960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527,47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8000">
                          <a:schemeClr val="tx1"/>
                        </a:gs>
                        <a:gs pos="42000">
                          <a:srgbClr val="FFFFEB"/>
                        </a:gs>
                        <a:gs pos="8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29690021"/>
                  </a:ext>
                </a:extLst>
              </a:tr>
              <a:tr h="3017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5 349 115,86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3 826 680,619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80658744"/>
                  </a:ext>
                </a:extLst>
              </a:tr>
              <a:tr h="5130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Профицит(+)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160 074,36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-128 668,40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-453 155,39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-14 670,069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-9 810,612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34806044"/>
                  </a:ext>
                </a:extLst>
              </a:tr>
              <a:tr h="38777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48 044,51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84 217,40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29 929,452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26775276"/>
              </p:ext>
            </p:extLst>
          </p:nvPr>
        </p:nvGraphicFramePr>
        <p:xfrm>
          <a:off x="487974" y="868298"/>
          <a:ext cx="8827476" cy="28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5893734"/>
              </p:ext>
            </p:extLst>
          </p:nvPr>
        </p:nvGraphicFramePr>
        <p:xfrm>
          <a:off x="-1" y="558799"/>
          <a:ext cx="9906001" cy="353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0"/>
            <a:ext cx="9906000" cy="1134413"/>
          </a:xfrm>
          <a:prstGeom prst="rect">
            <a:avLst/>
          </a:prstGeom>
          <a:gradFill>
            <a:gsLst>
              <a:gs pos="35000">
                <a:srgbClr val="FFFFEB"/>
              </a:gs>
              <a:gs pos="70000">
                <a:schemeClr val="tx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5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 ОБ ОСНОВНЫХ ХАРАКТЕРИСТИКАХ  БЮДЖЕТА ТАЛДОМСКОГО ГОРОДСКОГО ОКРУГА НА ОЧЕРЕДНОЙ 2024 ГОД И НА ПЛАНОВЫЙ  ПЕРИОД  2025-2026 ГОДОВ  В СРАВНЕНИИ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5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ДВУМЯ  ПРЕДЫДУЩИМИ ПЕРИОДАМИ 2022 ОТЧЕТНЫМ И ТЕКУЩИМ 2023 ГОДАМИ</a:t>
            </a:r>
            <a:endParaRPr lang="ru-RU" sz="15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920950"/>
              </p:ext>
            </p:extLst>
          </p:nvPr>
        </p:nvGraphicFramePr>
        <p:xfrm>
          <a:off x="1" y="1600201"/>
          <a:ext cx="9906000" cy="5257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7900">
                  <a:extLst>
                    <a:ext uri="{9D8B030D-6E8A-4147-A177-3AD203B41FA5}">
                      <a16:colId xmlns:a16="http://schemas.microsoft.com/office/drawing/2014/main" xmlns="" val="833408645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xmlns="" val="4094822849"/>
                    </a:ext>
                  </a:extLst>
                </a:gridCol>
                <a:gridCol w="927098">
                  <a:extLst>
                    <a:ext uri="{9D8B030D-6E8A-4147-A177-3AD203B41FA5}">
                      <a16:colId xmlns:a16="http://schemas.microsoft.com/office/drawing/2014/main" xmlns="" val="1289495260"/>
                    </a:ext>
                  </a:extLst>
                </a:gridCol>
                <a:gridCol w="825502">
                  <a:extLst>
                    <a:ext uri="{9D8B030D-6E8A-4147-A177-3AD203B41FA5}">
                      <a16:colId xmlns:a16="http://schemas.microsoft.com/office/drawing/2014/main" xmlns="" val="375196799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xmlns="" val="988692377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xmlns="" val="31112103"/>
                    </a:ext>
                  </a:extLst>
                </a:gridCol>
                <a:gridCol w="863601">
                  <a:extLst>
                    <a:ext uri="{9D8B030D-6E8A-4147-A177-3AD203B41FA5}">
                      <a16:colId xmlns:a16="http://schemas.microsoft.com/office/drawing/2014/main" xmlns="" val="2035113425"/>
                    </a:ext>
                  </a:extLst>
                </a:gridCol>
              </a:tblGrid>
              <a:tr h="4892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 года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2024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2025 год</a:t>
                      </a:r>
                      <a:endParaRPr lang="ru-RU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32915210"/>
                  </a:ext>
                </a:extLst>
              </a:tr>
              <a:tr h="99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13351405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428 032,60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459 670,00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1 843 793,60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1 935 433,00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2 136 130,00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2 380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840,00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78887856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1 279 486,85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1 361 335,00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1 570 901,10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1 817 327,00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2 062 706,00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2 307 334,00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89083165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1454 000,00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23673032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85889518"/>
                  </a:ext>
                </a:extLst>
              </a:tr>
              <a:tr h="4617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58076755"/>
                  </a:ext>
                </a:extLst>
              </a:tr>
              <a:tr h="4080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39302672"/>
                  </a:ext>
                </a:extLst>
              </a:tr>
              <a:tr h="2764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114 504,47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132 800,00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118 780,50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176 765,00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208 077,00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87387041"/>
                  </a:ext>
                </a:extLst>
              </a:tr>
              <a:tr h="37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104 082,92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191 111,00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35358361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«Автоматизированная упрощенная система налогообложения»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04352688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-1,22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-219,50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38221455"/>
                  </a:ext>
                </a:extLst>
              </a:tr>
              <a:tr h="302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21697989"/>
                  </a:ext>
                </a:extLst>
              </a:tr>
              <a:tr h="37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432,39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02116552"/>
                  </a:ext>
                </a:extLst>
              </a:tr>
              <a:tr h="30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145 690,29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189 944,00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201 815,00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583205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593940"/>
              </p:ext>
            </p:extLst>
          </p:nvPr>
        </p:nvGraphicFramePr>
        <p:xfrm>
          <a:off x="0" y="0"/>
          <a:ext cx="9906001" cy="6858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54930">
                  <a:extLst>
                    <a:ext uri="{9D8B030D-6E8A-4147-A177-3AD203B41FA5}">
                      <a16:colId xmlns:a16="http://schemas.microsoft.com/office/drawing/2014/main" xmlns="" val="833408645"/>
                    </a:ext>
                  </a:extLst>
                </a:gridCol>
                <a:gridCol w="839692">
                  <a:extLst>
                    <a:ext uri="{9D8B030D-6E8A-4147-A177-3AD203B41FA5}">
                      <a16:colId xmlns:a16="http://schemas.microsoft.com/office/drawing/2014/main" xmlns="" val="4094822849"/>
                    </a:ext>
                  </a:extLst>
                </a:gridCol>
                <a:gridCol w="775100">
                  <a:extLst>
                    <a:ext uri="{9D8B030D-6E8A-4147-A177-3AD203B41FA5}">
                      <a16:colId xmlns:a16="http://schemas.microsoft.com/office/drawing/2014/main" xmlns="" val="1289495260"/>
                    </a:ext>
                  </a:extLst>
                </a:gridCol>
                <a:gridCol w="904284">
                  <a:extLst>
                    <a:ext uri="{9D8B030D-6E8A-4147-A177-3AD203B41FA5}">
                      <a16:colId xmlns:a16="http://schemas.microsoft.com/office/drawing/2014/main" xmlns="" val="3751967997"/>
                    </a:ext>
                  </a:extLst>
                </a:gridCol>
                <a:gridCol w="826774">
                  <a:extLst>
                    <a:ext uri="{9D8B030D-6E8A-4147-A177-3AD203B41FA5}">
                      <a16:colId xmlns:a16="http://schemas.microsoft.com/office/drawing/2014/main" xmlns="" val="988692377"/>
                    </a:ext>
                  </a:extLst>
                </a:gridCol>
                <a:gridCol w="904284">
                  <a:extLst>
                    <a:ext uri="{9D8B030D-6E8A-4147-A177-3AD203B41FA5}">
                      <a16:colId xmlns:a16="http://schemas.microsoft.com/office/drawing/2014/main" xmlns="" val="31112103"/>
                    </a:ext>
                  </a:extLst>
                </a:gridCol>
                <a:gridCol w="800937">
                  <a:extLst>
                    <a:ext uri="{9D8B030D-6E8A-4147-A177-3AD203B41FA5}">
                      <a16:colId xmlns:a16="http://schemas.microsoft.com/office/drawing/2014/main" xmlns="" val="2035113425"/>
                    </a:ext>
                  </a:extLst>
                </a:gridCol>
              </a:tblGrid>
              <a:tr h="512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 года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2024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2025  год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32915210"/>
                  </a:ext>
                </a:extLst>
              </a:tr>
              <a:tr h="96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13351405"/>
                  </a:ext>
                </a:extLst>
              </a:tr>
              <a:tr h="310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20951936"/>
                  </a:ext>
                </a:extLst>
              </a:tr>
              <a:tr h="3624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99 616,66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125 449,00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127 232,00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8935778"/>
                  </a:ext>
                </a:extLst>
              </a:tr>
              <a:tr h="323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9 309,28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13 267,00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85052797"/>
                  </a:ext>
                </a:extLst>
              </a:tr>
              <a:tr h="465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ЗАДОЛЖНОСТЬ И ПЕРЕРАСЧЕТЫ ПО ОТМЕНЕННЫМ НАЛОГАМ,СБОРАМ И ИНЫМ ОБЯЗАТЕЛЬНЫМ ПЛАТЕЖАМ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8591679"/>
                  </a:ext>
                </a:extLst>
              </a:tr>
              <a:tr h="232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92099229"/>
                  </a:ext>
                </a:extLst>
              </a:tr>
              <a:tr h="2718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148 545,75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98 335,00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272 930,60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118 106,00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73 424,00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27995824"/>
                  </a:ext>
                </a:extLst>
              </a:tr>
              <a:tr h="414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49 537,29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44 381,00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60 550,60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55 430,00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43 926,00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21232172"/>
                  </a:ext>
                </a:extLst>
              </a:tr>
              <a:tr h="258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47665599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18 841,37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60090630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ИМУЩЕСТВА, ЗАЧИСЛЯЕМЫЕ В БЮДЖЕТ ТАЛДОМСКОГО ГОРОДСКОГО ОКРУГА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56 656,45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76103627"/>
                  </a:ext>
                </a:extLst>
              </a:tr>
              <a:tr h="232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ВЗЫСКАНИЯ (ШТРАФЫ)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22 339,90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10 122,00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42984873"/>
                  </a:ext>
                </a:extLst>
              </a:tr>
              <a:tr h="1941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209,14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65326969"/>
                  </a:ext>
                </a:extLst>
              </a:tr>
              <a:tr h="2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2 348 501,23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2 765 957,60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2 960 527,47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366094"/>
                  </a:ext>
                </a:extLst>
              </a:tr>
              <a:tr h="388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2 352 990,38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2 831 613,00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2 960 527,47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57085698"/>
                  </a:ext>
                </a:extLst>
              </a:tr>
              <a:tr h="2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46692801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933 781,24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1 361 031,00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1 056 140,00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1 509 801,65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569 267,99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1 218 839,22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74309773"/>
                  </a:ext>
                </a:extLst>
              </a:tr>
              <a:tr h="2105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775 217,29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809 821,00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796 744,15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810 629,56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792 276,56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84966301"/>
                  </a:ext>
                </a:extLst>
              </a:tr>
              <a:tr h="220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818,85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3 916,67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53495913"/>
                  </a:ext>
                </a:extLst>
              </a:tr>
              <a:tr h="5588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СУБСИДИИ, СУБВЕНЦИЙ И ИНЫХ МЕЖБЮДЖЕТНЫХ ТРАНСФЕРТОВ, ИМЕЮЩИХ ЦЕЛЕВОЕ ЗНАЧЕНИЕ, ПОШЛЫХ ЛЕТ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-4  489,15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93143861"/>
                  </a:ext>
                </a:extLst>
              </a:tr>
              <a:tr h="1893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4 291 283,00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895 960,47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40368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311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128253"/>
              </p:ext>
            </p:extLst>
          </p:nvPr>
        </p:nvGraphicFramePr>
        <p:xfrm>
          <a:off x="0" y="1599050"/>
          <a:ext cx="9906001" cy="5258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3421476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1 428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032, 600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1 843 793,600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1 935 433,000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2 136 130,000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2 380 840,000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95152175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416, 850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1 812 200,000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58510560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1 01 02 000 01 0000 110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416, 850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1 812 200,000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0470189"/>
                  </a:ext>
                </a:extLst>
              </a:tr>
              <a:tr h="793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580, 950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1 059 943,000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1 175 188,000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1 324 653,000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60871447"/>
                  </a:ext>
                </a:extLst>
              </a:tr>
              <a:tr h="14266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3 861,810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2920988"/>
                  </a:ext>
                </a:extLst>
              </a:tr>
              <a:tr h="4773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13 880,910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37653648"/>
                  </a:ext>
                </a:extLst>
              </a:tr>
              <a:tr h="951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1 01 02 040 01 0000 110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58 429,790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65 938,000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72 835,000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81 832,000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54249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19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498912"/>
              </p:ext>
            </p:extLst>
          </p:nvPr>
        </p:nvGraphicFramePr>
        <p:xfrm>
          <a:off x="0" y="2147466"/>
          <a:ext cx="9905999" cy="4710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5457">
                  <a:extLst>
                    <a:ext uri="{9D8B030D-6E8A-4147-A177-3AD203B41FA5}">
                      <a16:colId xmlns:a16="http://schemas.microsoft.com/office/drawing/2014/main" xmlns="" val="2981221459"/>
                    </a:ext>
                  </a:extLst>
                </a:gridCol>
                <a:gridCol w="3413641">
                  <a:extLst>
                    <a:ext uri="{9D8B030D-6E8A-4147-A177-3AD203B41FA5}">
                      <a16:colId xmlns:a16="http://schemas.microsoft.com/office/drawing/2014/main" xmlns="" val="2782407137"/>
                    </a:ext>
                  </a:extLst>
                </a:gridCol>
                <a:gridCol w="821267">
                  <a:extLst>
                    <a:ext uri="{9D8B030D-6E8A-4147-A177-3AD203B41FA5}">
                      <a16:colId xmlns:a16="http://schemas.microsoft.com/office/drawing/2014/main" xmlns="" val="1185066147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xmlns="" val="751139397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290379373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37988351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913917099"/>
                    </a:ext>
                  </a:extLst>
                </a:gridCol>
              </a:tblGrid>
              <a:tr h="10976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650 000 рублей, относящейся к части налоговой базы, превышающей 5 000 000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79 663,390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60 100,000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60 119,000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66 177,000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73 515,000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80073980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1 01 02 130 01 0000 110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не превышающей 650 000 рублей)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33051624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превышающей 650 000 рублей)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179 400,000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282 200,000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07054446"/>
                  </a:ext>
                </a:extLst>
              </a:tr>
              <a:tr h="471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46 525,301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64501845"/>
                  </a:ext>
                </a:extLst>
              </a:tr>
              <a:tr h="315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04717313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23 323,460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22 667,000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32 210,000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34 134,000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76337350"/>
                  </a:ext>
                </a:extLst>
              </a:tr>
              <a:tr h="471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19 047,630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17 468,000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25 783,000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30 581,000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9022122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302938"/>
              </p:ext>
            </p:extLst>
          </p:nvPr>
        </p:nvGraphicFramePr>
        <p:xfrm>
          <a:off x="0" y="1632997"/>
          <a:ext cx="9906001" cy="6881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xmlns="" val="379541502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1708566156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1240671220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422470451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319769201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266000110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92168365"/>
                    </a:ext>
                  </a:extLst>
                </a:gridCol>
              </a:tblGrid>
              <a:tr h="2501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8857159"/>
                  </a:ext>
                </a:extLst>
              </a:tr>
              <a:tr h="2670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52362009"/>
                  </a:ext>
                </a:extLst>
              </a:tr>
              <a:tr h="170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8953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5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66237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646063"/>
              </p:ext>
            </p:extLst>
          </p:nvPr>
        </p:nvGraphicFramePr>
        <p:xfrm>
          <a:off x="0" y="2230733"/>
          <a:ext cx="9906001" cy="42379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xmlns="" val="1717342824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2072552243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xmlns="" val="3710589927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xmlns="" val="1942329050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444682735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2144783854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2051049205"/>
                    </a:ext>
                  </a:extLst>
                </a:gridCol>
              </a:tblGrid>
              <a:tr h="10956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1 05 01 021 01 1000 110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19 047,110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25 783,000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30 581,000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34210426"/>
                  </a:ext>
                </a:extLst>
              </a:tr>
              <a:tr h="317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10 432,400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77675707"/>
                  </a:ext>
                </a:extLst>
              </a:tr>
              <a:tr h="4727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10 432,400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63958128"/>
                  </a:ext>
                </a:extLst>
              </a:tr>
              <a:tr h="7841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10 407,580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03668758"/>
                  </a:ext>
                </a:extLst>
              </a:tr>
              <a:tr h="62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84520270"/>
                  </a:ext>
                </a:extLst>
              </a:tr>
              <a:tr h="939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 (сумма платежа (перерасчеты, недоимка и задолженность по соответствующему платежу, в том числе по отмененному)</a:t>
                      </a:r>
                      <a:b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1540498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790384"/>
              </p:ext>
            </p:extLst>
          </p:nvPr>
        </p:nvGraphicFramePr>
        <p:xfrm>
          <a:off x="1" y="6299200"/>
          <a:ext cx="9905999" cy="55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xmlns="" val="2059701707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1435898293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269284087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173584594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412832733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36198876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94495901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145 690,290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156 500,000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189 944,000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201 815,000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7546777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1 06 01 000 00 0000 110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56242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1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01353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736533"/>
              </p:ext>
            </p:extLst>
          </p:nvPr>
        </p:nvGraphicFramePr>
        <p:xfrm>
          <a:off x="-1" y="2220685"/>
          <a:ext cx="9906000" cy="4684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xmlns="" val="23078450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3430093147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xmlns="" val="896506772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xmlns="" val="272741609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26726247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248481986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238783057"/>
                    </a:ext>
                  </a:extLst>
                </a:gridCol>
              </a:tblGrid>
              <a:tr h="499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46554059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80472513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99 616,660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125 449,000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127 232,000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43181697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46 136,450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64886384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46 136,450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15534746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44 570,380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5 645,000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7860114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480,210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69124524"/>
                  </a:ext>
                </a:extLst>
              </a:tr>
              <a:tr h="4659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53 480,210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64125651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52 514,760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104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25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32903" cy="6858000"/>
          </a:xfrm>
          <a:prstGeom prst="rect">
            <a:avLst/>
          </a:prstGeom>
          <a:gradFill>
            <a:gsLst>
              <a:gs pos="82000">
                <a:schemeClr val="tx1"/>
              </a:gs>
              <a:gs pos="50000">
                <a:schemeClr val="tx2">
                  <a:lumMod val="20000"/>
                  <a:lumOff val="80000"/>
                </a:schemeClr>
              </a:gs>
              <a:gs pos="18000">
                <a:srgbClr val="FFFFEB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ЖИТЕЛИ  ТАЛДОМСКОГО ГОРОДСКОГО  ОКРУГА!</a:t>
            </a:r>
            <a:endParaRPr lang="ru-RU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i="1" dirty="0" smtClean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на  плановый период 2024-2026 годы,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ожидаются в отчетном 2023 году.  Жители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должны не только знать, но и иметь возможность сделать выводы об эффективности расходов и их целевом использовании.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 для граждан разрабатывается для ознакомления граждан (заинтересованных пользователей) с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и приоритетными направлениями бюджетной политики, основными условиями формирования и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граждан показатели бюджета Талдомского городского округа 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отчетный 2023 год и на плановый период 2024-2026 годы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округе.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2" y="0"/>
            <a:ext cx="469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045210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660068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697496"/>
              </p:ext>
            </p:extLst>
          </p:nvPr>
        </p:nvGraphicFramePr>
        <p:xfrm>
          <a:off x="-1" y="2230735"/>
          <a:ext cx="9906003" cy="46272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952158108"/>
                    </a:ext>
                  </a:extLst>
                </a:gridCol>
                <a:gridCol w="3549196">
                  <a:extLst>
                    <a:ext uri="{9D8B030D-6E8A-4147-A177-3AD203B41FA5}">
                      <a16:colId xmlns:a16="http://schemas.microsoft.com/office/drawing/2014/main" xmlns="" val="2768599512"/>
                    </a:ext>
                  </a:extLst>
                </a:gridCol>
                <a:gridCol w="679575">
                  <a:extLst>
                    <a:ext uri="{9D8B030D-6E8A-4147-A177-3AD203B41FA5}">
                      <a16:colId xmlns:a16="http://schemas.microsoft.com/office/drawing/2014/main" xmlns="" val="3011102554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xmlns="" val="2906205025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7520292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353504495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1207202728"/>
                    </a:ext>
                  </a:extLst>
                </a:gridCol>
              </a:tblGrid>
              <a:tr h="207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9 309,280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13 267,000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04435199"/>
                  </a:ext>
                </a:extLst>
              </a:tr>
              <a:tr h="314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9 254,280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12 767,000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13 324,000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21360272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9 254,280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11 595,000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12 767,000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13 324,000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27036710"/>
                  </a:ext>
                </a:extLst>
              </a:tr>
              <a:tr h="665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8 859,120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11 595,000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35640016"/>
                  </a:ext>
                </a:extLst>
              </a:tr>
              <a:tr h="7978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395,170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50073677"/>
                  </a:ext>
                </a:extLst>
              </a:tr>
              <a:tr h="4001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58822370"/>
                  </a:ext>
                </a:extLst>
              </a:tr>
              <a:tr h="364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55,000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61870117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49 537,280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60 550,600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55 430,000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43 926,000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44 010,000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74365908"/>
                  </a:ext>
                </a:extLst>
              </a:tr>
              <a:tr h="937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40 593,470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52 269,600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46 930,000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43 526,000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43 610,000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03554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958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092485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614888"/>
              </p:ext>
            </p:extLst>
          </p:nvPr>
        </p:nvGraphicFramePr>
        <p:xfrm>
          <a:off x="-1" y="2210637"/>
          <a:ext cx="9906002" cy="4743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xmlns="" val="2298064276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3662588539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xmlns="" val="283552371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xmlns="" val="228111263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178469786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954166510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2868829443"/>
                    </a:ext>
                  </a:extLst>
                </a:gridCol>
              </a:tblGrid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1 11 05 010 00 0000 120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35 533,320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48 443,600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97511800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1 11 05 012 04 0000 120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35 533,320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48 533,320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21907642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94472069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82331895"/>
                  </a:ext>
                </a:extLst>
              </a:tr>
              <a:tr h="600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2 156,000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90379971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2 156,000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65337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574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65732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Сумма (тыс. 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989707"/>
              </p:ext>
            </p:extLst>
          </p:nvPr>
        </p:nvGraphicFramePr>
        <p:xfrm>
          <a:off x="1" y="2190542"/>
          <a:ext cx="9906000" cy="46674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xmlns="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xmlns="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xmlns="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xmlns="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3457306765"/>
                    </a:ext>
                  </a:extLst>
                </a:gridCol>
              </a:tblGrid>
              <a:tr h="484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1 11 05 300 00 0000 120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7934439"/>
                  </a:ext>
                </a:extLst>
              </a:tr>
              <a:tr h="1286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1 11 05 312 04 0000 120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4656435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1 11 09 000 00 0000 120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8 923,290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7536261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6 925,960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86576158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9 925,960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33823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09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73952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943307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1047032">
                  <a:extLst>
                    <a:ext uri="{9D8B030D-6E8A-4147-A177-3AD203B41FA5}">
                      <a16:colId xmlns:a16="http://schemas.microsoft.com/office/drawing/2014/main" xmlns="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674536"/>
              </p:ext>
            </p:extLst>
          </p:nvPr>
        </p:nvGraphicFramePr>
        <p:xfrm>
          <a:off x="-2" y="2240783"/>
          <a:ext cx="9906008" cy="4617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0999">
                  <a:extLst>
                    <a:ext uri="{9D8B030D-6E8A-4147-A177-3AD203B41FA5}">
                      <a16:colId xmlns:a16="http://schemas.microsoft.com/office/drawing/2014/main" xmlns="" val="4175954355"/>
                    </a:ext>
                  </a:extLst>
                </a:gridCol>
                <a:gridCol w="3428233">
                  <a:extLst>
                    <a:ext uri="{9D8B030D-6E8A-4147-A177-3AD203B41FA5}">
                      <a16:colId xmlns:a16="http://schemas.microsoft.com/office/drawing/2014/main" xmlns="" val="2343697619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xmlns="" val="3217766718"/>
                    </a:ext>
                  </a:extLst>
                </a:gridCol>
                <a:gridCol w="810491">
                  <a:extLst>
                    <a:ext uri="{9D8B030D-6E8A-4147-A177-3AD203B41FA5}">
                      <a16:colId xmlns:a16="http://schemas.microsoft.com/office/drawing/2014/main" xmlns="" val="2434419604"/>
                    </a:ext>
                  </a:extLst>
                </a:gridCol>
                <a:gridCol w="1559387">
                  <a:extLst>
                    <a:ext uri="{9D8B030D-6E8A-4147-A177-3AD203B41FA5}">
                      <a16:colId xmlns:a16="http://schemas.microsoft.com/office/drawing/2014/main" xmlns="" val="2710445898"/>
                    </a:ext>
                  </a:extLst>
                </a:gridCol>
                <a:gridCol w="842243">
                  <a:extLst>
                    <a:ext uri="{9D8B030D-6E8A-4147-A177-3AD203B41FA5}">
                      <a16:colId xmlns:a16="http://schemas.microsoft.com/office/drawing/2014/main" xmlns="" val="2565397608"/>
                    </a:ext>
                  </a:extLst>
                </a:gridCol>
                <a:gridCol w="979751">
                  <a:extLst>
                    <a:ext uri="{9D8B030D-6E8A-4147-A177-3AD203B41FA5}">
                      <a16:colId xmlns:a16="http://schemas.microsoft.com/office/drawing/2014/main" xmlns="" val="1991065111"/>
                    </a:ext>
                  </a:extLst>
                </a:gridCol>
              </a:tblGrid>
              <a:tr h="1077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1 11 09 080 00 0000 120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1 997,330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7934439"/>
                  </a:ext>
                </a:extLst>
              </a:tr>
              <a:tr h="1077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1 11 09 080 04 0000 120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1 997,330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65397442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17653909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1 12 01 000 01 0000 120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49596282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123,300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52286348"/>
                  </a:ext>
                </a:extLst>
              </a:tr>
              <a:tr h="7721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1 12 01 010 01 6000 120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55215831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159,600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60038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136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177771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30053"/>
              </p:ext>
            </p:extLst>
          </p:nvPr>
        </p:nvGraphicFramePr>
        <p:xfrm>
          <a:off x="1" y="2341267"/>
          <a:ext cx="9906000" cy="4516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xmlns="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xmlns="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xmlns="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xmlns="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3457306765"/>
                    </a:ext>
                  </a:extLst>
                </a:gridCol>
              </a:tblGrid>
              <a:tr h="46912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7934439"/>
                  </a:ext>
                </a:extLst>
              </a:tr>
              <a:tr h="124451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4656435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7536261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86576158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3382355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174406"/>
              </p:ext>
            </p:extLst>
          </p:nvPr>
        </p:nvGraphicFramePr>
        <p:xfrm>
          <a:off x="1" y="2250828"/>
          <a:ext cx="9905998" cy="4607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xmlns="" val="328884241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xmlns="" val="3795885274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xmlns="" val="2812216312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xmlns="" val="2088571378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436788431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251844149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419929204"/>
                    </a:ext>
                  </a:extLst>
                </a:gridCol>
              </a:tblGrid>
              <a:tr h="703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1 12 01 041 01 6000 120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75913157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18 841,370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146 500,000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94145533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1 13 01 000 00 0000 130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137 380,000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205699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08301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60615740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1 13 01 994 04 0001 130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929920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1 13 02 000 00 0000 130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16 465,58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6 120,000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17933335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1 13 02 060 00 0000 130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745,31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5678525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745,31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4609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703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604434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892202"/>
              </p:ext>
            </p:extLst>
          </p:nvPr>
        </p:nvGraphicFramePr>
        <p:xfrm>
          <a:off x="0" y="2220683"/>
          <a:ext cx="9906007" cy="463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:a16="http://schemas.microsoft.com/office/drawing/2014/main" xmlns="" val="4175954355"/>
                    </a:ext>
                  </a:extLst>
                </a:gridCol>
                <a:gridCol w="3235709">
                  <a:extLst>
                    <a:ext uri="{9D8B030D-6E8A-4147-A177-3AD203B41FA5}">
                      <a16:colId xmlns:a16="http://schemas.microsoft.com/office/drawing/2014/main" xmlns="" val="2106225980"/>
                    </a:ext>
                  </a:extLst>
                </a:gridCol>
                <a:gridCol w="890929">
                  <a:extLst>
                    <a:ext uri="{9D8B030D-6E8A-4147-A177-3AD203B41FA5}">
                      <a16:colId xmlns:a16="http://schemas.microsoft.com/office/drawing/2014/main" xmlns="" val="3871751078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xmlns="" val="133637248"/>
                    </a:ext>
                  </a:extLst>
                </a:gridCol>
                <a:gridCol w="1734973">
                  <a:extLst>
                    <a:ext uri="{9D8B030D-6E8A-4147-A177-3AD203B41FA5}">
                      <a16:colId xmlns:a16="http://schemas.microsoft.com/office/drawing/2014/main" xmlns="" val="2710445898"/>
                    </a:ext>
                  </a:extLst>
                </a:gridCol>
                <a:gridCol w="842242">
                  <a:extLst>
                    <a:ext uri="{9D8B030D-6E8A-4147-A177-3AD203B41FA5}">
                      <a16:colId xmlns:a16="http://schemas.microsoft.com/office/drawing/2014/main" xmlns="" val="2565397608"/>
                    </a:ext>
                  </a:extLst>
                </a:gridCol>
                <a:gridCol w="979750">
                  <a:extLst>
                    <a:ext uri="{9D8B030D-6E8A-4147-A177-3AD203B41FA5}">
                      <a16:colId xmlns:a16="http://schemas.microsoft.com/office/drawing/2014/main" xmlns="" val="1991065111"/>
                    </a:ext>
                  </a:extLst>
                </a:gridCol>
              </a:tblGrid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1 13 02 990 00 0000 130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15 720,270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7934439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1 13 02 994 04 0000 130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15 720,270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79866914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56 656,450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39539094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19770459"/>
                  </a:ext>
                </a:extLst>
              </a:tr>
              <a:tr h="1096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1 14 02 040 04 0000 410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57495399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1 14 02 043 04 0000 410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45484416"/>
                  </a:ext>
                </a:extLst>
              </a:tr>
              <a:tr h="428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1 14 06 000 00 0000 430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98075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035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71280"/>
              </p:ext>
            </p:extLst>
          </p:nvPr>
        </p:nvGraphicFramePr>
        <p:xfrm>
          <a:off x="-1" y="1599051"/>
          <a:ext cx="9906004" cy="5440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4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787497">
                  <a:extLst>
                    <a:ext uri="{9D8B030D-6E8A-4147-A177-3AD203B41FA5}">
                      <a16:colId xmlns:a16="http://schemas.microsoft.com/office/drawing/2014/main" xmlns="" val="147241978"/>
                    </a:ext>
                  </a:extLst>
                </a:gridCol>
                <a:gridCol w="482311">
                  <a:extLst>
                    <a:ext uri="{9D8B030D-6E8A-4147-A177-3AD203B41FA5}">
                      <a16:colId xmlns:a16="http://schemas.microsoft.com/office/drawing/2014/main" xmlns="" val="1631528731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xmlns="" val="2296619432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xmlns="" val="1201157730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xmlns="" val="2648522905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xmlns="" val="1835844211"/>
                    </a:ext>
                  </a:extLst>
                </a:gridCol>
                <a:gridCol w="634904">
                  <a:extLst>
                    <a:ext uri="{9D8B030D-6E8A-4147-A177-3AD203B41FA5}">
                      <a16:colId xmlns:a16="http://schemas.microsoft.com/office/drawing/2014/main" xmlns="" val="197522223"/>
                    </a:ext>
                  </a:extLst>
                </a:gridCol>
                <a:gridCol w="877069">
                  <a:extLst>
                    <a:ext uri="{9D8B030D-6E8A-4147-A177-3AD203B41FA5}">
                      <a16:colId xmlns:a16="http://schemas.microsoft.com/office/drawing/2014/main" xmlns="" val="3030267288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xmlns="" val="2206350231"/>
                    </a:ext>
                  </a:extLst>
                </a:gridCol>
                <a:gridCol w="1102246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1054849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34925">
                  <a:extLst>
                    <a:ext uri="{9D8B030D-6E8A-4147-A177-3AD203B41FA5}">
                      <a16:colId xmlns:a16="http://schemas.microsoft.com/office/drawing/2014/main" xmlns="" val="2353130305"/>
                    </a:ext>
                  </a:extLst>
                </a:gridCol>
                <a:gridCol w="876303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</a:tblGrid>
              <a:tr h="205953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6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 dirty="0">
                          <a:effectLst/>
                        </a:rPr>
                        <a:t> </a:t>
                      </a:r>
                      <a:endParaRPr lang="ru-RU" sz="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238861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1850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  <a:tr h="3046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14 331,300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95152175"/>
                  </a:ext>
                </a:extLst>
              </a:tr>
              <a:tr h="4523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1 14 06 012 04 0000 430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14 331,300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17273395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1 14 06 300 00 0000 430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7515039"/>
                  </a:ext>
                </a:extLst>
              </a:tr>
              <a:tr h="6000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58510560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1 14 06 312 04 0000 430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0470189"/>
                  </a:ext>
                </a:extLst>
              </a:tr>
              <a:tr h="3701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22 339,90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10 122,000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60871447"/>
                  </a:ext>
                </a:extLst>
              </a:tr>
              <a:tr h="130589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1 16 07 000 00 0000 140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2 825,56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292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5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767719"/>
              </p:ext>
            </p:extLst>
          </p:nvPr>
        </p:nvGraphicFramePr>
        <p:xfrm>
          <a:off x="0" y="1599050"/>
          <a:ext cx="9906001" cy="609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3744728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xmlns="" val="337745515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  <a:gridCol w="774701">
                  <a:extLst>
                    <a:ext uri="{9D8B030D-6E8A-4147-A177-3AD203B41FA5}">
                      <a16:colId xmlns:a16="http://schemas.microsoft.com/office/drawing/2014/main" xmlns="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182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602157"/>
              </p:ext>
            </p:extLst>
          </p:nvPr>
        </p:nvGraphicFramePr>
        <p:xfrm>
          <a:off x="0" y="2180493"/>
          <a:ext cx="9905999" cy="4677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xmlns="" val="532309821"/>
                    </a:ext>
                  </a:extLst>
                </a:gridCol>
                <a:gridCol w="3812849">
                  <a:extLst>
                    <a:ext uri="{9D8B030D-6E8A-4147-A177-3AD203B41FA5}">
                      <a16:colId xmlns:a16="http://schemas.microsoft.com/office/drawing/2014/main" xmlns="" val="822289472"/>
                    </a:ext>
                  </a:extLst>
                </a:gridCol>
                <a:gridCol w="823356">
                  <a:extLst>
                    <a:ext uri="{9D8B030D-6E8A-4147-A177-3AD203B41FA5}">
                      <a16:colId xmlns:a16="http://schemas.microsoft.com/office/drawing/2014/main" xmlns="" val="2024656038"/>
                    </a:ext>
                  </a:extLst>
                </a:gridCol>
                <a:gridCol w="771896">
                  <a:extLst>
                    <a:ext uri="{9D8B030D-6E8A-4147-A177-3AD203B41FA5}">
                      <a16:colId xmlns:a16="http://schemas.microsoft.com/office/drawing/2014/main" xmlns="" val="876028892"/>
                    </a:ext>
                  </a:extLst>
                </a:gridCol>
                <a:gridCol w="964870">
                  <a:extLst>
                    <a:ext uri="{9D8B030D-6E8A-4147-A177-3AD203B41FA5}">
                      <a16:colId xmlns:a16="http://schemas.microsoft.com/office/drawing/2014/main" xmlns="" val="3816019112"/>
                    </a:ext>
                  </a:extLst>
                </a:gridCol>
                <a:gridCol w="1222169">
                  <a:extLst>
                    <a:ext uri="{9D8B030D-6E8A-4147-A177-3AD203B41FA5}">
                      <a16:colId xmlns:a16="http://schemas.microsoft.com/office/drawing/2014/main" xmlns="" val="4139209667"/>
                    </a:ext>
                  </a:extLst>
                </a:gridCol>
                <a:gridCol w="810490">
                  <a:extLst>
                    <a:ext uri="{9D8B030D-6E8A-4147-A177-3AD203B41FA5}">
                      <a16:colId xmlns:a16="http://schemas.microsoft.com/office/drawing/2014/main" xmlns="" val="2842352606"/>
                    </a:ext>
                  </a:extLst>
                </a:gridCol>
              </a:tblGrid>
              <a:tr h="825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1 16 07 090 00 0000 140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1 201,180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86462980"/>
                  </a:ext>
                </a:extLst>
              </a:tr>
              <a:tr h="825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1 16 07 090 04 0000 140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1 201,180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25505618"/>
                  </a:ext>
                </a:extLst>
              </a:tr>
              <a:tr h="277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1 16 10 000 00 0000 140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16 144,380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69384047"/>
                  </a:ext>
                </a:extLst>
              </a:tr>
              <a:tr h="688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1 16 10 120 00 0000 140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381,910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15124957"/>
                  </a:ext>
                </a:extLst>
              </a:tr>
              <a:tr h="688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1 16 10 123 01 0000 140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381,310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37977828"/>
                  </a:ext>
                </a:extLst>
              </a:tr>
              <a:tr h="13729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1 16 10 123 01 0041 140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381,310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19672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818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03482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182999"/>
              </p:ext>
            </p:extLst>
          </p:nvPr>
        </p:nvGraphicFramePr>
        <p:xfrm>
          <a:off x="1" y="2200590"/>
          <a:ext cx="9905998" cy="4657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xmlns="" val="2167485178"/>
                    </a:ext>
                  </a:extLst>
                </a:gridCol>
                <a:gridCol w="3267302">
                  <a:extLst>
                    <a:ext uri="{9D8B030D-6E8A-4147-A177-3AD203B41FA5}">
                      <a16:colId xmlns:a16="http://schemas.microsoft.com/office/drawing/2014/main" xmlns="" val="1885520790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2678076484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326103641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58375291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757441357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987384551"/>
                    </a:ext>
                  </a:extLst>
                </a:gridCol>
              </a:tblGrid>
              <a:tr h="15951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116 18 000 02 0000 140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сумм пеней, предусмотренных законодательством Российской Федерации о налогах и сборах, подлежащие зачислению в бюджеты субъектов Российской Федерации по нормативу, установленному Бюджетным кодексом Российской Федерации, распределяемые Федеральным казначейством между бюджетами субъектов Российской Федерации в соответствии с федеральным законом о федеральном бюджете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8 622,000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8 620,000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51566002"/>
                  </a:ext>
                </a:extLst>
              </a:tr>
              <a:tr h="206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2 348 501,230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2 960 527,47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37925626"/>
                  </a:ext>
                </a:extLst>
              </a:tr>
              <a:tr h="480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2 352990,390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2 960 527,47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67693381"/>
                  </a:ext>
                </a:extLst>
              </a:tr>
              <a:tr h="3211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2 02 10 000 00 0000 150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3612125"/>
                  </a:ext>
                </a:extLst>
              </a:tr>
              <a:tr h="295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29922199"/>
                  </a:ext>
                </a:extLst>
              </a:tr>
              <a:tr h="480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91774448"/>
                  </a:ext>
                </a:extLst>
              </a:tr>
              <a:tr h="3211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2 02 20 000 00 0000 150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933 781,240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1 509 801,65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569 267,990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1 218 839,220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22619618"/>
                  </a:ext>
                </a:extLst>
              </a:tr>
              <a:tr h="958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190 063,110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505 850,570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214 080,130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1037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668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133710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000283"/>
              </p:ext>
            </p:extLst>
          </p:nvPr>
        </p:nvGraphicFramePr>
        <p:xfrm>
          <a:off x="2" y="2230733"/>
          <a:ext cx="9905999" cy="46272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xmlns="" val="2409666430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67875098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3167523034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799445076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85111433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2516036006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916540151"/>
                    </a:ext>
                  </a:extLst>
                </a:gridCol>
              </a:tblGrid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190 063,110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505 850,570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214 080,130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76436300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175 858,030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6 420,862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593 374,60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100 858,360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450 889,400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23642019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175 858,030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6 420,862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593 374,60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100 858,360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450 889,400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70092691"/>
                  </a:ext>
                </a:extLst>
              </a:tr>
              <a:tr h="4794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2 02 25 027 00 0000 150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государственной программы Российской Федерации "Доступная среда"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1 356,310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783,970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01950283"/>
                  </a:ext>
                </a:extLst>
              </a:tr>
              <a:tr h="4794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2 02 25 027 04 0000 150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государственной программы Российской Федерации "Доступная среда"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1 356,310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783,970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42911038"/>
                  </a:ext>
                </a:extLst>
              </a:tr>
              <a:tr h="320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4 427,390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55830951"/>
                  </a:ext>
                </a:extLst>
              </a:tr>
              <a:tr h="4794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строительство и реконструкцию (модернизацию) объектов питьевого водоснабжения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4 427,390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42682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569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906000" cy="781050"/>
          </a:xfrm>
          <a:prstGeom prst="rect">
            <a:avLst/>
          </a:prstGeom>
          <a:gradFill>
            <a:gsLst>
              <a:gs pos="78000">
                <a:srgbClr val="FDFFE7"/>
              </a:gs>
              <a:gs pos="26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 деление  Талдомского  городского  округа</a:t>
            </a:r>
            <a:endParaRPr lang="ru-RU" sz="16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57200"/>
            <a:ext cx="9791700" cy="2769989"/>
          </a:xfrm>
          <a:prstGeom prst="rect">
            <a:avLst/>
          </a:prstGeom>
          <a:gradFill>
            <a:gsLst>
              <a:gs pos="27000">
                <a:srgbClr val="FDFFE7"/>
              </a:gs>
              <a:gs pos="43798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ПРЕОБРАЗОВАНИЕ  РАЙОНА  </a:t>
            </a: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ГОРОДСКОЙ  </a:t>
            </a: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</a:t>
            </a:r>
          </a:p>
          <a:p>
            <a:r>
              <a:rPr lang="ru-RU" dirty="0">
                <a:solidFill>
                  <a:schemeClr val="bg1"/>
                </a:solidFill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Граница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района, городского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поселения Запрудня Талдомского муниципального района, 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муниципального района, сельского поселения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муниципального района, сельского поселения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муниципального района, сельского поселения Темповое Талдомского муниципального района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(175 сёл и деревень).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– город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году.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Талдом отметил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со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образования.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960490"/>
            <a:ext cx="6153150" cy="3139321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64 148 человек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01.01.2023 года).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дорог регионального и межмуниципального значения в Талдомском округе составляет 550 км, из них 367 км с усовершенствованным типом покрытия, более 169 км с переходным типом покрытия и 13,7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магистрали – Москва-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Москва-Дубна.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Талдомском городском округе. 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Общая протяженность маршрутной сети оставляет 841,6 км. 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приёма и отправки грузов и пассажиров - железнодорожная станция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Талдома.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аэропорт Шереметьево расположен в 100 км от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Талдома.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0" y="6047781"/>
            <a:ext cx="6343650" cy="830997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Талдомский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округ расположен в 111 км к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северу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Москвы. Площадь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 составляет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1427 км².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 граничит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Дмитровским и Сергиево-Посадским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округами Московской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области, городским округом Дубна, а также — на северо-востоке с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городским округом Тверской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1997839"/>
            <a:ext cx="4953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2519895"/>
            <a:ext cx="3683000" cy="4338105"/>
          </a:xfrm>
          <a:prstGeom prst="rect">
            <a:avLst/>
          </a:prstGeom>
          <a:gradFill flip="none" rotWithShape="1">
            <a:gsLst>
              <a:gs pos="62000">
                <a:srgbClr val="FFFFEB"/>
              </a:gs>
              <a:gs pos="2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solidFill>
              <a:srgbClr val="FDFECE"/>
            </a:solidFill>
          </a:ln>
          <a:effectLst>
            <a:outerShdw blurRad="190500" dist="228600" dir="2700000" algn="ctr">
              <a:schemeClr val="tx1">
                <a:alpha val="30000"/>
              </a:schemeClr>
            </a:outerShdw>
            <a:softEdge rad="635000"/>
          </a:effectLst>
          <a:scene3d>
            <a:camera prst="orthographicFront">
              <a:rot lat="0" lon="0" rev="0"/>
            </a:camera>
            <a:lightRig rig="flat" dir="t"/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43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61454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021788"/>
              </p:ext>
            </p:extLst>
          </p:nvPr>
        </p:nvGraphicFramePr>
        <p:xfrm>
          <a:off x="12355" y="2200570"/>
          <a:ext cx="9819504" cy="46178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3876">
                  <a:extLst>
                    <a:ext uri="{9D8B030D-6E8A-4147-A177-3AD203B41FA5}">
                      <a16:colId xmlns:a16="http://schemas.microsoft.com/office/drawing/2014/main" xmlns="" val="3140015827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3666706814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xmlns="" val="852098825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xmlns="" val="2111265995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190003771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113108225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xmlns="" val="2459854903"/>
                    </a:ext>
                  </a:extLst>
                </a:gridCol>
              </a:tblGrid>
              <a:tr h="231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на строительство и реконструкцию (модернизацию) объектов питьевого водоснабжения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67 658,900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0467099"/>
                  </a:ext>
                </a:extLst>
              </a:tr>
              <a:tr h="3828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243 04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городских кругов на строительство и реконструкцию (модернизацию) объектов питьевого водоснабжения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67 658,900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231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16 321,350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18 326,316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24 463,900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24 814,900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640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16 321,350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18 326,316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24 463,900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24 814,900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41461249"/>
                  </a:ext>
                </a:extLst>
              </a:tr>
              <a:tr h="3406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8 775,500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10 108,950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00348010"/>
                  </a:ext>
                </a:extLst>
              </a:tr>
              <a:tr h="309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8 775,500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10 108,950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49726187"/>
                  </a:ext>
                </a:extLst>
              </a:tr>
              <a:tr h="316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266,730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294,560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01062956"/>
                  </a:ext>
                </a:extLst>
              </a:tr>
              <a:tr h="3404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266,730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294,560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97308585"/>
                  </a:ext>
                </a:extLst>
              </a:tr>
              <a:tr h="3523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программ формирования современной городской среды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220 480,920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59412151"/>
                  </a:ext>
                </a:extLst>
              </a:tr>
              <a:tr h="3463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220 480,920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52020482"/>
                  </a:ext>
                </a:extLst>
              </a:tr>
              <a:tr h="229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137 455,510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573 687,28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434 875,670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511 466,340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10699476"/>
                  </a:ext>
                </a:extLst>
              </a:tr>
              <a:tr h="3551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137 455,510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573 687,28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434 875,670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511 466,340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80177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005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641081"/>
              </p:ext>
            </p:extLst>
          </p:nvPr>
        </p:nvGraphicFramePr>
        <p:xfrm>
          <a:off x="0" y="1599051"/>
          <a:ext cx="9906001" cy="511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545033785"/>
                    </a:ext>
                  </a:extLst>
                </a:gridCol>
              </a:tblGrid>
              <a:tr h="180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167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162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282402"/>
              </p:ext>
            </p:extLst>
          </p:nvPr>
        </p:nvGraphicFramePr>
        <p:xfrm>
          <a:off x="0" y="2280975"/>
          <a:ext cx="9906001" cy="4577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xmlns="" val="3270229639"/>
                    </a:ext>
                  </a:extLst>
                </a:gridCol>
                <a:gridCol w="3267303">
                  <a:extLst>
                    <a:ext uri="{9D8B030D-6E8A-4147-A177-3AD203B41FA5}">
                      <a16:colId xmlns:a16="http://schemas.microsoft.com/office/drawing/2014/main" xmlns="" val="2164377180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xmlns="" val="575095277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xmlns="" val="300654113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497996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3866171847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2879458401"/>
                    </a:ext>
                  </a:extLst>
                </a:gridCol>
              </a:tblGrid>
              <a:tr h="39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2 02 30 000 00 0000 150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775 217,290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798 600,000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796 744,147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810 629,560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792 276,560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88798698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716 165,660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756 229,470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661,640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746 717,640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746 739,640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18256123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716 165,660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760 229,470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661,640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746 717,640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746 739,640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80945190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9 135,750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00137810"/>
                  </a:ext>
                </a:extLst>
              </a:tr>
              <a:tr h="927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9 135,750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74548824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13 046,970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874,000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49587231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13 046,970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874,000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485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374086"/>
              </p:ext>
            </p:extLst>
          </p:nvPr>
        </p:nvGraphicFramePr>
        <p:xfrm>
          <a:off x="0" y="1599050"/>
          <a:ext cx="9906001" cy="6211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3503707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909236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974007">
                  <a:extLst>
                    <a:ext uri="{9D8B030D-6E8A-4147-A177-3AD203B41FA5}">
                      <a16:colId xmlns:a16="http://schemas.microsoft.com/office/drawing/2014/main" xmlns="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545033785"/>
                    </a:ext>
                  </a:extLst>
                </a:gridCol>
              </a:tblGrid>
              <a:tr h="2094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223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188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88385"/>
              </p:ext>
            </p:extLst>
          </p:nvPr>
        </p:nvGraphicFramePr>
        <p:xfrm>
          <a:off x="0" y="2240785"/>
          <a:ext cx="9905997" cy="4638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:a16="http://schemas.microsoft.com/office/drawing/2014/main" xmlns="" val="3270229639"/>
                    </a:ext>
                  </a:extLst>
                </a:gridCol>
                <a:gridCol w="3415524">
                  <a:extLst>
                    <a:ext uri="{9D8B030D-6E8A-4147-A177-3AD203B41FA5}">
                      <a16:colId xmlns:a16="http://schemas.microsoft.com/office/drawing/2014/main" xmlns="" val="3671136456"/>
                    </a:ext>
                  </a:extLst>
                </a:gridCol>
                <a:gridCol w="648476">
                  <a:extLst>
                    <a:ext uri="{9D8B030D-6E8A-4147-A177-3AD203B41FA5}">
                      <a16:colId xmlns:a16="http://schemas.microsoft.com/office/drawing/2014/main" xmlns="" val="699433718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xmlns="" val="1084723448"/>
                    </a:ext>
                  </a:extLst>
                </a:gridCol>
                <a:gridCol w="1416505">
                  <a:extLst>
                    <a:ext uri="{9D8B030D-6E8A-4147-A177-3AD203B41FA5}">
                      <a16:colId xmlns:a16="http://schemas.microsoft.com/office/drawing/2014/main" xmlns="" val="2164377180"/>
                    </a:ext>
                  </a:extLst>
                </a:gridCol>
                <a:gridCol w="842242">
                  <a:extLst>
                    <a:ext uri="{9D8B030D-6E8A-4147-A177-3AD203B41FA5}">
                      <a16:colId xmlns:a16="http://schemas.microsoft.com/office/drawing/2014/main" xmlns="" val="3006541132"/>
                    </a:ext>
                  </a:extLst>
                </a:gridCol>
                <a:gridCol w="979750">
                  <a:extLst>
                    <a:ext uri="{9D8B030D-6E8A-4147-A177-3AD203B41FA5}">
                      <a16:colId xmlns:a16="http://schemas.microsoft.com/office/drawing/2014/main" xmlns="" val="3866171847"/>
                    </a:ext>
                  </a:extLst>
                </a:gridCol>
              </a:tblGrid>
              <a:tr h="464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3 163,910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3 513,480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88798698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3 163,910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3 513,480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03857728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0,827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69538689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0,827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79830984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33377398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03269239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19 051,000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17 444,000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18256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65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900908"/>
              </p:ext>
            </p:extLst>
          </p:nvPr>
        </p:nvGraphicFramePr>
        <p:xfrm>
          <a:off x="0" y="1638300"/>
          <a:ext cx="9906001" cy="59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xmlns="" val="2481614618"/>
                    </a:ext>
                  </a:extLst>
                </a:gridCol>
                <a:gridCol w="3503428">
                  <a:extLst>
                    <a:ext uri="{9D8B030D-6E8A-4147-A177-3AD203B41FA5}">
                      <a16:colId xmlns:a16="http://schemas.microsoft.com/office/drawing/2014/main" xmlns="" val="150416408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xmlns="" val="37054903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82711854"/>
                    </a:ext>
                  </a:extLst>
                </a:gridCol>
                <a:gridCol w="732707">
                  <a:extLst>
                    <a:ext uri="{9D8B030D-6E8A-4147-A177-3AD203B41FA5}">
                      <a16:colId xmlns:a16="http://schemas.microsoft.com/office/drawing/2014/main" xmlns="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xmlns="" val="545033785"/>
                    </a:ext>
                  </a:extLst>
                </a:gridCol>
              </a:tblGrid>
              <a:tr h="185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153983"/>
              </p:ext>
            </p:extLst>
          </p:nvPr>
        </p:nvGraphicFramePr>
        <p:xfrm>
          <a:off x="0" y="2220688"/>
          <a:ext cx="9905997" cy="4984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3">
                  <a:extLst>
                    <a:ext uri="{9D8B030D-6E8A-4147-A177-3AD203B41FA5}">
                      <a16:colId xmlns:a16="http://schemas.microsoft.com/office/drawing/2014/main" xmlns="" val="3270229639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xmlns="" val="2534902350"/>
                    </a:ext>
                  </a:extLst>
                </a:gridCol>
                <a:gridCol w="355794">
                  <a:extLst>
                    <a:ext uri="{9D8B030D-6E8A-4147-A177-3AD203B41FA5}">
                      <a16:colId xmlns:a16="http://schemas.microsoft.com/office/drawing/2014/main" xmlns="" val="1159095575"/>
                    </a:ext>
                  </a:extLst>
                </a:gridCol>
                <a:gridCol w="279109">
                  <a:extLst>
                    <a:ext uri="{9D8B030D-6E8A-4147-A177-3AD203B41FA5}">
                      <a16:colId xmlns:a16="http://schemas.microsoft.com/office/drawing/2014/main" xmlns="" val="1274360535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xmlns="" val="3587404583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xmlns="" val="3374021744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xmlns="" val="247116454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xmlns="" val="544275931"/>
                    </a:ext>
                  </a:extLst>
                </a:gridCol>
                <a:gridCol w="634903">
                  <a:extLst>
                    <a:ext uri="{9D8B030D-6E8A-4147-A177-3AD203B41FA5}">
                      <a16:colId xmlns:a16="http://schemas.microsoft.com/office/drawing/2014/main" xmlns="" val="1676362877"/>
                    </a:ext>
                  </a:extLst>
                </a:gridCol>
                <a:gridCol w="877076">
                  <a:extLst>
                    <a:ext uri="{9D8B030D-6E8A-4147-A177-3AD203B41FA5}">
                      <a16:colId xmlns:a16="http://schemas.microsoft.com/office/drawing/2014/main" xmlns="" val="1516465065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xmlns="" val="1951583750"/>
                    </a:ext>
                  </a:extLst>
                </a:gridCol>
                <a:gridCol w="911738">
                  <a:extLst>
                    <a:ext uri="{9D8B030D-6E8A-4147-A177-3AD203B41FA5}">
                      <a16:colId xmlns:a16="http://schemas.microsoft.com/office/drawing/2014/main" xmlns="" val="2164377180"/>
                    </a:ext>
                  </a:extLst>
                </a:gridCol>
                <a:gridCol w="352367">
                  <a:extLst>
                    <a:ext uri="{9D8B030D-6E8A-4147-A177-3AD203B41FA5}">
                      <a16:colId xmlns:a16="http://schemas.microsoft.com/office/drawing/2014/main" xmlns="" val="575095277"/>
                    </a:ext>
                  </a:extLst>
                </a:gridCol>
                <a:gridCol w="352367">
                  <a:extLst>
                    <a:ext uri="{9D8B030D-6E8A-4147-A177-3AD203B41FA5}">
                      <a16:colId xmlns:a16="http://schemas.microsoft.com/office/drawing/2014/main" xmlns="" val="3006541132"/>
                    </a:ext>
                  </a:extLst>
                </a:gridCol>
                <a:gridCol w="489875">
                  <a:extLst>
                    <a:ext uri="{9D8B030D-6E8A-4147-A177-3AD203B41FA5}">
                      <a16:colId xmlns:a16="http://schemas.microsoft.com/office/drawing/2014/main" xmlns="" val="49799690"/>
                    </a:ext>
                  </a:extLst>
                </a:gridCol>
                <a:gridCol w="489875">
                  <a:extLst>
                    <a:ext uri="{9D8B030D-6E8A-4147-A177-3AD203B41FA5}">
                      <a16:colId xmlns:a16="http://schemas.microsoft.com/office/drawing/2014/main" xmlns="" val="3866171847"/>
                    </a:ext>
                  </a:extLst>
                </a:gridCol>
                <a:gridCol w="489875">
                  <a:extLst>
                    <a:ext uri="{9D8B030D-6E8A-4147-A177-3AD203B41FA5}">
                      <a16:colId xmlns:a16="http://schemas.microsoft.com/office/drawing/2014/main" xmlns="" val="2879458401"/>
                    </a:ext>
                  </a:extLst>
                </a:gridCol>
              </a:tblGrid>
              <a:tr h="65641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19 051,000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88798698"/>
                  </a:ext>
                </a:extLst>
              </a:tr>
              <a:tr h="14778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2 02 40 000 00 0000 150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19 818,850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3 916,667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18256123"/>
                  </a:ext>
                </a:extLst>
              </a:tr>
              <a:tr h="14778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2 02 45 519 00 0000 150	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на поддержку отрасли культуры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66,667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78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2 02 45 519 00 0000 150	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поддержку отрасли культуры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35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18 940,160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10 020,00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3 850,00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80945190"/>
                  </a:ext>
                </a:extLst>
              </a:tr>
              <a:tr h="73686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18 940,160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00137810"/>
                  </a:ext>
                </a:extLst>
              </a:tr>
              <a:tr h="883614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4 895 960,47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74548824"/>
                  </a:ext>
                </a:extLst>
              </a:tr>
              <a:tr h="736861"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49587231"/>
                  </a:ext>
                </a:extLst>
              </a:tr>
              <a:tr h="73686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3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4000">
              <a:schemeClr val="tx2">
                <a:lumMod val="20000"/>
                <a:lumOff val="80000"/>
              </a:schemeClr>
            </a:gs>
            <a:gs pos="27737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1624589"/>
              </p:ext>
            </p:extLst>
          </p:nvPr>
        </p:nvGraphicFramePr>
        <p:xfrm>
          <a:off x="591434" y="0"/>
          <a:ext cx="8735062" cy="53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730138327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10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Талдомского городского округа на 2024 год       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 доходов,%)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83866249"/>
              </p:ext>
            </p:extLst>
          </p:nvPr>
        </p:nvGraphicFramePr>
        <p:xfrm>
          <a:off x="0" y="596901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2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Талдомского городского округа на 2025 год  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      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501501603"/>
              </p:ext>
            </p:extLst>
          </p:nvPr>
        </p:nvGraphicFramePr>
        <p:xfrm>
          <a:off x="0" y="609600"/>
          <a:ext cx="9906000" cy="624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830997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Талдомского городского округа на 2026 год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объема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доходов,%)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0314691"/>
              </p:ext>
            </p:extLst>
          </p:nvPr>
        </p:nvGraphicFramePr>
        <p:xfrm>
          <a:off x="0" y="559496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776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bg2">
                <a:lumMod val="40000"/>
                <a:lumOff val="60000"/>
              </a:schemeClr>
            </a:gs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906000" cy="1593410"/>
          </a:xfrm>
          <a:prstGeom prst="rect">
            <a:avLst/>
          </a:prstGeom>
          <a:gradFill>
            <a:gsLst>
              <a:gs pos="45000">
                <a:srgbClr val="FFFFEB"/>
              </a:gs>
              <a:gs pos="86000">
                <a:schemeClr val="bg2">
                  <a:lumMod val="20000"/>
                  <a:lumOff val="80000"/>
                </a:schemeClr>
              </a:gs>
              <a:gs pos="22000">
                <a:schemeClr val="bg2">
                  <a:tint val="97000"/>
                  <a:hueMod val="92000"/>
                  <a:satMod val="169000"/>
                  <a:lumMod val="164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Межбюджетные </a:t>
            </a:r>
            <a:r>
              <a:rPr lang="ru" sz="2200" b="1" dirty="0">
                <a:latin typeface="Times New Roman"/>
              </a:rPr>
              <a:t>трансферты, поступающие в бюджет </a:t>
            </a:r>
            <a:endParaRPr lang="ru" sz="22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Талдомского городского округа из бюджетов </a:t>
            </a:r>
            <a:r>
              <a:rPr lang="ru" sz="2200" b="1" dirty="0">
                <a:latin typeface="Times New Roman"/>
              </a:rPr>
              <a:t>других уровней </a:t>
            </a:r>
            <a:endParaRPr lang="ru" sz="22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в 2023-2026 годах  </a:t>
            </a:r>
            <a:endParaRPr lang="ru" sz="2200" b="1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782705"/>
              </p:ext>
            </p:extLst>
          </p:nvPr>
        </p:nvGraphicFramePr>
        <p:xfrm>
          <a:off x="1" y="1580393"/>
          <a:ext cx="9905999" cy="5277607"/>
        </p:xfrm>
        <a:graphic>
          <a:graphicData uri="http://schemas.openxmlformats.org/drawingml/2006/table">
            <a:tbl>
              <a:tblPr/>
              <a:tblGrid>
                <a:gridCol w="21573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357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96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180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80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771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95156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Факт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за 2022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План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 </a:t>
                      </a: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2023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на 2024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 </a:t>
                      </a: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2025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на 2026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54023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400" b="1" dirty="0">
                          <a:latin typeface="Times New Roman"/>
                        </a:rPr>
                        <a:t>Безвозмездные поступления от других бюджетов бюджетной системы Российской </a:t>
                      </a:r>
                      <a:r>
                        <a:rPr lang="ru" sz="1400" b="1" dirty="0" smtClean="0">
                          <a:latin typeface="Times New Roman"/>
                        </a:rPr>
                        <a:t>Федерации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dirty="0" smtClean="0">
                          <a:latin typeface="Times New Roman"/>
                        </a:rPr>
                        <a:t>в том числе: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2 348 501,23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2 831 613,00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2 960 527,47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1 675 880,55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2 303 842,78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215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624 173,00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650 431,00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650 065,00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295 983,00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292 727,00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82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933 781,24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1 361 031,00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1 509 801,65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569 267,99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1 218 839,22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82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Субвенции</a:t>
                      </a:r>
                      <a:r>
                        <a:rPr lang="ru" sz="1200" baseline="0" dirty="0" smtClean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775 217,29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809 821,00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796 744,15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810 629,56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792 276,56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215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Иные</a:t>
                      </a:r>
                      <a:r>
                        <a:rPr lang="ru" sz="1200" baseline="0" dirty="0" smtClean="0">
                          <a:latin typeface="Times New Roman"/>
                        </a:rPr>
                        <a:t> межбюджетные трансферты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19 818,90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3 916,67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1913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ПРОЧИЕ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БЕЗВОЗМЕЗДНЫЕ ПОСТУПЛЕНИЯ</a:t>
                      </a:r>
                      <a:endParaRPr lang="ru" sz="105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58070672"/>
                  </a:ext>
                </a:extLst>
              </a:tr>
              <a:tr h="1025739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05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- 4 489,15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5970663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9194799" y="1149790"/>
            <a:ext cx="711198" cy="2599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100" dirty="0" smtClean="0">
                <a:latin typeface="Times New Roman"/>
              </a:rPr>
              <a:t>(тыс. руб</a:t>
            </a:r>
            <a:r>
              <a:rPr lang="ru" sz="1100" dirty="0">
                <a:latin typeface="Times New Roman"/>
              </a:rPr>
              <a:t>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9587"/>
            <a:ext cx="9906000" cy="1589513"/>
          </a:xfrm>
          <a:prstGeom prst="rect">
            <a:avLst/>
          </a:prstGeom>
          <a:gradFill>
            <a:gsLst>
              <a:gs pos="21000">
                <a:schemeClr val="tx1"/>
              </a:gs>
              <a:gs pos="54020">
                <a:srgbClr val="FFFFEB"/>
              </a:gs>
              <a:gs pos="8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Информация об удельном объеме налоговых и неналоговых доходов бюджета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Талдомского  городского округа в расчете на душу населения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в сравнении с другими муниципальными образованиями Московской области</a:t>
            </a:r>
            <a:endParaRPr lang="ru" sz="20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20200" y="1371600"/>
            <a:ext cx="685800" cy="2413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(рублей)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96606"/>
              </p:ext>
            </p:extLst>
          </p:nvPr>
        </p:nvGraphicFramePr>
        <p:xfrm>
          <a:off x="0" y="1683943"/>
          <a:ext cx="9906000" cy="3684762"/>
        </p:xfrm>
        <a:graphic>
          <a:graphicData uri="http://schemas.openxmlformats.org/drawingml/2006/table">
            <a:tbl>
              <a:tblPr/>
              <a:tblGrid>
                <a:gridCol w="32510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06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018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82478">
                  <a:extLst>
                    <a:ext uri="{9D8B030D-6E8A-4147-A177-3AD203B41FA5}">
                      <a16:colId xmlns:a16="http://schemas.microsoft.com/office/drawing/2014/main" xmlns="" val="746305557"/>
                    </a:ext>
                  </a:extLst>
                </a:gridCol>
              </a:tblGrid>
              <a:tr h="1112765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муниципального образования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Численность постоянного населения на 01.12.2023г.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(чел.)*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Сумма налоговых и неналоговых доходов на 01.12.2023г.**(рублей) 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 расчете на 1 жителя (рублей)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600" b="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Талдомский 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64 223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1 459 670 000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22 728,15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65 122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2 032 820 000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31 215,56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29157862"/>
                  </a:ext>
                </a:extLst>
              </a:tr>
              <a:tr h="41728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164 318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6 283 750 000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38 241,40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Лотошино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21 919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443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550 000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20 235,87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38511212"/>
                  </a:ext>
                </a:extLst>
              </a:tr>
              <a:tr h="407709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6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пруды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23 475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603 000 000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25 686,90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73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  <a:p>
                      <a:pPr indent="0"/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872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55 920 000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19 470,75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1923673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404919"/>
            <a:ext cx="9906000" cy="1569660"/>
          </a:xfrm>
          <a:prstGeom prst="rect">
            <a:avLst/>
          </a:prstGeom>
          <a:gradFill>
            <a:gsLst>
              <a:gs pos="16000">
                <a:schemeClr val="tx1"/>
              </a:gs>
              <a:gs pos="36519">
                <a:srgbClr val="FFFFEB"/>
              </a:gs>
              <a:gs pos="8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по ссылке</a:t>
            </a:r>
            <a:r>
              <a:rPr lang="ru-RU" sz="1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://rosstat.gov.ru/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/compendium/document/13282</a:t>
            </a:r>
            <a:endParaRPr lang="ru-RU" sz="1200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Информация о налоговых и неналоговых доходов в разрезе муниципальных образований размещена на портале «Открытый бюджет МО» по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budget.mosreg.ru/analitika/ispolnenie-byudjeta-subekta/sravneniya</a:t>
            </a:r>
            <a:r>
              <a:rPr lang="ru-RU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po-osnovnym-parametram-ispolneniya-byudzhetov-municipalnyx-obrazovanij/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28000">
              <a:srgbClr val="FFFFEB"/>
            </a:gs>
            <a:gs pos="50000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5137" y="135802"/>
            <a:ext cx="64007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4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69831"/>
            <a:ext cx="9906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ru-RU" sz="1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6-11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основных показателях социально-экономического развития Талдомского городского округа, включая  фактические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значения за 2022 год,  плановые показатели в 2023 году и прогноз на 2024 год  и плановый период 2025-2026 годов                                              12-14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Информация об основных задачах и приоритетах бюджетной и налоговой политики Талдомского  городского округа на 2024 год  и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плановый период 2025-2026 годов                                                                                                                                                                                    15-22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 Информация  об основных характеристиках бюджета Талдомского  городского округа  на  очередной 2024 год и на  плановый период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2025-2026 годов  в    сравнении с предыдущими годами отчетным 2022  и текущим 2023 годами                                                                                  23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 Информация об объеме и структуре налоговых и неналоговых доходов, а также межбюджетных трансфертах, поступающих в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  Талдомского городского округа в динамике (фактические значения за 2022 год  в сравнении с плановыми  значениями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2023 году и прогноз на 2024 год  и на плановый период  2025-2026 годов)                                                                                                                  24-48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2265032" y="244836"/>
            <a:ext cx="304800" cy="1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9563100" y="1123021"/>
            <a:ext cx="342900" cy="57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3909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" sz="1200" dirty="0" smtClean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6.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населения в сравнении с другими  муниципальными образованиями Московской области                                                                                           49                                                                                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900" y="3962401"/>
            <a:ext cx="995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7.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 налоговых льготах и ставках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налогов,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 об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оценке  налоговых расходов в связи с предоставлением льгот, установленных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Талдомском городском  округе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Советом депутатов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50-52                                                                                              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699000"/>
            <a:ext cx="9906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8.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 расходах бюджета в разрезе муниципальных программ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по целевым показателям программ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в динамике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фактические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за 2022 год  в сравнении с плановыми назначениями  в 2023 году и прогноз на 2024 год  и на плановый период  2025-2026 годов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53-97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9. Информация о расходах бюджета с учетом интересов целевых групп, пользователей за 2023 год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прогноз на 2024 год  и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                                                                                                                                            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99-109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10.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об общественно - значимых проектах, реализуемых на территории Талдомского городского округа в 2023 году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прогноз на 2024 год  и на плановый период  2025-2026 годов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110-121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11.</a:t>
            </a:r>
            <a:r>
              <a:rPr lang="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</a:t>
            </a:r>
            <a:r>
              <a:rPr lang="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122</a:t>
            </a:r>
            <a:endParaRPr lang="ru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58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 </a:t>
            </a: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  в 2022-2026 </a:t>
            </a:r>
            <a:r>
              <a:rPr lang="ru" sz="1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  <a:endParaRPr lang="ru" sz="1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" sz="1100" b="1" dirty="0">
                <a:latin typeface="Times New Roman"/>
              </a:rPr>
              <a:t>тыс. руб</a:t>
            </a:r>
            <a:r>
              <a:rPr lang="ru" sz="900" b="1" dirty="0">
                <a:latin typeface="Times New Roman"/>
              </a:rPr>
              <a:t>.)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421425"/>
              </p:ext>
            </p:extLst>
          </p:nvPr>
        </p:nvGraphicFramePr>
        <p:xfrm>
          <a:off x="1" y="863601"/>
          <a:ext cx="9905999" cy="6014548"/>
        </p:xfrm>
        <a:graphic>
          <a:graphicData uri="http://schemas.openxmlformats.org/drawingml/2006/table">
            <a:tbl>
              <a:tblPr/>
              <a:tblGrid>
                <a:gridCol w="249000"/>
                <a:gridCol w="3682581"/>
                <a:gridCol w="703361"/>
                <a:gridCol w="2137888"/>
                <a:gridCol w="582055"/>
                <a:gridCol w="581411"/>
                <a:gridCol w="651867"/>
                <a:gridCol w="654482"/>
                <a:gridCol w="663354"/>
              </a:tblGrid>
              <a:tr h="908559">
                <a:tc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Ставка</a:t>
                      </a:r>
                      <a:r>
                        <a:rPr lang="ru" sz="1200" b="1" baseline="0" dirty="0" smtClean="0">
                          <a:latin typeface="Times New Roman"/>
                        </a:rPr>
                        <a:t>  налога (%)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Правовое основание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</a:t>
                      </a: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акт </a:t>
                      </a:r>
                    </a:p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2022 года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Оценка 2023 года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 на 2024 год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 smtClean="0">
                          <a:latin typeface="Times New Roman"/>
                        </a:rPr>
                        <a:t> 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1" u="none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 smtClean="0">
                          <a:latin typeface="Times New Roman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 smtClean="0">
                          <a:latin typeface="Times New Roman"/>
                        </a:rPr>
                        <a:t>на 2026 год</a:t>
                      </a:r>
                    </a:p>
                    <a:p>
                      <a:pPr indent="0" algn="ctr"/>
                      <a:endParaRPr lang="ru" sz="1200" b="1" u="none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189082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9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 № 72  п.4.4, п.4.5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«О земельном  налоге»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dirty="0" smtClean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41 092,0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189082">
                <a:tc rowSpan="9"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1.1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льготы </a:t>
                      </a:r>
                      <a:r>
                        <a:rPr lang="ru" sz="1200" b="1" dirty="0" smtClean="0">
                          <a:latin typeface="Times New Roman"/>
                        </a:rPr>
                        <a:t>налогоплательщикам-организациям: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just"/>
                      <a:endParaRPr lang="ru" sz="9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38 949,0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262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-</a:t>
                      </a:r>
                      <a:r>
                        <a:rPr lang="ru" sz="1050" b="0" dirty="0" smtClean="0">
                          <a:latin typeface="Times New Roman"/>
                        </a:rPr>
                        <a:t>Освобождение от уплаты земельного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налога на 100% государственные и муниципальные бюджетные (казенные) учреждения Московской области,вид деятельности которых направлен на сопровождение процедуры оформления права собственности Московской области на объекты недвижимости,включая земельные участки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6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262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 от уплаты земельного налога на 100% организации за земельные участки, занимаемые парками культуры и отдыха</a:t>
                      </a:r>
                      <a:endParaRPr lang="ru" sz="105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0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330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от уплаты земельного налога на 100% земельные участки, занимаемые кладбищами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262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-</a:t>
                      </a:r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Освобождение от уплаты земельного налога на 100% органы местного самоуправления Талдомского городского  округа, а также муниципальные казенные учреждения Талдомского городского округа,вид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недвижимости,включая земельные участки</a:t>
                      </a:r>
                      <a:endParaRPr lang="ru" sz="105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1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36 928,0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17489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Освобождение от уплаты земельного налога на 50% </a:t>
                      </a:r>
                      <a:r>
                        <a:rPr lang="ru-RU" sz="105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российские </a:t>
                      </a: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оказывают услуги (выполняют работы) по разработке, адаптации, модификации программ для ЭВМ, баз данных (программных средств и информационных продуктов вычислительной техники),  устанавливают, тестируют и сопровождают программы для ЭВМ, базы данных</a:t>
                      </a:r>
                      <a:endParaRPr lang="ru" sz="105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 от 27.10.2022г.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 № 79 </a:t>
                      </a: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</a:rPr>
                        <a:t>№ 7 п.4.5.1  </a:t>
                      </a: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внесении изменений и дополнений в решение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Совета депутатов Талдомского городского округа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Московской области № 72 от 25.11.2021 года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 земельном налоге»</a:t>
                      </a:r>
                      <a:endParaRPr lang="ru-RU" sz="1050" dirty="0"/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 </a:t>
            </a: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  в 2022-2026 </a:t>
            </a:r>
            <a:r>
              <a:rPr lang="ru" sz="1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  <a:endParaRPr lang="ru" sz="1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" sz="1100" b="1" dirty="0">
                <a:latin typeface="Times New Roman"/>
              </a:rPr>
              <a:t>тыс. руб</a:t>
            </a:r>
            <a:r>
              <a:rPr lang="ru" sz="900" b="1" dirty="0"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525671"/>
              </p:ext>
            </p:extLst>
          </p:nvPr>
        </p:nvGraphicFramePr>
        <p:xfrm>
          <a:off x="2" y="846896"/>
          <a:ext cx="9905996" cy="6011106"/>
        </p:xfrm>
        <a:graphic>
          <a:graphicData uri="http://schemas.openxmlformats.org/drawingml/2006/table">
            <a:tbl>
              <a:tblPr/>
              <a:tblGrid>
                <a:gridCol w="3833897"/>
                <a:gridCol w="714861"/>
                <a:gridCol w="2172843"/>
                <a:gridCol w="591572"/>
                <a:gridCol w="590917"/>
                <a:gridCol w="662524"/>
                <a:gridCol w="665183"/>
                <a:gridCol w="674199"/>
              </a:tblGrid>
              <a:tr h="1019772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Ставка</a:t>
                      </a:r>
                      <a:r>
                        <a:rPr lang="ru" sz="1050" b="1" baseline="0" dirty="0" smtClean="0">
                          <a:latin typeface="Times New Roman"/>
                        </a:rPr>
                        <a:t>  налога (%)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Правовое основание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</a:t>
                      </a: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акт </a:t>
                      </a:r>
                    </a:p>
                    <a:p>
                      <a:pPr indent="0" algn="ctr"/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2022 года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Оценка 2023 года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 на 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 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900" b="1" u="none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на 2026 год</a:t>
                      </a:r>
                    </a:p>
                    <a:p>
                      <a:pPr indent="0" algn="ctr"/>
                      <a:endParaRPr lang="ru" sz="900" b="1" u="none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295342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льготы налогоплательщикам-физическим лицам: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14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200" b="0" dirty="0" smtClean="0">
                          <a:latin typeface="Times New Roman"/>
                        </a:rPr>
                        <a:t>  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п.4.1, п.4.2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«О земельном налоге»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344034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-</a:t>
                      </a:r>
                      <a:r>
                        <a:rPr lang="ru" sz="1050" b="0" dirty="0" smtClean="0">
                          <a:latin typeface="Times New Roman"/>
                        </a:rPr>
                        <a:t>участники,ветераны и инвалиды  Великой Отечественной войны 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683396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-вдовы участников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Великой Отечественной войны, а также граждане, на которых заканодательством распространены социальные гарантии и льготы участников Великой Отечественной войны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48011"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-ветераны и инвалиды  боевых действий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226"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92862"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-инвалиды </a:t>
                      </a:r>
                      <a:r>
                        <a:rPr lang="en-US" sz="1050" b="0" baseline="0" dirty="0" smtClean="0">
                          <a:latin typeface="Times New Roman"/>
                        </a:rPr>
                        <a:t>I </a:t>
                      </a:r>
                      <a:r>
                        <a:rPr lang="ru-RU" sz="1050" b="0" baseline="0" dirty="0" smtClean="0">
                          <a:latin typeface="Times New Roman"/>
                        </a:rPr>
                        <a:t>и</a:t>
                      </a:r>
                      <a:r>
                        <a:rPr lang="en-US" sz="1050" b="0" baseline="0" dirty="0" smtClean="0">
                          <a:latin typeface="Times New Roman"/>
                        </a:rPr>
                        <a:t> II</a:t>
                      </a:r>
                      <a:r>
                        <a:rPr lang="ru-RU" sz="1050" b="0" baseline="0" dirty="0" smtClean="0">
                          <a:latin typeface="Times New Roman"/>
                        </a:rPr>
                        <a:t> групп инвалидности, инвалиды с детства, дети-инвалиды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1489"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60598"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latin typeface="Times New Roman"/>
                        </a:rPr>
                        <a:t>-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граждане,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5866"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48011"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пенсионеры 70 лет и старше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7063"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105027"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effectLst/>
                          <a:latin typeface="Times New Roman"/>
                          <a:ea typeface="+mn-ea"/>
                        </a:rPr>
                        <a:t>-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района;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1512"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650853">
                <a:tc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r>
                        <a:rPr lang="ru" sz="1050" b="0" dirty="0" smtClean="0">
                          <a:latin typeface="Times New Roman"/>
                        </a:rPr>
                        <a:t>-пенсионеры , доход которых ниже двухкратной велечины прожиточного минимума,установленной в Московской области для пенсионеров в 4 квартале года, предшествующего налоговому периоду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50" b="0" dirty="0" smtClean="0">
                          <a:latin typeface="Times New Roman"/>
                        </a:rPr>
                        <a:t>0,3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588044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</a:t>
                      </a:r>
                      <a:r>
                        <a:rPr lang="ru" sz="1050" b="1" dirty="0" smtClean="0">
                          <a:latin typeface="Times New Roman"/>
                        </a:rPr>
                        <a:t>Талдомского городского округа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085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9000">
              <a:schemeClr val="tx2">
                <a:lumMod val="20000"/>
                <a:lumOff val="80000"/>
              </a:schemeClr>
            </a:gs>
            <a:gs pos="6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6000" cy="1752601"/>
          </a:xfrm>
          <a:prstGeom prst="rect">
            <a:avLst/>
          </a:prstGeom>
          <a:gradFill>
            <a:gsLst>
              <a:gs pos="45279">
                <a:srgbClr val="FFFFEB"/>
              </a:gs>
              <a:gs pos="10219">
                <a:schemeClr val="tx1"/>
              </a:gs>
              <a:gs pos="9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Налоговые льготы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и оценка потерь </a:t>
            </a: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бюджета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 Талдомского городского округа от их предоставления 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в 2022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-</a:t>
            </a: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2026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73318" y="1367073"/>
            <a:ext cx="1057187" cy="2697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тыс. руб</a:t>
            </a:r>
            <a:r>
              <a:rPr lang="ru" sz="900" b="1" dirty="0">
                <a:solidFill>
                  <a:schemeClr val="bg1"/>
                </a:solidFill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779759"/>
              </p:ext>
            </p:extLst>
          </p:nvPr>
        </p:nvGraphicFramePr>
        <p:xfrm>
          <a:off x="0" y="1665838"/>
          <a:ext cx="9906000" cy="5192161"/>
        </p:xfrm>
        <a:graphic>
          <a:graphicData uri="http://schemas.openxmlformats.org/drawingml/2006/table">
            <a:tbl>
              <a:tblPr/>
              <a:tblGrid>
                <a:gridCol w="348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825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148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59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48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707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211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669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854788">
                <a:tc>
                  <a:txBody>
                    <a:bodyPr/>
                    <a:lstStyle/>
                    <a:p>
                      <a:pPr indent="0">
                        <a:spcAft>
                          <a:spcPts val="210"/>
                        </a:spcAft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№</a:t>
                      </a:r>
                    </a:p>
                    <a:p>
                      <a:pPr indent="0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Правовое основание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Факт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2022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Оценка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2023 года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2024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2025год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2026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784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solidFill>
                            <a:schemeClr val="bg1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gradFill>
                      <a:gsLst>
                        <a:gs pos="41578">
                          <a:srgbClr val="FFFFEB"/>
                        </a:gs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3438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Льготы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налогоплательщикам-организациям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от 25.11.2021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72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"п.4.4,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п.4,5</a:t>
                      </a:r>
                      <a:r>
                        <a:rPr lang="ru-RU" sz="1200" b="0" dirty="0" smtClean="0">
                          <a:latin typeface="Times New Roman"/>
                        </a:rPr>
                        <a:t> Совета депутатов Талдомского.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-RU" sz="1200" b="0" dirty="0" smtClean="0">
                          <a:latin typeface="Times New Roman"/>
                        </a:rPr>
                        <a:t> № 7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от 27.102022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79 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"п.4.5.1</a:t>
                      </a:r>
                      <a:r>
                        <a:rPr lang="ru-RU" sz="1200" b="0" dirty="0" smtClean="0">
                          <a:latin typeface="Times New Roman"/>
                        </a:rPr>
                        <a:t>9ОО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О внесении изменений и дополнений в решение Совета депутатов Талдомского городского округа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Московской области № 72 от 25.11.2021 года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 земельном налоге»</a:t>
                      </a:r>
                      <a:endParaRPr lang="ru-RU" sz="1200" dirty="0" smtClean="0"/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38 949,0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30616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Льготы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налогоплательщикам-физическим лицам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 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от 25.11.2021 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N 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72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"О земельном налоге ", п.4.1,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п.4.2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3585">
                <a:tc gridSpan="3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</a:t>
                      </a: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Талдомского городского округа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11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15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77773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  <a:gs pos="43000">
                <a:srgbClr val="FFFFEB"/>
              </a:gs>
            </a:gsLst>
            <a:lin ang="27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бюджета в разрезе муниципальных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45648" y="518984"/>
            <a:ext cx="1044527" cy="17299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 smtClean="0">
                <a:latin typeface="Times New Roman"/>
              </a:rPr>
              <a:t>            (</a:t>
            </a:r>
            <a:r>
              <a:rPr lang="ru" sz="1000" dirty="0">
                <a:latin typeface="Times New Roman"/>
              </a:rPr>
              <a:t>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451251"/>
              </p:ext>
            </p:extLst>
          </p:nvPr>
        </p:nvGraphicFramePr>
        <p:xfrm>
          <a:off x="-1" y="850254"/>
          <a:ext cx="9906001" cy="6204585"/>
        </p:xfrm>
        <a:graphic>
          <a:graphicData uri="http://schemas.openxmlformats.org/drawingml/2006/table">
            <a:tbl>
              <a:tblPr/>
              <a:tblGrid>
                <a:gridCol w="3332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91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20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8008">
                  <a:extLst>
                    <a:ext uri="{9D8B030D-6E8A-4147-A177-3AD203B41FA5}">
                      <a16:colId xmlns:a16="http://schemas.microsoft.com/office/drawing/2014/main" xmlns="" val="3247251429"/>
                    </a:ext>
                  </a:extLst>
                </a:gridCol>
                <a:gridCol w="10399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67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0798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02562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Наименование программ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9000">
                          <a:schemeClr val="bg2">
                            <a:lumMod val="20000"/>
                            <a:lumOff val="80000"/>
                          </a:schemeClr>
                        </a:gs>
                        <a:gs pos="56000">
                          <a:srgbClr val="FFFFEB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Факт </a:t>
                      </a:r>
                      <a:endParaRPr lang="ru" sz="1000" b="1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marL="114300" indent="0" algn="ctr"/>
                      <a:r>
                        <a:rPr lang="ru" sz="10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за 2022 </a:t>
                      </a:r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План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 2023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Ожидаемое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исполнение</a:t>
                      </a:r>
                    </a:p>
                    <a:p>
                      <a:pPr indent="0" algn="ctr"/>
                      <a:r>
                        <a:rPr lang="ru" sz="1000" b="1" baseline="0" dirty="0" smtClean="0">
                          <a:latin typeface="Times New Roman"/>
                        </a:rPr>
                        <a:t>  в 2023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 2024 год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(с изменениями)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Прогноз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на 2025 </a:t>
                      </a:r>
                      <a:r>
                        <a:rPr lang="ru" sz="10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на </a:t>
                      </a:r>
                      <a:r>
                        <a:rPr lang="ru" sz="1000" b="1" dirty="0" smtClean="0">
                          <a:latin typeface="Times New Roman"/>
                        </a:rPr>
                        <a:t>2026 </a:t>
                      </a:r>
                      <a:r>
                        <a:rPr lang="ru" sz="10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7372">
                          <a:schemeClr val="bg2">
                            <a:lumMod val="20000"/>
                            <a:lumOff val="80000"/>
                          </a:schemeClr>
                        </a:gs>
                        <a:gs pos="49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200" b="1" dirty="0" smtClean="0">
                          <a:latin typeface="Times New Roman"/>
                        </a:rPr>
                        <a:t>Культура  и туризм"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292 686,40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539, 29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404 875,530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436 769,82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316,07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036,24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242 322, 13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1 246 684,830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1 319 076,78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"Социальная защита населения"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38 180,90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20 510,226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"Спорт"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575, 91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113 835,911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123 463,64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"Развитие сельского хозяйства"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42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173, 88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28 643,55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485,29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695,43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"Экология и окружающая среда"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594, 69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482 953,148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17 485,38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2562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"Безопасность и обеспечение безопасности жизнедеятельности населения"</a:t>
                      </a:r>
                    </a:p>
                  </a:txBody>
                  <a:tcPr marL="0" marR="0" marT="0" marB="0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187, 38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57 604,561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67 329,00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"Жилище"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910, 90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36 434,90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99227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050" b="1" dirty="0">
                          <a:latin typeface="Times New Roman"/>
                        </a:rPr>
                        <a:t>Развитие инженерной инфраструктуры и </a:t>
                      </a:r>
                      <a:r>
                        <a:rPr lang="ru" sz="1050" b="1" dirty="0" smtClean="0">
                          <a:latin typeface="Times New Roman"/>
                        </a:rPr>
                        <a:t>энергоэффективности и отрасли обращения с отходами"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685, 04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121 137,593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663 260,07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906,14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875,70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"Предпринимательство"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900" b="1" dirty="0">
                          <a:latin typeface="Times New Roman"/>
                        </a:rPr>
                        <a:t>Управление имуществом и муниципальными финансами"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308, 47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331 252,738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347 025,14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53843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050" b="1" dirty="0">
                          <a:latin typeface="Times New Roman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473, 76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41 406,337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50 442,42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374,92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142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2562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"Развитие и функционирование дорожно-транспортного комплекса"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789, 64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735 091,809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573 375,51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7951">
                          <a:srgbClr val="FFFFEB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"Цифровое муниципальное 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124, 80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53 211,614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48 354,00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646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"Архитектура и градостроительство"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651, 84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14 770,042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00">
                          <a:srgbClr val="FFFFEB"/>
                        </a:gs>
                        <a:gs pos="1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63074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"Формирование современной комфортной городской среды"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109, 35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506 360,432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587 834,85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065,22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63074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latin typeface="Times New Roman"/>
                        </a:rPr>
                        <a:t> «Строительство</a:t>
                      </a:r>
                      <a:r>
                        <a:rPr lang="ru" sz="1200" b="1" baseline="0" dirty="0" smtClean="0">
                          <a:latin typeface="Times New Roman"/>
                        </a:rPr>
                        <a:t> и капитальный ремонт объектов социальной ифраструктуры»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170 963,21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363074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"Переселение граждан из аварийного жилищного фонда"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180 042,85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270 538,75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228 331,276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789 410,88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121 369,867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542 586,522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302562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-RU" sz="1200" b="1" dirty="0" smtClean="0">
                          <a:latin typeface="Times New Roman"/>
                        </a:rPr>
                        <a:t> </a:t>
                      </a:r>
                      <a:r>
                        <a:rPr lang="ru-RU" sz="1100" b="1" dirty="0" smtClean="0">
                          <a:latin typeface="Times New Roman"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7 016,00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</a:t>
                      </a: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</a:t>
                      </a: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Непрограммные расходы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64 512,17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51 252,172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43 489,91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21 929,452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67288958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586804"/>
                  </a:ext>
                </a:extLst>
              </a:tr>
              <a:tr h="272306">
                <a:tc>
                  <a:txBody>
                    <a:bodyPr/>
                    <a:lstStyle/>
                    <a:p>
                      <a:pPr marL="101600" indent="0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5 349 115,86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680,619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493,392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84830"/>
          </a:xfrm>
          <a:prstGeom prst="rect">
            <a:avLst/>
          </a:prstGeom>
          <a:gradFill>
            <a:gsLst>
              <a:gs pos="10000">
                <a:schemeClr val="tx2">
                  <a:lumMod val="20000"/>
                  <a:lumOff val="80000"/>
                </a:schemeClr>
              </a:gs>
              <a:gs pos="4303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расходах бюджета в разрезе 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386293"/>
              </p:ext>
            </p:extLst>
          </p:nvPr>
        </p:nvGraphicFramePr>
        <p:xfrm>
          <a:off x="-2" y="711201"/>
          <a:ext cx="9906003" cy="62502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9398">
                  <a:extLst>
                    <a:ext uri="{9D8B030D-6E8A-4147-A177-3AD203B41FA5}">
                      <a16:colId xmlns:a16="http://schemas.microsoft.com/office/drawing/2014/main" xmlns="" val="3496944993"/>
                    </a:ext>
                  </a:extLst>
                </a:gridCol>
                <a:gridCol w="993180">
                  <a:extLst>
                    <a:ext uri="{9D8B030D-6E8A-4147-A177-3AD203B41FA5}">
                      <a16:colId xmlns:a16="http://schemas.microsoft.com/office/drawing/2014/main" xmlns="" val="1644388053"/>
                    </a:ext>
                  </a:extLst>
                </a:gridCol>
                <a:gridCol w="877094">
                  <a:extLst>
                    <a:ext uri="{9D8B030D-6E8A-4147-A177-3AD203B41FA5}">
                      <a16:colId xmlns:a16="http://schemas.microsoft.com/office/drawing/2014/main" xmlns="" val="2585750298"/>
                    </a:ext>
                  </a:extLst>
                </a:gridCol>
                <a:gridCol w="967383">
                  <a:extLst>
                    <a:ext uri="{9D8B030D-6E8A-4147-A177-3AD203B41FA5}">
                      <a16:colId xmlns:a16="http://schemas.microsoft.com/office/drawing/2014/main" xmlns="" val="1554737328"/>
                    </a:ext>
                  </a:extLst>
                </a:gridCol>
                <a:gridCol w="902891">
                  <a:extLst>
                    <a:ext uri="{9D8B030D-6E8A-4147-A177-3AD203B41FA5}">
                      <a16:colId xmlns:a16="http://schemas.microsoft.com/office/drawing/2014/main" xmlns="" val="735497484"/>
                    </a:ext>
                  </a:extLst>
                </a:gridCol>
                <a:gridCol w="606227">
                  <a:extLst>
                    <a:ext uri="{9D8B030D-6E8A-4147-A177-3AD203B41FA5}">
                      <a16:colId xmlns:a16="http://schemas.microsoft.com/office/drawing/2014/main" xmlns="" val="3419541592"/>
                    </a:ext>
                  </a:extLst>
                </a:gridCol>
                <a:gridCol w="902891">
                  <a:extLst>
                    <a:ext uri="{9D8B030D-6E8A-4147-A177-3AD203B41FA5}">
                      <a16:colId xmlns:a16="http://schemas.microsoft.com/office/drawing/2014/main" xmlns="" val="2173695647"/>
                    </a:ext>
                  </a:extLst>
                </a:gridCol>
                <a:gridCol w="696516">
                  <a:extLst>
                    <a:ext uri="{9D8B030D-6E8A-4147-A177-3AD203B41FA5}">
                      <a16:colId xmlns:a16="http://schemas.microsoft.com/office/drawing/2014/main" xmlns="" val="2345992621"/>
                    </a:ext>
                  </a:extLst>
                </a:gridCol>
                <a:gridCol w="941586">
                  <a:extLst>
                    <a:ext uri="{9D8B030D-6E8A-4147-A177-3AD203B41FA5}">
                      <a16:colId xmlns:a16="http://schemas.microsoft.com/office/drawing/2014/main" xmlns="" val="920478830"/>
                    </a:ext>
                  </a:extLst>
                </a:gridCol>
                <a:gridCol w="528837">
                  <a:extLst>
                    <a:ext uri="{9D8B030D-6E8A-4147-A177-3AD203B41FA5}">
                      <a16:colId xmlns:a16="http://schemas.microsoft.com/office/drawing/2014/main" xmlns="" val="2134178557"/>
                    </a:ext>
                  </a:extLst>
                </a:gridCol>
              </a:tblGrid>
              <a:tr h="2158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2023 год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2023 </a:t>
                      </a:r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Прогноз на 2024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Прогноз на 2025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2026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8155409"/>
                  </a:ext>
                </a:extLst>
              </a:tr>
              <a:tr h="6906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% </a:t>
                      </a: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году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48177129"/>
                  </a:ext>
                </a:extLst>
              </a:tr>
              <a:tr h="1968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75605351"/>
                  </a:ext>
                </a:extLst>
              </a:tr>
              <a:tr h="383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02 - Муниципальная программа "Культура"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292 686,380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539, 29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404 875,530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436 769,82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107,88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446 316,070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460 036,240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103,07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75737326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03 - Муниципальная программа "Образование"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242 322, 13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1 246 684,830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1 319 076,78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105,81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1 291 248,510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1 300 757,510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95694008"/>
                  </a:ext>
                </a:extLst>
              </a:tr>
              <a:tr h="424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04 - Муниципальная программа "Социальная защита населения"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38 180,899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21 494,000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21 533,000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50513738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05 - Муниципальная программа "Спорт"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575, 91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113 835,911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123 463,640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108 869,000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100,06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88075221"/>
                  </a:ext>
                </a:extLst>
              </a:tr>
              <a:tr h="3748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06 - Муниципальная программа "Развитие сельского хозяйства"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28 643,550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105,41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10 485,290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10 695,430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33224629"/>
                  </a:ext>
                </a:extLst>
              </a:tr>
              <a:tr h="3851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07 - Муниципальная программа "Экология и окружающая среда"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594, 69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482 953,148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17 485,380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3,62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10 486,640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67,50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109,54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74594103"/>
                  </a:ext>
                </a:extLst>
              </a:tr>
              <a:tr h="72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08 - Муниципальная программа "Безопасность и обеспечение безопасности жизнедеятельности населения"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187, 38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57 604,561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67 329,000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116,88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59 584,000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59 884,000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10951993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09 - Муниципальная программа "Жилище"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910, 90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40 910,900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36 434,90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61 331,000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171,14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40 318,700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65,74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47721109"/>
                  </a:ext>
                </a:extLst>
              </a:tr>
              <a:tr h="72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10 - Муниципальная программа "Развитие инженерной инфраструктуры и энергоэффективности"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685, 04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121 137,593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663 260,070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547,52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432 906,140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511 875,700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118,24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04606944"/>
                  </a:ext>
                </a:extLst>
              </a:tr>
              <a:tr h="4173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11 - Муниципальная программа "Предпринимательство"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41147096"/>
                  </a:ext>
                </a:extLst>
              </a:tr>
              <a:tr h="546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12 - Муниципальная программа "Управление имуществом и муниципальными финансами"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308, 47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331 252,738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347 025,140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104,76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325 592,710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325 392,710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24371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6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98601"/>
              </p:ext>
            </p:extLst>
          </p:nvPr>
        </p:nvGraphicFramePr>
        <p:xfrm>
          <a:off x="12357" y="-1"/>
          <a:ext cx="9893643" cy="68943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6463">
                  <a:extLst>
                    <a:ext uri="{9D8B030D-6E8A-4147-A177-3AD203B41FA5}">
                      <a16:colId xmlns:a16="http://schemas.microsoft.com/office/drawing/2014/main" xmlns="" val="1683787497"/>
                    </a:ext>
                  </a:extLst>
                </a:gridCol>
                <a:gridCol w="895277">
                  <a:extLst>
                    <a:ext uri="{9D8B030D-6E8A-4147-A177-3AD203B41FA5}">
                      <a16:colId xmlns:a16="http://schemas.microsoft.com/office/drawing/2014/main" xmlns="" val="2894959744"/>
                    </a:ext>
                  </a:extLst>
                </a:gridCol>
                <a:gridCol w="839511">
                  <a:extLst>
                    <a:ext uri="{9D8B030D-6E8A-4147-A177-3AD203B41FA5}">
                      <a16:colId xmlns:a16="http://schemas.microsoft.com/office/drawing/2014/main" xmlns="" val="8725671"/>
                    </a:ext>
                  </a:extLst>
                </a:gridCol>
                <a:gridCol w="850611">
                  <a:extLst>
                    <a:ext uri="{9D8B030D-6E8A-4147-A177-3AD203B41FA5}">
                      <a16:colId xmlns:a16="http://schemas.microsoft.com/office/drawing/2014/main" xmlns="" val="1737778028"/>
                    </a:ext>
                  </a:extLst>
                </a:gridCol>
                <a:gridCol w="1016008">
                  <a:extLst>
                    <a:ext uri="{9D8B030D-6E8A-4147-A177-3AD203B41FA5}">
                      <a16:colId xmlns:a16="http://schemas.microsoft.com/office/drawing/2014/main" xmlns="" val="3647051922"/>
                    </a:ext>
                  </a:extLst>
                </a:gridCol>
                <a:gridCol w="469557">
                  <a:extLst>
                    <a:ext uri="{9D8B030D-6E8A-4147-A177-3AD203B41FA5}">
                      <a16:colId xmlns:a16="http://schemas.microsoft.com/office/drawing/2014/main" xmlns="" val="3597063409"/>
                    </a:ext>
                  </a:extLst>
                </a:gridCol>
                <a:gridCol w="988540">
                  <a:extLst>
                    <a:ext uri="{9D8B030D-6E8A-4147-A177-3AD203B41FA5}">
                      <a16:colId xmlns:a16="http://schemas.microsoft.com/office/drawing/2014/main" xmlns="" val="1625253333"/>
                    </a:ext>
                  </a:extLst>
                </a:gridCol>
                <a:gridCol w="478728">
                  <a:extLst>
                    <a:ext uri="{9D8B030D-6E8A-4147-A177-3AD203B41FA5}">
                      <a16:colId xmlns:a16="http://schemas.microsoft.com/office/drawing/2014/main" xmlns="" val="1884573845"/>
                    </a:ext>
                  </a:extLst>
                </a:gridCol>
                <a:gridCol w="935672">
                  <a:extLst>
                    <a:ext uri="{9D8B030D-6E8A-4147-A177-3AD203B41FA5}">
                      <a16:colId xmlns:a16="http://schemas.microsoft.com/office/drawing/2014/main" xmlns="" val="1113220174"/>
                    </a:ext>
                  </a:extLst>
                </a:gridCol>
                <a:gridCol w="583276">
                  <a:extLst>
                    <a:ext uri="{9D8B030D-6E8A-4147-A177-3AD203B41FA5}">
                      <a16:colId xmlns:a16="http://schemas.microsoft.com/office/drawing/2014/main" xmlns="" val="3134955637"/>
                    </a:ext>
                  </a:extLst>
                </a:gridCol>
              </a:tblGrid>
              <a:tr h="9144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13 - 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473, 76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41 406,337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50 442,420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121,82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36 174,920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100,53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35 374,920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08957260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14 - Муниципальная программа "Развитие и функционирование дорожно-транспортного комплекса"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789, 64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735 091,809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573 375,510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310 827,000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60,04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319 234,000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73355908"/>
                  </a:ext>
                </a:extLst>
              </a:tr>
              <a:tr h="4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15 - Муниципальная программа "Цифровое муниципальное образование"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124, 80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53 211,614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48 354,000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90,87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45 332,000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99,88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45 252,000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99,82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57631299"/>
                  </a:ext>
                </a:extLst>
              </a:tr>
              <a:tr h="4319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16 - Муниципальная программа "Архитектура и градостроительство"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651, 84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14 770,042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11 300,000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76,51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142,48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13 100,000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81,37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85874987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17 - Муниципальная программа "Формирование современной комфортной городской среды"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109, 35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506 360,432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587 834,850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116,09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423 575,220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723 065,220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170,71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67062322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– Муниципальная программа «Строительство и капитальный ремонт объектов социальной инфраструктуры»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170 963,210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19 - Муниципальная программа "Переселение граждан из аварийного жилищного фонда"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270 538,75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228 331,276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789 410,88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345,73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121 369,867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39,42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542 586,522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84096459"/>
                  </a:ext>
                </a:extLst>
              </a:tr>
              <a:tr h="7328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9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3 601 905,254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6000">
                          <a:srgbClr val="FFFFEB"/>
                        </a:gs>
                        <a:gs pos="2000">
                          <a:schemeClr val="tx1"/>
                        </a:gs>
                        <a:gs pos="4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491 114,83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4 429 810,828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5 296 463,140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3 725 588,367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4 533 330,592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121,68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70941093"/>
                  </a:ext>
                </a:extLst>
              </a:tr>
              <a:tr h="551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95 - Руководство и управление в сфере установленных функций органов местного самоуправления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6 231,517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7 016,00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132,79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55088649"/>
                  </a:ext>
                </a:extLst>
              </a:tr>
              <a:tr h="3734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99 - Непрограммные расходы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64 512,17</a:t>
                      </a:r>
                      <a:endParaRPr lang="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51 252,172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43 489,910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21 929,452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67,48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31199542"/>
                  </a:ext>
                </a:extLst>
              </a:tr>
              <a:tr h="369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непрограммных расходов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14 554,212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71 528,17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58 152,172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52 652,710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90,51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31 092,252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74,63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11 162,800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35,90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97055576"/>
                  </a:ext>
                </a:extLst>
              </a:tr>
              <a:tr h="293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0897522"/>
                  </a:ext>
                </a:extLst>
              </a:tr>
              <a:tr h="554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3 616 459,466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5 349 115,860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116,23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680,619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493,392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120,97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23081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74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68740"/>
              </p:ext>
            </p:extLst>
          </p:nvPr>
        </p:nvGraphicFramePr>
        <p:xfrm>
          <a:off x="1" y="927101"/>
          <a:ext cx="9905997" cy="59604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4410">
                  <a:extLst>
                    <a:ext uri="{9D8B030D-6E8A-4147-A177-3AD203B41FA5}">
                      <a16:colId xmlns:a16="http://schemas.microsoft.com/office/drawing/2014/main" xmlns="" val="4294288362"/>
                    </a:ext>
                  </a:extLst>
                </a:gridCol>
                <a:gridCol w="1322173">
                  <a:extLst>
                    <a:ext uri="{9D8B030D-6E8A-4147-A177-3AD203B41FA5}">
                      <a16:colId xmlns:a16="http://schemas.microsoft.com/office/drawing/2014/main" xmlns="" val="1828055134"/>
                    </a:ext>
                  </a:extLst>
                </a:gridCol>
                <a:gridCol w="1198605">
                  <a:extLst>
                    <a:ext uri="{9D8B030D-6E8A-4147-A177-3AD203B41FA5}">
                      <a16:colId xmlns:a16="http://schemas.microsoft.com/office/drawing/2014/main" xmlns="" val="900955546"/>
                    </a:ext>
                  </a:extLst>
                </a:gridCol>
                <a:gridCol w="1000897">
                  <a:extLst>
                    <a:ext uri="{9D8B030D-6E8A-4147-A177-3AD203B41FA5}">
                      <a16:colId xmlns:a16="http://schemas.microsoft.com/office/drawing/2014/main" xmlns="" val="2224229186"/>
                    </a:ext>
                  </a:extLst>
                </a:gridCol>
                <a:gridCol w="1421028">
                  <a:extLst>
                    <a:ext uri="{9D8B030D-6E8A-4147-A177-3AD203B41FA5}">
                      <a16:colId xmlns:a16="http://schemas.microsoft.com/office/drawing/2014/main" xmlns="" val="2082035626"/>
                    </a:ext>
                  </a:extLst>
                </a:gridCol>
                <a:gridCol w="991286">
                  <a:extLst>
                    <a:ext uri="{9D8B030D-6E8A-4147-A177-3AD203B41FA5}">
                      <a16:colId xmlns:a16="http://schemas.microsoft.com/office/drawing/2014/main" xmlns="" val="2706925000"/>
                    </a:ext>
                  </a:extLst>
                </a:gridCol>
                <a:gridCol w="1117598">
                  <a:extLst>
                    <a:ext uri="{9D8B030D-6E8A-4147-A177-3AD203B41FA5}">
                      <a16:colId xmlns:a16="http://schemas.microsoft.com/office/drawing/2014/main" xmlns="" val="633328007"/>
                    </a:ext>
                  </a:extLst>
                </a:gridCol>
              </a:tblGrid>
              <a:tr h="28038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 2023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8180">
                          <a:srgbClr val="FFFFEB"/>
                        </a:gs>
                        <a:gs pos="14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8295903"/>
                  </a:ext>
                </a:extLst>
              </a:tr>
              <a:tr h="537480"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1000">
                          <a:srgbClr val="FFFFEB"/>
                        </a:gs>
                        <a:gs pos="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0000">
                          <a:srgbClr val="FFFFEB"/>
                        </a:gs>
                        <a:gs pos="4000">
                          <a:schemeClr val="tx1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1000">
                          <a:srgbClr val="FFFFEB"/>
                        </a:gs>
                        <a:gs pos="7000">
                          <a:schemeClr val="tx1"/>
                        </a:gs>
                        <a:gs pos="8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02974846"/>
                  </a:ext>
                </a:extLst>
              </a:tr>
              <a:tr h="295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321 087,77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389 467,00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386 600,00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5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394 899,64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916,41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369 738,410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15487755"/>
                  </a:ext>
                </a:extLst>
              </a:tr>
              <a:tr h="295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оборона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3 227,91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578,48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664,02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3 664,020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42233494"/>
                  </a:ext>
                </a:extLst>
              </a:tr>
              <a:tr h="4640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24 524,84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34 720,00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34 259,00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35 964,00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29 550,000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6582493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421 377,88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771 098,00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770 949,00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611 594,41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770,71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350 287,850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61736781"/>
                  </a:ext>
                </a:extLst>
              </a:tr>
              <a:tr h="35896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tx1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696 355,25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969 529,00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953 700,00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2 120 801,47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1 045 656,259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1 822 903,022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26808714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>
                    <a:gradFill>
                      <a:gsLst>
                        <a:gs pos="48000">
                          <a:srgbClr val="FFFFEB"/>
                        </a:gs>
                        <a:gs pos="10000">
                          <a:schemeClr val="tx1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322 887,65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490 077,00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480 463,00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2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688,40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91680602"/>
                  </a:ext>
                </a:extLst>
              </a:tr>
              <a:tr h="29964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Образование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1 300 090,40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1 355 684,00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1 355 684,00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616 379,53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9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239,51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1 440 689,510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93540083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Культура и кинематография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283 917,53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305 011,00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18248">
                          <a:schemeClr val="tx1"/>
                        </a:gs>
                        <a:gs pos="43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303 700,00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332 103,73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532,07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333 252,240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26443513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75 964,18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67 789,00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67 789,00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699,90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64 383,700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16085679"/>
                  </a:ext>
                </a:extLst>
              </a:tr>
              <a:tr h="31296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Физическая культура и спорт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152 283,07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113 576,00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112 440,00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123 463,64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98503468"/>
                  </a:ext>
                </a:extLst>
              </a:tr>
              <a:tr h="29207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14 742,99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19 999,00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19 950,00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18 642,66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32912443"/>
                  </a:ext>
                </a:extLst>
              </a:tr>
              <a:tr h="41472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73060231"/>
                  </a:ext>
                </a:extLst>
              </a:tr>
              <a:tr h="26817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5 216 112,40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3 756 680,619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4 544 493,392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49944344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6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91157293"/>
                  </a:ext>
                </a:extLst>
              </a:tr>
              <a:tr h="35943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Итого расходов</a:t>
                      </a:r>
                    </a:p>
                  </a:txBody>
                  <a:tcPr>
                    <a:gradFill>
                      <a:gsLst>
                        <a:gs pos="41588">
                          <a:srgbClr val="FFFFF3"/>
                        </a:gs>
                        <a:gs pos="16058">
                          <a:schemeClr val="tx1"/>
                        </a:gs>
                        <a:gs pos="49000">
                          <a:srgbClr val="FFFFEB"/>
                        </a:gs>
                        <a:gs pos="7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tx1"/>
                        </a:gs>
                        <a:gs pos="8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5 349 115,86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3 826 680,519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6705646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Информация о расходах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бюджета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в разрезе внутриведомственной 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2022-2026  годах в динамике</a:t>
            </a:r>
            <a:endParaRPr lang="ru" sz="20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 smtClean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087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830997"/>
          </a:xfrm>
          <a:prstGeom prst="rect">
            <a:avLst/>
          </a:prstGeom>
          <a:gradFill>
            <a:gsLst>
              <a:gs pos="87000">
                <a:srgbClr val="FFFFEB"/>
              </a:gs>
              <a:gs pos="8000">
                <a:schemeClr val="tx1"/>
              </a:gs>
              <a:gs pos="14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Структура расходов </a:t>
            </a:r>
            <a:r>
              <a:rPr lang="ru" sz="2400" b="1" dirty="0" smtClean="0">
                <a:solidFill>
                  <a:schemeClr val="bg1"/>
                </a:solidFill>
                <a:latin typeface="Times New Roman"/>
              </a:rPr>
              <a:t>бюджета в разрезе внутриведомственной структуры расходов </a:t>
            </a: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Талдомского городского </a:t>
            </a:r>
            <a:r>
              <a:rPr lang="ru" sz="2400" b="1" dirty="0" smtClean="0">
                <a:solidFill>
                  <a:schemeClr val="bg1"/>
                </a:solidFill>
                <a:latin typeface="Times New Roman"/>
              </a:rPr>
              <a:t>округа на 2024 </a:t>
            </a:r>
            <a:r>
              <a:rPr lang="ru" sz="2400" b="1" dirty="0">
                <a:solidFill>
                  <a:schemeClr val="bg1"/>
                </a:solidFill>
                <a:latin typeface="Times New Roman"/>
              </a:rPr>
              <a:t>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955045169"/>
              </p:ext>
            </p:extLst>
          </p:nvPr>
        </p:nvGraphicFramePr>
        <p:xfrm>
          <a:off x="0" y="787456"/>
          <a:ext cx="9906000" cy="607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87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4000">
              <a:srgbClr val="FFFFEB"/>
            </a:gs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76071"/>
          </a:xfrm>
          <a:prstGeom prst="rect">
            <a:avLst/>
          </a:prstGeom>
          <a:gradFill>
            <a:gsLst>
              <a:gs pos="87000">
                <a:srgbClr val="FFFFEB"/>
              </a:gs>
              <a:gs pos="38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Дефицит бюджета Талдомского городского округа Московской области</a:t>
            </a:r>
            <a:endParaRPr lang="ru" sz="2400" b="1" i="1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295199"/>
              </p:ext>
            </p:extLst>
          </p:nvPr>
        </p:nvGraphicFramePr>
        <p:xfrm>
          <a:off x="0" y="3124201"/>
          <a:ext cx="9906000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5700">
                  <a:extLst>
                    <a:ext uri="{9D8B030D-6E8A-4147-A177-3AD203B41FA5}">
                      <a16:colId xmlns:a16="http://schemas.microsoft.com/office/drawing/2014/main" xmlns="" val="1938029732"/>
                    </a:ext>
                  </a:extLst>
                </a:gridCol>
                <a:gridCol w="1837558">
                  <a:extLst>
                    <a:ext uri="{9D8B030D-6E8A-4147-A177-3AD203B41FA5}">
                      <a16:colId xmlns:a16="http://schemas.microsoft.com/office/drawing/2014/main" xmlns="" val="2026271958"/>
                    </a:ext>
                  </a:extLst>
                </a:gridCol>
                <a:gridCol w="1586368">
                  <a:extLst>
                    <a:ext uri="{9D8B030D-6E8A-4147-A177-3AD203B41FA5}">
                      <a16:colId xmlns:a16="http://schemas.microsoft.com/office/drawing/2014/main" xmlns="" val="2034520794"/>
                    </a:ext>
                  </a:extLst>
                </a:gridCol>
                <a:gridCol w="1516374">
                  <a:extLst>
                    <a:ext uri="{9D8B030D-6E8A-4147-A177-3AD203B41FA5}">
                      <a16:colId xmlns:a16="http://schemas.microsoft.com/office/drawing/2014/main" xmlns="" val="854859058"/>
                    </a:ext>
                  </a:extLst>
                </a:gridCol>
              </a:tblGrid>
              <a:tr h="188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80875063"/>
                  </a:ext>
                </a:extLst>
              </a:tr>
              <a:tr h="188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2862557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Талдомского городского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-453 155,387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6583797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общей сумме доходов без учета безвозмездных поступлений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8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23,41</a:t>
                      </a:r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0,69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286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9500748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финансирования дефицитов бюджетов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453 155,387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10354971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57039083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кредитов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2501369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7569938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Погашение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1981446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- 5 000,00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02531785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443 155,387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3064060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прочих остатков денежных средств бюджетов городских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- 4 905 960,468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-3 812 010,550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-4 684 682,780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4629228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 городских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округов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5 349 115,855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3 831 680,619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4 699 493,392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26286206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65761"/>
            <a:ext cx="9906000" cy="1996440"/>
          </a:xfrm>
          <a:gradFill>
            <a:gsLst>
              <a:gs pos="37000">
                <a:srgbClr val="FFFFEB"/>
              </a:gs>
              <a:gs pos="14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>
            <a:normAutofit fontScale="90000"/>
          </a:bodyPr>
          <a:lstStyle/>
          <a:p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–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453 155,387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.----------------------------------------------------------     23,41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к общей сумме доходов без учета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безвозмездных поступлений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– 14 670,069 тыс. руб. ------------------------------------------------------------ 0,69%</a:t>
            </a:r>
            <a:b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сумме доходов без учета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безвозмездных поступлений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году – 9 810,612 тыс. руб.   ------------------------------------------------------------  0,41%</a:t>
            </a:r>
            <a:b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сумме доходов без учета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безвозмездных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2333405"/>
            <a:ext cx="9906000" cy="830997"/>
          </a:xfrm>
          <a:prstGeom prst="rect">
            <a:avLst/>
          </a:prstGeom>
          <a:gradFill>
            <a:gsLst>
              <a:gs pos="84000">
                <a:srgbClr val="FFFFEB"/>
              </a:gs>
              <a:gs pos="53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Московской области           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8641079" y="3081528"/>
            <a:ext cx="1200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183537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633742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3000">
                <a:srgbClr val="FFFFEB"/>
              </a:gs>
              <a:gs pos="7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93046"/>
              </p:ext>
            </p:extLst>
          </p:nvPr>
        </p:nvGraphicFramePr>
        <p:xfrm>
          <a:off x="1510" y="652260"/>
          <a:ext cx="9904490" cy="833247"/>
        </p:xfrm>
        <a:graphic>
          <a:graphicData uri="http://schemas.openxmlformats.org/drawingml/2006/table">
            <a:tbl>
              <a:tblPr/>
              <a:tblGrid>
                <a:gridCol w="569990">
                  <a:extLst>
                    <a:ext uri="{9D8B030D-6E8A-4147-A177-3AD203B41FA5}">
                      <a16:colId xmlns:a16="http://schemas.microsoft.com/office/drawing/2014/main" xmlns="" val="12140631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69106235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xmlns="" val="358341366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xmlns="" val="421621992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xmlns="" val="543899112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xmlns="" val="596075459"/>
                    </a:ext>
                  </a:extLst>
                </a:gridCol>
                <a:gridCol w="1023042">
                  <a:extLst>
                    <a:ext uri="{9D8B030D-6E8A-4147-A177-3AD203B41FA5}">
                      <a16:colId xmlns:a16="http://schemas.microsoft.com/office/drawing/2014/main" xmlns="" val="3149515681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xmlns="" val="406598036"/>
                    </a:ext>
                  </a:extLst>
                </a:gridCol>
              </a:tblGrid>
              <a:tr h="340630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l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5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 </a:t>
                      </a:r>
                      <a:r>
                        <a:rPr lang="ru" sz="1050" b="1" dirty="0">
                          <a:latin typeface="Times New Roman"/>
                        </a:rPr>
                        <a:t>в </a:t>
                      </a:r>
                      <a:r>
                        <a:rPr lang="ru" sz="1050" b="1" dirty="0" smtClean="0">
                          <a:latin typeface="Times New Roman"/>
                        </a:rPr>
                        <a:t>2022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5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в 2023 </a:t>
                      </a:r>
                      <a:r>
                        <a:rPr lang="ru" sz="1050" b="1" baseline="0" dirty="0" smtClean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666955711"/>
                  </a:ext>
                </a:extLst>
              </a:tr>
              <a:tr h="26728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2024 год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2025 год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32029360"/>
                  </a:ext>
                </a:extLst>
              </a:tr>
              <a:tr h="14668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856106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114852"/>
              </p:ext>
            </p:extLst>
          </p:nvPr>
        </p:nvGraphicFramePr>
        <p:xfrm>
          <a:off x="0" y="1485899"/>
          <a:ext cx="9906000" cy="5372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xmlns="" val="4149108513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xmlns="" val="198255584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xmlns="" val="328937991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647518988"/>
                    </a:ext>
                  </a:extLst>
                </a:gridCol>
                <a:gridCol w="820295">
                  <a:extLst>
                    <a:ext uri="{9D8B030D-6E8A-4147-A177-3AD203B41FA5}">
                      <a16:colId xmlns:a16="http://schemas.microsoft.com/office/drawing/2014/main" xmlns="" val="1477297769"/>
                    </a:ext>
                  </a:extLst>
                </a:gridCol>
                <a:gridCol w="974831">
                  <a:extLst>
                    <a:ext uri="{9D8B030D-6E8A-4147-A177-3AD203B41FA5}">
                      <a16:colId xmlns:a16="http://schemas.microsoft.com/office/drawing/2014/main" xmlns="" val="2624379623"/>
                    </a:ext>
                  </a:extLst>
                </a:gridCol>
                <a:gridCol w="984986">
                  <a:extLst>
                    <a:ext uri="{9D8B030D-6E8A-4147-A177-3AD203B41FA5}">
                      <a16:colId xmlns:a16="http://schemas.microsoft.com/office/drawing/2014/main" xmlns="" val="2821371380"/>
                    </a:ext>
                  </a:extLst>
                </a:gridCol>
                <a:gridCol w="953688">
                  <a:extLst>
                    <a:ext uri="{9D8B030D-6E8A-4147-A177-3AD203B41FA5}">
                      <a16:colId xmlns:a16="http://schemas.microsoft.com/office/drawing/2014/main" xmlns="" val="2839644276"/>
                    </a:ext>
                  </a:extLst>
                </a:gridCol>
              </a:tblGrid>
              <a:tr h="5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«Здравоохранение»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5530909"/>
                  </a:ext>
                </a:extLst>
              </a:tr>
              <a:tr h="11389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1679">
                          <a:schemeClr val="bg1"/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взрослого населения, прошедшего диспансеризацию, от общего числа взрослого населения</a:t>
                      </a:r>
                      <a:b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45705802"/>
                  </a:ext>
                </a:extLst>
              </a:tr>
              <a:tr h="10737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6788">
                          <a:schemeClr val="bg1"/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застрахованного населения трудоспособного возраста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41927413"/>
                  </a:ext>
                </a:extLst>
              </a:tr>
              <a:tr h="9857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прикрепленного населения к медицинским организациям на территории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20839269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– медикам, нуждающихся в 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97020024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Диспансеризация определенных групп взрослого населения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77920962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-медикам, нуждающихся 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83481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818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34000">
              <a:srgbClr val="FDFECE"/>
            </a:gs>
            <a:gs pos="10949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9255"/>
            <a:ext cx="8509000" cy="1861745"/>
          </a:xfrm>
          <a:prstGeom prst="rect">
            <a:avLst/>
          </a:prstGeom>
          <a:gradFill>
            <a:gsLst>
              <a:gs pos="17518">
                <a:schemeClr val="bg1"/>
              </a:gs>
              <a:gs pos="61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b="1" dirty="0" smtClean="0">
              <a:latin typeface="Times New Roman"/>
            </a:endParaRPr>
          </a:p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r>
              <a:rPr lang="ru" b="1" i="1" dirty="0" smtClean="0">
                <a:latin typeface="Times New Roman"/>
              </a:rPr>
              <a:t>Бюджет</a:t>
            </a:r>
            <a:r>
              <a:rPr lang="ru" i="1" dirty="0" smtClean="0">
                <a:latin typeface="Times New Roman"/>
              </a:rPr>
              <a:t>  - форма </a:t>
            </a:r>
            <a:r>
              <a:rPr lang="ru" i="1" dirty="0">
                <a:latin typeface="Times New Roman"/>
              </a:rPr>
              <a:t>образования и расходования </a:t>
            </a:r>
            <a:r>
              <a:rPr lang="ru" i="1" dirty="0" smtClean="0">
                <a:latin typeface="Times New Roman"/>
              </a:rPr>
              <a:t>денежных </a:t>
            </a:r>
            <a:r>
              <a:rPr lang="ru" i="1" dirty="0">
                <a:latin typeface="Times New Roman"/>
              </a:rPr>
              <a:t>средств, предназначенных для финансового обеспечения задач и функций государства и местного </a:t>
            </a:r>
            <a:r>
              <a:rPr lang="ru" i="1" dirty="0" smtClean="0">
                <a:latin typeface="Times New Roman"/>
              </a:rPr>
              <a:t>самоуправления</a:t>
            </a:r>
            <a:endParaRPr lang="ru" i="1" dirty="0">
              <a:latin typeface="Times New Roman"/>
            </a:endParaRPr>
          </a:p>
          <a:p>
            <a:pPr marL="136652" indent="0">
              <a:lnSpc>
                <a:spcPts val="1632"/>
              </a:lnSpc>
            </a:pPr>
            <a:r>
              <a:rPr lang="ru" b="1" i="1" dirty="0" smtClean="0">
                <a:latin typeface="Times New Roman"/>
              </a:rPr>
              <a:t>Доходы </a:t>
            </a:r>
            <a:r>
              <a:rPr lang="ru" b="1" i="1" dirty="0">
                <a:latin typeface="Times New Roman"/>
              </a:rPr>
              <a:t>бюджета </a:t>
            </a:r>
            <a:r>
              <a:rPr lang="ru" b="1" i="1" dirty="0" smtClean="0">
                <a:latin typeface="Times New Roman"/>
              </a:rPr>
              <a:t>- </a:t>
            </a:r>
            <a:r>
              <a:rPr lang="ru" i="1" dirty="0" smtClean="0">
                <a:latin typeface="Times New Roman"/>
              </a:rPr>
              <a:t>поступающие </a:t>
            </a:r>
            <a:r>
              <a:rPr lang="ru" i="1" dirty="0">
                <a:latin typeface="Times New Roman"/>
              </a:rPr>
              <a:t>в бюджет денежные средства, за исключением средств, являющихся источниками финансирования </a:t>
            </a:r>
            <a:r>
              <a:rPr lang="ru" i="1" dirty="0" smtClean="0">
                <a:latin typeface="Times New Roman"/>
              </a:rPr>
              <a:t>дефицита бюджета</a:t>
            </a:r>
            <a:endParaRPr lang="ru" i="1" dirty="0"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781300"/>
            <a:ext cx="8534400" cy="1663700"/>
          </a:xfrm>
          <a:prstGeom prst="rect">
            <a:avLst/>
          </a:prstGeom>
          <a:gradFill>
            <a:gsLst>
              <a:gs pos="54747">
                <a:srgbClr val="FFFFEB"/>
              </a:gs>
              <a:gs pos="12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14300" indent="0">
              <a:lnSpc>
                <a:spcPts val="1656"/>
              </a:lnSpc>
            </a:pPr>
            <a:endParaRPr lang="ru" b="1" dirty="0" smtClean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 smtClean="0">
                <a:latin typeface="Times New Roman"/>
              </a:rPr>
              <a:t> Расходы бюджета - </a:t>
            </a:r>
            <a:r>
              <a:rPr lang="ru" i="1" dirty="0" smtClean="0">
                <a:latin typeface="Times New Roman"/>
              </a:rPr>
              <a:t>выплачиваемые </a:t>
            </a:r>
            <a:r>
              <a:rPr lang="ru" i="1" dirty="0">
                <a:latin typeface="Times New Roman"/>
              </a:rPr>
              <a:t>из бюджета денежные средства, за исключением средств, являющихся источниками финансирования дефицита </a:t>
            </a:r>
            <a:r>
              <a:rPr lang="ru" i="1" dirty="0" smtClean="0">
                <a:latin typeface="Times New Roman"/>
              </a:rPr>
              <a:t>бюджета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b="1" i="1" dirty="0" smtClean="0">
                <a:latin typeface="Times New Roman"/>
              </a:rPr>
              <a:t> Дефицит бюджета - </a:t>
            </a:r>
            <a:r>
              <a:rPr lang="ru" i="1" dirty="0" smtClean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endParaRPr lang="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" b="1" i="1" dirty="0" smtClean="0">
                <a:latin typeface="Times New Roman"/>
              </a:rPr>
              <a:t>  Профицит бюджета - </a:t>
            </a:r>
            <a:r>
              <a:rPr lang="ru" i="1" dirty="0" smtClean="0">
                <a:latin typeface="Times New Roman"/>
              </a:rPr>
              <a:t>превышение доходов бюджета над его расходами</a:t>
            </a:r>
          </a:p>
          <a:p>
            <a:pPr marL="114300" indent="0">
              <a:lnSpc>
                <a:spcPts val="1656"/>
              </a:lnSpc>
            </a:pPr>
            <a:endParaRPr lang="ru" dirty="0" smtClean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27782"/>
            <a:ext cx="7641126" cy="16302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spcAft>
                <a:spcPts val="210"/>
              </a:spcAft>
            </a:pPr>
            <a:endParaRPr lang="ru" sz="800" dirty="0">
              <a:solidFill>
                <a:srgbClr val="4472C4"/>
              </a:solidFill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5802"/>
            <a:ext cx="9906000" cy="830997"/>
          </a:xfrm>
          <a:prstGeom prst="rect">
            <a:avLst/>
          </a:prstGeom>
          <a:gradFill>
            <a:gsLst>
              <a:gs pos="9489">
                <a:schemeClr val="bg1"/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0" y="1050201"/>
            <a:ext cx="1384300" cy="8420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1955801"/>
            <a:ext cx="1371600" cy="1130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00" y="3111500"/>
            <a:ext cx="2273300" cy="1524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0" y="4585006"/>
            <a:ext cx="7759700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Государственный (муниципальный) долг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–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i="1" dirty="0">
                <a:latin typeface="Times New Roman" panose="02020603050405020304" pitchFamily="18" charset="0"/>
              </a:rPr>
              <a:t>  </a:t>
            </a:r>
            <a:r>
              <a:rPr lang="ru-RU" i="1" dirty="0"/>
              <a:t> </a:t>
            </a:r>
            <a:endParaRPr lang="ru-RU" dirty="0"/>
          </a:p>
        </p:txBody>
      </p:sp>
      <p:pic>
        <p:nvPicPr>
          <p:cNvPr id="11" name="Picture 4" descr="https://www.neftemagnat.ru/user/38911/images/article_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1" y="4635500"/>
            <a:ext cx="1841500" cy="1346200"/>
          </a:xfrm>
          <a:prstGeom prst="rect">
            <a:avLst/>
          </a:prstGeom>
          <a:gradFill>
            <a:gsLst>
              <a:gs pos="58400">
                <a:srgbClr val="FDFECE"/>
              </a:gs>
              <a:gs pos="29000">
                <a:schemeClr val="tx1"/>
              </a:gs>
              <a:gs pos="100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ex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latin typeface="Times New Roman"/>
              </a:rPr>
              <a:t>    Планируемые 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46650"/>
              </p:ext>
            </p:extLst>
          </p:nvPr>
        </p:nvGraphicFramePr>
        <p:xfrm>
          <a:off x="-1" y="651849"/>
          <a:ext cx="9906000" cy="82667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xmlns="" val="3299036147"/>
                    </a:ext>
                  </a:extLst>
                </a:gridCol>
                <a:gridCol w="4755612">
                  <a:extLst>
                    <a:ext uri="{9D8B030D-6E8A-4147-A177-3AD203B41FA5}">
                      <a16:colId xmlns:a16="http://schemas.microsoft.com/office/drawing/2014/main" xmlns="" val="1262593645"/>
                    </a:ext>
                  </a:extLst>
                </a:gridCol>
                <a:gridCol w="821933">
                  <a:extLst>
                    <a:ext uri="{9D8B030D-6E8A-4147-A177-3AD203B41FA5}">
                      <a16:colId xmlns:a16="http://schemas.microsoft.com/office/drawing/2014/main" xmlns="" val="2662222343"/>
                    </a:ext>
                  </a:extLst>
                </a:gridCol>
                <a:gridCol w="728295">
                  <a:extLst>
                    <a:ext uri="{9D8B030D-6E8A-4147-A177-3AD203B41FA5}">
                      <a16:colId xmlns:a16="http://schemas.microsoft.com/office/drawing/2014/main" xmlns="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:a16="http://schemas.microsoft.com/office/drawing/2014/main" xmlns="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xmlns="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xmlns="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xmlns="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586922"/>
              </p:ext>
            </p:extLst>
          </p:nvPr>
        </p:nvGraphicFramePr>
        <p:xfrm>
          <a:off x="0" y="1452719"/>
          <a:ext cx="9906000" cy="540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247">
                  <a:extLst>
                    <a:ext uri="{9D8B030D-6E8A-4147-A177-3AD203B41FA5}">
                      <a16:colId xmlns:a16="http://schemas.microsoft.com/office/drawing/2014/main" xmlns="" val="4136049805"/>
                    </a:ext>
                  </a:extLst>
                </a:gridCol>
                <a:gridCol w="4818479">
                  <a:extLst>
                    <a:ext uri="{9D8B030D-6E8A-4147-A177-3AD203B41FA5}">
                      <a16:colId xmlns:a16="http://schemas.microsoft.com/office/drawing/2014/main" xmlns="" val="1096566390"/>
                    </a:ext>
                  </a:extLst>
                </a:gridCol>
                <a:gridCol w="716476">
                  <a:extLst>
                    <a:ext uri="{9D8B030D-6E8A-4147-A177-3AD203B41FA5}">
                      <a16:colId xmlns:a16="http://schemas.microsoft.com/office/drawing/2014/main" xmlns="" val="3037689996"/>
                    </a:ext>
                  </a:extLst>
                </a:gridCol>
                <a:gridCol w="745715">
                  <a:extLst>
                    <a:ext uri="{9D8B030D-6E8A-4147-A177-3AD203B41FA5}">
                      <a16:colId xmlns:a16="http://schemas.microsoft.com/office/drawing/2014/main" xmlns="" val="150149061"/>
                    </a:ext>
                  </a:extLst>
                </a:gridCol>
                <a:gridCol w="1003095">
                  <a:extLst>
                    <a:ext uri="{9D8B030D-6E8A-4147-A177-3AD203B41FA5}">
                      <a16:colId xmlns:a16="http://schemas.microsoft.com/office/drawing/2014/main" xmlns="" val="2773078587"/>
                    </a:ext>
                  </a:extLst>
                </a:gridCol>
                <a:gridCol w="738126">
                  <a:extLst>
                    <a:ext uri="{9D8B030D-6E8A-4147-A177-3AD203B41FA5}">
                      <a16:colId xmlns:a16="http://schemas.microsoft.com/office/drawing/2014/main" xmlns="" val="2299592252"/>
                    </a:ext>
                  </a:extLst>
                </a:gridCol>
                <a:gridCol w="757052">
                  <a:extLst>
                    <a:ext uri="{9D8B030D-6E8A-4147-A177-3AD203B41FA5}">
                      <a16:colId xmlns:a16="http://schemas.microsoft.com/office/drawing/2014/main" xmlns="" val="2703752033"/>
                    </a:ext>
                  </a:extLst>
                </a:gridCol>
                <a:gridCol w="746810">
                  <a:extLst>
                    <a:ext uri="{9D8B030D-6E8A-4147-A177-3AD203B41FA5}">
                      <a16:colId xmlns:a16="http://schemas.microsoft.com/office/drawing/2014/main" xmlns="" val="1756965037"/>
                    </a:ext>
                  </a:extLst>
                </a:gridCol>
              </a:tblGrid>
              <a:tr h="3151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7059491"/>
                  </a:ext>
                </a:extLst>
              </a:tr>
              <a:tr h="251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Перевод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электронный вид музейных фондов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63333874"/>
                  </a:ext>
                </a:extLst>
              </a:tr>
              <a:tr h="2727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 количества  посещений музеев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80182238"/>
                  </a:ext>
                </a:extLst>
              </a:tr>
              <a:tr h="638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посещений библиотек (на 1 жителя в год) (комплектование книжных фондов муниципальных общедоступных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5520320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86766281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99098277"/>
                  </a:ext>
                </a:extLst>
              </a:tr>
              <a:tr h="3797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Увеличение числа посещений культурных мероприятий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единиц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820,816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86555630"/>
                  </a:ext>
                </a:extLst>
              </a:tr>
              <a:tr h="3818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посещений культурных мероприятий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849,679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60435634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привлекаемых к участию в творческих мероприятиях сферы культуры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50605849"/>
                  </a:ext>
                </a:extLst>
              </a:tr>
              <a:tr h="10474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посещений организаций культуры по отношению к уровню 2010 (на поддержку отрасли культуры в части государственной поддержки лучших работников сельских учреждений культуры)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отношению к базовому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04553196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праздничных и культурно-массовых мероприятий,  в том числе  творческих фестивалей и конкурсов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55314265"/>
                  </a:ext>
                </a:extLst>
              </a:tr>
              <a:tr h="3785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Оказана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поддержка лучшим работникам сельских учреждений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40240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latin typeface="Times New Roman"/>
              </a:rPr>
              <a:t>   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169596"/>
              </p:ext>
            </p:extLst>
          </p:nvPr>
        </p:nvGraphicFramePr>
        <p:xfrm>
          <a:off x="-1" y="651849"/>
          <a:ext cx="9906000" cy="82667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xmlns="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:a16="http://schemas.microsoft.com/office/drawing/2014/main" xmlns="" val="1262593645"/>
                    </a:ext>
                  </a:extLst>
                </a:gridCol>
                <a:gridCol w="610531">
                  <a:extLst>
                    <a:ext uri="{9D8B030D-6E8A-4147-A177-3AD203B41FA5}">
                      <a16:colId xmlns:a16="http://schemas.microsoft.com/office/drawing/2014/main" xmlns="" val="2662222343"/>
                    </a:ext>
                  </a:extLst>
                </a:gridCol>
                <a:gridCol w="765254">
                  <a:extLst>
                    <a:ext uri="{9D8B030D-6E8A-4147-A177-3AD203B41FA5}">
                      <a16:colId xmlns:a16="http://schemas.microsoft.com/office/drawing/2014/main" xmlns="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:a16="http://schemas.microsoft.com/office/drawing/2014/main" xmlns="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xmlns="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xmlns="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xmlns="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797006"/>
              </p:ext>
            </p:extLst>
          </p:nvPr>
        </p:nvGraphicFramePr>
        <p:xfrm>
          <a:off x="0" y="1500026"/>
          <a:ext cx="9906000" cy="5380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3">
                  <a:extLst>
                    <a:ext uri="{9D8B030D-6E8A-4147-A177-3AD203B41FA5}">
                      <a16:colId xmlns:a16="http://schemas.microsoft.com/office/drawing/2014/main" xmlns="" val="4136049805"/>
                    </a:ext>
                  </a:extLst>
                </a:gridCol>
                <a:gridCol w="4888565">
                  <a:extLst>
                    <a:ext uri="{9D8B030D-6E8A-4147-A177-3AD203B41FA5}">
                      <a16:colId xmlns:a16="http://schemas.microsoft.com/office/drawing/2014/main" xmlns="" val="1096566390"/>
                    </a:ext>
                  </a:extLst>
                </a:gridCol>
                <a:gridCol w="621503">
                  <a:extLst>
                    <a:ext uri="{9D8B030D-6E8A-4147-A177-3AD203B41FA5}">
                      <a16:colId xmlns:a16="http://schemas.microsoft.com/office/drawing/2014/main" xmlns="" val="3037689996"/>
                    </a:ext>
                  </a:extLst>
                </a:gridCol>
                <a:gridCol w="750386">
                  <a:extLst>
                    <a:ext uri="{9D8B030D-6E8A-4147-A177-3AD203B41FA5}">
                      <a16:colId xmlns:a16="http://schemas.microsoft.com/office/drawing/2014/main" xmlns="" val="150149061"/>
                    </a:ext>
                  </a:extLst>
                </a:gridCol>
                <a:gridCol w="1009376">
                  <a:extLst>
                    <a:ext uri="{9D8B030D-6E8A-4147-A177-3AD203B41FA5}">
                      <a16:colId xmlns:a16="http://schemas.microsoft.com/office/drawing/2014/main" xmlns="" val="2773078587"/>
                    </a:ext>
                  </a:extLst>
                </a:gridCol>
                <a:gridCol w="742747">
                  <a:extLst>
                    <a:ext uri="{9D8B030D-6E8A-4147-A177-3AD203B41FA5}">
                      <a16:colId xmlns:a16="http://schemas.microsoft.com/office/drawing/2014/main" xmlns="" val="2299592252"/>
                    </a:ext>
                  </a:extLst>
                </a:gridCol>
                <a:gridCol w="761794">
                  <a:extLst>
                    <a:ext uri="{9D8B030D-6E8A-4147-A177-3AD203B41FA5}">
                      <a16:colId xmlns:a16="http://schemas.microsoft.com/office/drawing/2014/main" xmlns="" val="2703752033"/>
                    </a:ext>
                  </a:extLst>
                </a:gridCol>
                <a:gridCol w="751486">
                  <a:extLst>
                    <a:ext uri="{9D8B030D-6E8A-4147-A177-3AD203B41FA5}">
                      <a16:colId xmlns:a16="http://schemas.microsoft.com/office/drawing/2014/main" xmlns="" val="1756965037"/>
                    </a:ext>
                  </a:extLst>
                </a:gridCol>
              </a:tblGrid>
              <a:tr h="290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7059491"/>
                  </a:ext>
                </a:extLst>
              </a:tr>
              <a:tr h="2148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Оказана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поддержка лучшим сельским учреждениям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63333874"/>
                  </a:ext>
                </a:extLst>
              </a:tr>
              <a:tr h="3711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в возрасте от 5 до 18 лет, охваченных дополнительным образованием сферы культуры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80182238"/>
                  </a:ext>
                </a:extLst>
              </a:tr>
              <a:tr h="3609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в возрасте от 7 до 15 лет, обучающихся по предпрофессиональным программам в области искусств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5520320"/>
                  </a:ext>
                </a:extLst>
              </a:tr>
              <a:tr h="5649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86766281"/>
                  </a:ext>
                </a:extLst>
              </a:tr>
              <a:tr h="5487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99098277"/>
                  </a:ext>
                </a:extLst>
              </a:tr>
              <a:tr h="5143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фондов муниципального архива, внесенных в общеотраслевую базу данных "Архивный фонд",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86555630"/>
                  </a:ext>
                </a:extLst>
              </a:tr>
              <a:tr h="7507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Соотношение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81766225"/>
                  </a:ext>
                </a:extLst>
              </a:tr>
              <a:tr h="10190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субвенции бюджету муниципального образования Московской области на обеспечение переданных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муниципальном архиве, освоенная бюджетом муниципального образования Московской области, в общей сумме указанной субвенции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79300546"/>
                  </a:ext>
                </a:extLst>
              </a:tr>
              <a:tr h="3766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Увеличение числа посетителей парков культуры и отдыха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141,57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36530765"/>
                  </a:ext>
                </a:extLst>
              </a:tr>
              <a:tr h="346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пляжей, в отношении которых реализованы мероприятия по обустройству с использованием средств субсидии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27449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32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</a:t>
            </a:r>
            <a:r>
              <a:rPr lang="ru" sz="2300" b="1" i="1" dirty="0" smtClean="0">
                <a:latin typeface="Times New Roman"/>
              </a:rPr>
              <a:t>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196990"/>
              </p:ext>
            </p:extLst>
          </p:nvPr>
        </p:nvGraphicFramePr>
        <p:xfrm>
          <a:off x="-1" y="651849"/>
          <a:ext cx="9906000" cy="82667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xmlns="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:a16="http://schemas.microsoft.com/office/drawing/2014/main" xmlns="" val="1262593645"/>
                    </a:ext>
                  </a:extLst>
                </a:gridCol>
                <a:gridCol w="610531">
                  <a:extLst>
                    <a:ext uri="{9D8B030D-6E8A-4147-A177-3AD203B41FA5}">
                      <a16:colId xmlns:a16="http://schemas.microsoft.com/office/drawing/2014/main" xmlns="" val="2662222343"/>
                    </a:ext>
                  </a:extLst>
                </a:gridCol>
                <a:gridCol w="765254">
                  <a:extLst>
                    <a:ext uri="{9D8B030D-6E8A-4147-A177-3AD203B41FA5}">
                      <a16:colId xmlns:a16="http://schemas.microsoft.com/office/drawing/2014/main" xmlns="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:a16="http://schemas.microsoft.com/office/drawing/2014/main" xmlns="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xmlns="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xmlns="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xmlns="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569529"/>
              </p:ext>
            </p:extLst>
          </p:nvPr>
        </p:nvGraphicFramePr>
        <p:xfrm>
          <a:off x="0" y="1466664"/>
          <a:ext cx="9906000" cy="5450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xmlns="" val="4136049805"/>
                    </a:ext>
                  </a:extLst>
                </a:gridCol>
                <a:gridCol w="4834708">
                  <a:extLst>
                    <a:ext uri="{9D8B030D-6E8A-4147-A177-3AD203B41FA5}">
                      <a16:colId xmlns:a16="http://schemas.microsoft.com/office/drawing/2014/main" xmlns="" val="1096566390"/>
                    </a:ext>
                  </a:extLst>
                </a:gridCol>
                <a:gridCol w="628721">
                  <a:extLst>
                    <a:ext uri="{9D8B030D-6E8A-4147-A177-3AD203B41FA5}">
                      <a16:colId xmlns:a16="http://schemas.microsoft.com/office/drawing/2014/main" xmlns="" val="3037689996"/>
                    </a:ext>
                  </a:extLst>
                </a:gridCol>
                <a:gridCol w="759100">
                  <a:extLst>
                    <a:ext uri="{9D8B030D-6E8A-4147-A177-3AD203B41FA5}">
                      <a16:colId xmlns:a16="http://schemas.microsoft.com/office/drawing/2014/main" xmlns="" val="150149061"/>
                    </a:ext>
                  </a:extLst>
                </a:gridCol>
                <a:gridCol w="1021099">
                  <a:extLst>
                    <a:ext uri="{9D8B030D-6E8A-4147-A177-3AD203B41FA5}">
                      <a16:colId xmlns:a16="http://schemas.microsoft.com/office/drawing/2014/main" xmlns="" val="2773078587"/>
                    </a:ext>
                  </a:extLst>
                </a:gridCol>
                <a:gridCol w="751374">
                  <a:extLst>
                    <a:ext uri="{9D8B030D-6E8A-4147-A177-3AD203B41FA5}">
                      <a16:colId xmlns:a16="http://schemas.microsoft.com/office/drawing/2014/main" xmlns="" val="2299592252"/>
                    </a:ext>
                  </a:extLst>
                </a:gridCol>
                <a:gridCol w="770640">
                  <a:extLst>
                    <a:ext uri="{9D8B030D-6E8A-4147-A177-3AD203B41FA5}">
                      <a16:colId xmlns:a16="http://schemas.microsoft.com/office/drawing/2014/main" xmlns="" val="2703752033"/>
                    </a:ext>
                  </a:extLst>
                </a:gridCol>
                <a:gridCol w="760214">
                  <a:extLst>
                    <a:ext uri="{9D8B030D-6E8A-4147-A177-3AD203B41FA5}">
                      <a16:colId xmlns:a16="http://schemas.microsoft.com/office/drawing/2014/main" xmlns="" val="1756965037"/>
                    </a:ext>
                  </a:extLst>
                </a:gridCol>
              </a:tblGrid>
              <a:tr h="2532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7059491"/>
                  </a:ext>
                </a:extLst>
              </a:tr>
              <a:tr h="9301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63333874"/>
                  </a:ext>
                </a:extLst>
              </a:tr>
              <a:tr h="11142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Достижение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80182238"/>
                  </a:ext>
                </a:extLst>
              </a:tr>
              <a:tr h="438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5520320"/>
                  </a:ext>
                </a:extLst>
              </a:tr>
              <a:tr h="5609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 Московской области (юридические лица), обновившие книжный фонд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86766281"/>
                  </a:ext>
                </a:extLst>
              </a:tr>
              <a:tr h="6875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99098277"/>
                  </a:ext>
                </a:extLst>
              </a:tr>
              <a:tr h="3778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86555630"/>
                  </a:ext>
                </a:extLst>
              </a:tr>
              <a:tr h="10286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музейных фондов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81766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73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730179"/>
              </p:ext>
            </p:extLst>
          </p:nvPr>
        </p:nvGraphicFramePr>
        <p:xfrm>
          <a:off x="0" y="445363"/>
          <a:ext cx="9906001" cy="835808"/>
        </p:xfrm>
        <a:graphic>
          <a:graphicData uri="http://schemas.openxmlformats.org/drawingml/2006/table">
            <a:tbl>
              <a:tblPr/>
              <a:tblGrid>
                <a:gridCol w="534256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4489807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813336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824961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999118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806629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806628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31266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360246"/>
              </p:ext>
            </p:extLst>
          </p:nvPr>
        </p:nvGraphicFramePr>
        <p:xfrm>
          <a:off x="0" y="1296863"/>
          <a:ext cx="9916274" cy="5710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5095">
                  <a:extLst>
                    <a:ext uri="{9D8B030D-6E8A-4147-A177-3AD203B41FA5}">
                      <a16:colId xmlns:a16="http://schemas.microsoft.com/office/drawing/2014/main" xmlns="" val="686260139"/>
                    </a:ext>
                  </a:extLst>
                </a:gridCol>
                <a:gridCol w="4479974">
                  <a:extLst>
                    <a:ext uri="{9D8B030D-6E8A-4147-A177-3AD203B41FA5}">
                      <a16:colId xmlns:a16="http://schemas.microsoft.com/office/drawing/2014/main" xmlns="" val="844591752"/>
                    </a:ext>
                  </a:extLst>
                </a:gridCol>
                <a:gridCol w="760288">
                  <a:extLst>
                    <a:ext uri="{9D8B030D-6E8A-4147-A177-3AD203B41FA5}">
                      <a16:colId xmlns:a16="http://schemas.microsoft.com/office/drawing/2014/main" xmlns="" val="1586471484"/>
                    </a:ext>
                  </a:extLst>
                </a:gridCol>
                <a:gridCol w="846906">
                  <a:extLst>
                    <a:ext uri="{9D8B030D-6E8A-4147-A177-3AD203B41FA5}">
                      <a16:colId xmlns:a16="http://schemas.microsoft.com/office/drawing/2014/main" xmlns="" val="4110518209"/>
                    </a:ext>
                  </a:extLst>
                </a:gridCol>
                <a:gridCol w="1029761">
                  <a:extLst>
                    <a:ext uri="{9D8B030D-6E8A-4147-A177-3AD203B41FA5}">
                      <a16:colId xmlns:a16="http://schemas.microsoft.com/office/drawing/2014/main" xmlns="" val="156815405"/>
                    </a:ext>
                  </a:extLst>
                </a:gridCol>
                <a:gridCol w="741042">
                  <a:extLst>
                    <a:ext uri="{9D8B030D-6E8A-4147-A177-3AD203B41FA5}">
                      <a16:colId xmlns:a16="http://schemas.microsoft.com/office/drawing/2014/main" xmlns="" val="678032044"/>
                    </a:ext>
                  </a:extLst>
                </a:gridCol>
                <a:gridCol w="829726">
                  <a:extLst>
                    <a:ext uri="{9D8B030D-6E8A-4147-A177-3AD203B41FA5}">
                      <a16:colId xmlns:a16="http://schemas.microsoft.com/office/drawing/2014/main" xmlns="" val="94675353"/>
                    </a:ext>
                  </a:extLst>
                </a:gridCol>
                <a:gridCol w="683482">
                  <a:extLst>
                    <a:ext uri="{9D8B030D-6E8A-4147-A177-3AD203B41FA5}">
                      <a16:colId xmlns:a16="http://schemas.microsoft.com/office/drawing/2014/main" xmlns="" val="792125888"/>
                    </a:ext>
                  </a:extLst>
                </a:gridCol>
              </a:tblGrid>
              <a:tr h="2462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6240776"/>
                  </a:ext>
                </a:extLst>
              </a:tr>
              <a:tr h="5506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72861431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Доступность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 для детей в возрасте до 3-х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67380299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Доступность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 для детей в возрасте от трех до семи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78792574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отремонтированных дошкольных образовательных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907736"/>
                  </a:ext>
                </a:extLst>
              </a:tr>
              <a:tr h="9157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80883332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10321864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спортом, единиц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46161471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организациях, расположенных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сельской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12088827"/>
                  </a:ext>
                </a:extLst>
              </a:tr>
              <a:tr h="6257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выпускников текущего года, набравших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9172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69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983463"/>
              </p:ext>
            </p:extLst>
          </p:nvPr>
        </p:nvGraphicFramePr>
        <p:xfrm>
          <a:off x="0" y="445363"/>
          <a:ext cx="9906001" cy="835808"/>
        </p:xfrm>
        <a:graphic>
          <a:graphicData uri="http://schemas.openxmlformats.org/drawingml/2006/table">
            <a:tbl>
              <a:tblPr/>
              <a:tblGrid>
                <a:gridCol w="536196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4385125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801385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1075743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691412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832207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720904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040037"/>
              </p:ext>
            </p:extLst>
          </p:nvPr>
        </p:nvGraphicFramePr>
        <p:xfrm>
          <a:off x="0" y="1294550"/>
          <a:ext cx="9905999" cy="5563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256">
                  <a:extLst>
                    <a:ext uri="{9D8B030D-6E8A-4147-A177-3AD203B41FA5}">
                      <a16:colId xmlns:a16="http://schemas.microsoft.com/office/drawing/2014/main" xmlns="" val="686260139"/>
                    </a:ext>
                  </a:extLst>
                </a:gridCol>
                <a:gridCol w="4418819">
                  <a:extLst>
                    <a:ext uri="{9D8B030D-6E8A-4147-A177-3AD203B41FA5}">
                      <a16:colId xmlns:a16="http://schemas.microsoft.com/office/drawing/2014/main" xmlns="" val="844591752"/>
                    </a:ext>
                  </a:extLst>
                </a:gridCol>
                <a:gridCol w="769883">
                  <a:extLst>
                    <a:ext uri="{9D8B030D-6E8A-4147-A177-3AD203B41FA5}">
                      <a16:colId xmlns:a16="http://schemas.microsoft.com/office/drawing/2014/main" xmlns="" val="1586471484"/>
                    </a:ext>
                  </a:extLst>
                </a:gridCol>
                <a:gridCol w="857592">
                  <a:extLst>
                    <a:ext uri="{9D8B030D-6E8A-4147-A177-3AD203B41FA5}">
                      <a16:colId xmlns:a16="http://schemas.microsoft.com/office/drawing/2014/main" xmlns="" val="4110518209"/>
                    </a:ext>
                  </a:extLst>
                </a:gridCol>
                <a:gridCol w="1042753">
                  <a:extLst>
                    <a:ext uri="{9D8B030D-6E8A-4147-A177-3AD203B41FA5}">
                      <a16:colId xmlns:a16="http://schemas.microsoft.com/office/drawing/2014/main" xmlns="" val="156815405"/>
                    </a:ext>
                  </a:extLst>
                </a:gridCol>
                <a:gridCol w="750392">
                  <a:extLst>
                    <a:ext uri="{9D8B030D-6E8A-4147-A177-3AD203B41FA5}">
                      <a16:colId xmlns:a16="http://schemas.microsoft.com/office/drawing/2014/main" xmlns="" val="678032044"/>
                    </a:ext>
                  </a:extLst>
                </a:gridCol>
                <a:gridCol w="840196">
                  <a:extLst>
                    <a:ext uri="{9D8B030D-6E8A-4147-A177-3AD203B41FA5}">
                      <a16:colId xmlns:a16="http://schemas.microsoft.com/office/drawing/2014/main" xmlns="" val="94675353"/>
                    </a:ext>
                  </a:extLst>
                </a:gridCol>
                <a:gridCol w="692108">
                  <a:extLst>
                    <a:ext uri="{9D8B030D-6E8A-4147-A177-3AD203B41FA5}">
                      <a16:colId xmlns:a16="http://schemas.microsoft.com/office/drawing/2014/main" xmlns="" val="792125888"/>
                    </a:ext>
                  </a:extLst>
                </a:gridCol>
              </a:tblGrid>
              <a:tr h="31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6240776"/>
                  </a:ext>
                </a:extLst>
              </a:tr>
              <a:tr h="7721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72861431"/>
                  </a:ext>
                </a:extLst>
              </a:tr>
              <a:tr h="1193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обучающихся, получающих начальное общее образование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67380299"/>
                  </a:ext>
                </a:extLst>
              </a:tr>
              <a:tr h="5150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отремонтированных общеобразовательных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78792574"/>
                  </a:ext>
                </a:extLst>
              </a:tr>
              <a:tr h="5861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907736"/>
                  </a:ext>
                </a:extLst>
              </a:tr>
              <a:tr h="10213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80883332"/>
                  </a:ext>
                </a:extLst>
              </a:tr>
              <a:tr h="11552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Созданы детские технопарки «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(нарастающим итогом»)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10321864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smtClean="0">
                <a:latin typeface="Times New Roman"/>
              </a:rPr>
              <a:t>   </a:t>
            </a:r>
            <a:r>
              <a:rPr lang="ru" sz="2300" b="1" i="1" dirty="0" smtClean="0">
                <a:latin typeface="Times New Roman"/>
              </a:rPr>
              <a:t>Планируемые 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890504"/>
              </p:ext>
            </p:extLst>
          </p:nvPr>
        </p:nvGraphicFramePr>
        <p:xfrm>
          <a:off x="0" y="521210"/>
          <a:ext cx="9905999" cy="883572"/>
        </p:xfrm>
        <a:graphic>
          <a:graphicData uri="http://schemas.openxmlformats.org/drawingml/2006/table">
            <a:tbl>
              <a:tblPr/>
              <a:tblGrid>
                <a:gridCol w="411480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4756421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842481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750014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796801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62419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168750"/>
              </p:ext>
            </p:extLst>
          </p:nvPr>
        </p:nvGraphicFramePr>
        <p:xfrm>
          <a:off x="-1" y="1397283"/>
          <a:ext cx="9906000" cy="5617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7">
                  <a:extLst>
                    <a:ext uri="{9D8B030D-6E8A-4147-A177-3AD203B41FA5}">
                      <a16:colId xmlns:a16="http://schemas.microsoft.com/office/drawing/2014/main" xmlns="" val="686260139"/>
                    </a:ext>
                  </a:extLst>
                </a:gridCol>
                <a:gridCol w="4767168">
                  <a:extLst>
                    <a:ext uri="{9D8B030D-6E8A-4147-A177-3AD203B41FA5}">
                      <a16:colId xmlns:a16="http://schemas.microsoft.com/office/drawing/2014/main" xmlns="" val="844591752"/>
                    </a:ext>
                  </a:extLst>
                </a:gridCol>
                <a:gridCol w="844740">
                  <a:extLst>
                    <a:ext uri="{9D8B030D-6E8A-4147-A177-3AD203B41FA5}">
                      <a16:colId xmlns:a16="http://schemas.microsoft.com/office/drawing/2014/main" xmlns="" val="1586471484"/>
                    </a:ext>
                  </a:extLst>
                </a:gridCol>
                <a:gridCol w="844232">
                  <a:extLst>
                    <a:ext uri="{9D8B030D-6E8A-4147-A177-3AD203B41FA5}">
                      <a16:colId xmlns:a16="http://schemas.microsoft.com/office/drawing/2014/main" xmlns="" val="4110518209"/>
                    </a:ext>
                  </a:extLst>
                </a:gridCol>
                <a:gridCol w="758106">
                  <a:extLst>
                    <a:ext uri="{9D8B030D-6E8A-4147-A177-3AD203B41FA5}">
                      <a16:colId xmlns:a16="http://schemas.microsoft.com/office/drawing/2014/main" xmlns="" val="156815405"/>
                    </a:ext>
                  </a:extLst>
                </a:gridCol>
                <a:gridCol w="806813">
                  <a:extLst>
                    <a:ext uri="{9D8B030D-6E8A-4147-A177-3AD203B41FA5}">
                      <a16:colId xmlns:a16="http://schemas.microsoft.com/office/drawing/2014/main" xmlns="" val="678032044"/>
                    </a:ext>
                  </a:extLst>
                </a:gridCol>
                <a:gridCol w="747553">
                  <a:extLst>
                    <a:ext uri="{9D8B030D-6E8A-4147-A177-3AD203B41FA5}">
                      <a16:colId xmlns:a16="http://schemas.microsoft.com/office/drawing/2014/main" xmlns="" val="94675353"/>
                    </a:ext>
                  </a:extLst>
                </a:gridCol>
                <a:gridCol w="726421">
                  <a:extLst>
                    <a:ext uri="{9D8B030D-6E8A-4147-A177-3AD203B41FA5}">
                      <a16:colId xmlns:a16="http://schemas.microsoft.com/office/drawing/2014/main" xmlns="" val="792125888"/>
                    </a:ext>
                  </a:extLst>
                </a:gridCol>
              </a:tblGrid>
              <a:tr h="386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в возрасте от 5 до 18 лет, охваченных дополнительным образованием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52749098"/>
                  </a:ext>
                </a:extLst>
              </a:tr>
              <a:tr h="578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 в возрасте от 5 до 18 лет, получающих дополнительное образование, в общей численности детей-инвалидов такого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60187370"/>
                  </a:ext>
                </a:extLst>
              </a:tr>
              <a:tr h="7444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12256446"/>
                  </a:ext>
                </a:extLst>
              </a:tr>
              <a:tr h="578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99847992"/>
                  </a:ext>
                </a:extLst>
              </a:tr>
              <a:tr h="5771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Доля детей  в возрасте от 5 до 18 лет, имеющих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09815192"/>
                  </a:ext>
                </a:extLst>
              </a:tr>
              <a:tr h="4811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детей, привлекаемых к участию в творческих мероприятиях сферы культуры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73515599"/>
                  </a:ext>
                </a:extLst>
              </a:tr>
              <a:tr h="13427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Число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охваченных деятельностью детских технопарков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(мобильных технопарков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62954165"/>
                  </a:ext>
                </a:extLst>
              </a:tr>
              <a:tr h="3857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педагогических работников, прошедших добровольную независимую оценку квалификации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17126004"/>
                  </a:ext>
                </a:extLst>
              </a:tr>
              <a:tr h="3857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Доля муниципальных образовательных организаций, показывающих высокие результаты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2895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001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</a:t>
            </a:r>
            <a:r>
              <a:rPr lang="ru" sz="2300" b="1" i="1" dirty="0" smtClean="0">
                <a:latin typeface="Times New Roman"/>
              </a:rPr>
              <a:t>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543176"/>
              </p:ext>
            </p:extLst>
          </p:nvPr>
        </p:nvGraphicFramePr>
        <p:xfrm>
          <a:off x="0" y="521210"/>
          <a:ext cx="9905999" cy="898834"/>
        </p:xfrm>
        <a:graphic>
          <a:graphicData uri="http://schemas.openxmlformats.org/drawingml/2006/table">
            <a:tbl>
              <a:tblPr/>
              <a:tblGrid>
                <a:gridCol w="441789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4900773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852755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750014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685917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652996"/>
              </p:ext>
            </p:extLst>
          </p:nvPr>
        </p:nvGraphicFramePr>
        <p:xfrm>
          <a:off x="2" y="1417833"/>
          <a:ext cx="9905998" cy="5440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238">
                  <a:extLst>
                    <a:ext uri="{9D8B030D-6E8A-4147-A177-3AD203B41FA5}">
                      <a16:colId xmlns:a16="http://schemas.microsoft.com/office/drawing/2014/main" xmlns="" val="686260139"/>
                    </a:ext>
                  </a:extLst>
                </a:gridCol>
                <a:gridCol w="4931596">
                  <a:extLst>
                    <a:ext uri="{9D8B030D-6E8A-4147-A177-3AD203B41FA5}">
                      <a16:colId xmlns:a16="http://schemas.microsoft.com/office/drawing/2014/main" xmlns="" val="844591752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xmlns="" val="1586471484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xmlns="" val="4110518209"/>
                    </a:ext>
                  </a:extLst>
                </a:gridCol>
                <a:gridCol w="739740">
                  <a:extLst>
                    <a:ext uri="{9D8B030D-6E8A-4147-A177-3AD203B41FA5}">
                      <a16:colId xmlns:a16="http://schemas.microsoft.com/office/drawing/2014/main" xmlns="" val="156815405"/>
                    </a:ext>
                  </a:extLst>
                </a:gridCol>
                <a:gridCol w="821932">
                  <a:extLst>
                    <a:ext uri="{9D8B030D-6E8A-4147-A177-3AD203B41FA5}">
                      <a16:colId xmlns:a16="http://schemas.microsoft.com/office/drawing/2014/main" xmlns="" val="678032044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xmlns="" val="94675353"/>
                    </a:ext>
                  </a:extLst>
                </a:gridCol>
                <a:gridCol w="700355">
                  <a:extLst>
                    <a:ext uri="{9D8B030D-6E8A-4147-A177-3AD203B41FA5}">
                      <a16:colId xmlns:a16="http://schemas.microsoft.com/office/drawing/2014/main" xmlns="" val="792125888"/>
                    </a:ext>
                  </a:extLst>
                </a:gridCol>
              </a:tblGrid>
              <a:tr h="535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обновлена материально- техническая база 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занятий детей физической культурой и спортом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52749098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60187370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12256446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лет,имеющих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99847992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09815192"/>
                  </a:ext>
                </a:extLst>
              </a:tr>
              <a:tr h="3761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- инвалидов в возрасте от 1,5 года до 7 лет, охваченных 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дошкольным образованием, 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73515599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 в возрасте от 5 до 18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лет,получающих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дополнительное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образование,в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62954165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инвалидов,которым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созданы условия для получения качественного начального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общего,основного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общего,среднего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общего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образования,в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общей численности детей-инвалидов школьного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17126004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образовательных организаций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показывающих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высокие результаты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28956134"/>
                  </a:ext>
                </a:extLst>
              </a:tr>
              <a:tr h="9370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78094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717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latin typeface="Times New Roman"/>
              </a:rPr>
              <a:t>    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951181"/>
              </p:ext>
            </p:extLst>
          </p:nvPr>
        </p:nvGraphicFramePr>
        <p:xfrm>
          <a:off x="0" y="493072"/>
          <a:ext cx="9905999" cy="853815"/>
        </p:xfrm>
        <a:graphic>
          <a:graphicData uri="http://schemas.openxmlformats.org/drawingml/2006/table">
            <a:tbl>
              <a:tblPr/>
              <a:tblGrid>
                <a:gridCol w="462337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4777483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832207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750013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965771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685917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242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820928"/>
              </p:ext>
            </p:extLst>
          </p:nvPr>
        </p:nvGraphicFramePr>
        <p:xfrm>
          <a:off x="0" y="1346887"/>
          <a:ext cx="9906001" cy="5623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133">
                  <a:extLst>
                    <a:ext uri="{9D8B030D-6E8A-4147-A177-3AD203B41FA5}">
                      <a16:colId xmlns:a16="http://schemas.microsoft.com/office/drawing/2014/main" xmlns="" val="686260139"/>
                    </a:ext>
                  </a:extLst>
                </a:gridCol>
                <a:gridCol w="4766687">
                  <a:extLst>
                    <a:ext uri="{9D8B030D-6E8A-4147-A177-3AD203B41FA5}">
                      <a16:colId xmlns:a16="http://schemas.microsoft.com/office/drawing/2014/main" xmlns="" val="844591752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xmlns="" val="1586471484"/>
                    </a:ext>
                  </a:extLst>
                </a:gridCol>
                <a:gridCol w="821933">
                  <a:extLst>
                    <a:ext uri="{9D8B030D-6E8A-4147-A177-3AD203B41FA5}">
                      <a16:colId xmlns:a16="http://schemas.microsoft.com/office/drawing/2014/main" xmlns="" val="4110518209"/>
                    </a:ext>
                  </a:extLst>
                </a:gridCol>
                <a:gridCol w="770561">
                  <a:extLst>
                    <a:ext uri="{9D8B030D-6E8A-4147-A177-3AD203B41FA5}">
                      <a16:colId xmlns:a16="http://schemas.microsoft.com/office/drawing/2014/main" xmlns="" val="156815405"/>
                    </a:ext>
                  </a:extLst>
                </a:gridCol>
                <a:gridCol w="955497">
                  <a:extLst>
                    <a:ext uri="{9D8B030D-6E8A-4147-A177-3AD203B41FA5}">
                      <a16:colId xmlns:a16="http://schemas.microsoft.com/office/drawing/2014/main" xmlns="" val="678032044"/>
                    </a:ext>
                  </a:extLst>
                </a:gridCol>
                <a:gridCol w="688369">
                  <a:extLst>
                    <a:ext uri="{9D8B030D-6E8A-4147-A177-3AD203B41FA5}">
                      <a16:colId xmlns:a16="http://schemas.microsoft.com/office/drawing/2014/main" xmlns="" val="94675353"/>
                    </a:ext>
                  </a:extLst>
                </a:gridCol>
                <a:gridCol w="720904">
                  <a:extLst>
                    <a:ext uri="{9D8B030D-6E8A-4147-A177-3AD203B41FA5}">
                      <a16:colId xmlns:a16="http://schemas.microsoft.com/office/drawing/2014/main" xmlns="" val="792125888"/>
                    </a:ext>
                  </a:extLst>
                </a:gridCol>
              </a:tblGrid>
              <a:tr h="3336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Доступность дошкольного образования для детей в возрасте от трех до семи лет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52749098"/>
                  </a:ext>
                </a:extLst>
              </a:tr>
              <a:tr h="3898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дошкольных 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60187370"/>
                  </a:ext>
                </a:extLst>
              </a:tr>
              <a:tr h="3898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12256446"/>
                  </a:ext>
                </a:extLst>
              </a:tr>
              <a:tr h="5797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99847992"/>
                  </a:ext>
                </a:extLst>
              </a:tr>
              <a:tr h="5797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09815192"/>
                  </a:ext>
                </a:extLst>
              </a:tr>
              <a:tr h="5797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73515599"/>
                  </a:ext>
                </a:extLst>
              </a:tr>
              <a:tr h="9596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62954165"/>
                  </a:ext>
                </a:extLst>
              </a:tr>
              <a:tr h="13395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17126004"/>
                  </a:ext>
                </a:extLst>
              </a:tr>
              <a:tr h="4305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центры цифрового образования детей «IT-куб»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2895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75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1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83480"/>
              </p:ext>
            </p:extLst>
          </p:nvPr>
        </p:nvGraphicFramePr>
        <p:xfrm>
          <a:off x="9054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29993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093032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633743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789407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739122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58073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737256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>
                        <a:spcAft>
                          <a:spcPts val="420"/>
                        </a:spcAft>
                      </a:pPr>
                      <a:r>
                        <a:rPr lang="ru" sz="1000" b="1" dirty="0" smtClean="0">
                          <a:latin typeface="Times New Roman"/>
                        </a:rPr>
                        <a:t> Единица</a:t>
                      </a:r>
                      <a:endParaRPr lang="ru" sz="1000" b="1" dirty="0">
                        <a:latin typeface="Times New Roman"/>
                      </a:endParaRPr>
                    </a:p>
                    <a:p>
                      <a:pPr indent="0"/>
                      <a:r>
                        <a:rPr lang="ru" sz="1000" b="1" dirty="0" smtClean="0">
                          <a:latin typeface="Times New Roman"/>
                        </a:rPr>
                        <a:t> измерения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539591"/>
              </p:ext>
            </p:extLst>
          </p:nvPr>
        </p:nvGraphicFramePr>
        <p:xfrm>
          <a:off x="1" y="1404782"/>
          <a:ext cx="9895436" cy="54532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4411">
                  <a:extLst>
                    <a:ext uri="{9D8B030D-6E8A-4147-A177-3AD203B41FA5}">
                      <a16:colId xmlns:a16="http://schemas.microsoft.com/office/drawing/2014/main" xmlns="" val="772604548"/>
                    </a:ext>
                  </a:extLst>
                </a:gridCol>
                <a:gridCol w="4998661">
                  <a:extLst>
                    <a:ext uri="{9D8B030D-6E8A-4147-A177-3AD203B41FA5}">
                      <a16:colId xmlns:a16="http://schemas.microsoft.com/office/drawing/2014/main" xmlns="" val="1045567226"/>
                    </a:ext>
                  </a:extLst>
                </a:gridCol>
                <a:gridCol w="680556">
                  <a:extLst>
                    <a:ext uri="{9D8B030D-6E8A-4147-A177-3AD203B41FA5}">
                      <a16:colId xmlns:a16="http://schemas.microsoft.com/office/drawing/2014/main" xmlns="" val="936912777"/>
                    </a:ext>
                  </a:extLst>
                </a:gridCol>
                <a:gridCol w="809309">
                  <a:extLst>
                    <a:ext uri="{9D8B030D-6E8A-4147-A177-3AD203B41FA5}">
                      <a16:colId xmlns:a16="http://schemas.microsoft.com/office/drawing/2014/main" xmlns="" val="1001102034"/>
                    </a:ext>
                  </a:extLst>
                </a:gridCol>
                <a:gridCol w="801334">
                  <a:extLst>
                    <a:ext uri="{9D8B030D-6E8A-4147-A177-3AD203B41FA5}">
                      <a16:colId xmlns:a16="http://schemas.microsoft.com/office/drawing/2014/main" xmlns="" val="3502271157"/>
                    </a:ext>
                  </a:extLst>
                </a:gridCol>
                <a:gridCol w="740713">
                  <a:extLst>
                    <a:ext uri="{9D8B030D-6E8A-4147-A177-3AD203B41FA5}">
                      <a16:colId xmlns:a16="http://schemas.microsoft.com/office/drawing/2014/main" xmlns="" val="1424485700"/>
                    </a:ext>
                  </a:extLst>
                </a:gridCol>
                <a:gridCol w="818843">
                  <a:extLst>
                    <a:ext uri="{9D8B030D-6E8A-4147-A177-3AD203B41FA5}">
                      <a16:colId xmlns:a16="http://schemas.microsoft.com/office/drawing/2014/main" xmlns="" val="3130286320"/>
                    </a:ext>
                  </a:extLst>
                </a:gridCol>
                <a:gridCol w="701609">
                  <a:extLst>
                    <a:ext uri="{9D8B030D-6E8A-4147-A177-3AD203B41FA5}">
                      <a16:colId xmlns:a16="http://schemas.microsoft.com/office/drawing/2014/main" xmlns="" val="3523081052"/>
                    </a:ext>
                  </a:extLst>
                </a:gridCol>
              </a:tblGrid>
              <a:tr h="285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«Социальная 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0560694"/>
                  </a:ext>
                </a:extLst>
              </a:tr>
              <a:tr h="3781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Активное долголетие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25204947"/>
                  </a:ext>
                </a:extLst>
              </a:tr>
              <a:tr h="2112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бедности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10966277"/>
                  </a:ext>
                </a:extLst>
              </a:tr>
              <a:tr h="5633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92912082"/>
                  </a:ext>
                </a:extLst>
              </a:tr>
              <a:tr h="748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находящихся в трудной жизненной ситуации,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15757512"/>
                  </a:ext>
                </a:extLst>
              </a:tr>
              <a:tr h="4357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04391969"/>
                  </a:ext>
                </a:extLst>
              </a:tr>
              <a:tr h="748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пострадавших в результате несчастных случаев на производстве со смертельным исходом связанных с производством, в расчете на 1000 работающих (организаций, занятых в экономике муниципального образования)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промилле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(0,1 процента)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54771547"/>
                  </a:ext>
                </a:extLst>
              </a:tr>
              <a:tr h="3798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59454025"/>
                  </a:ext>
                </a:extLst>
              </a:tr>
              <a:tr h="5649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75674137"/>
                  </a:ext>
                </a:extLst>
              </a:tr>
              <a:tr h="379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НКО,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оказана поддержка органами местного самоуправления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82365649"/>
                  </a:ext>
                </a:extLst>
              </a:tr>
              <a:tr h="379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числа граждан старшего возраста, ведущих активный образ жизни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52749685"/>
                  </a:ext>
                </a:extLst>
              </a:tr>
              <a:tr h="3791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 НКО, которым оказана поддержка органами местного самоуправления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43765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34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150688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4947715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615072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77886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823112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741705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929960"/>
              </p:ext>
            </p:extLst>
          </p:nvPr>
        </p:nvGraphicFramePr>
        <p:xfrm>
          <a:off x="0" y="1402071"/>
          <a:ext cx="9906000" cy="5646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62">
                  <a:extLst>
                    <a:ext uri="{9D8B030D-6E8A-4147-A177-3AD203B41FA5}">
                      <a16:colId xmlns:a16="http://schemas.microsoft.com/office/drawing/2014/main" xmlns="" val="1981845084"/>
                    </a:ext>
                  </a:extLst>
                </a:gridCol>
                <a:gridCol w="5022341">
                  <a:extLst>
                    <a:ext uri="{9D8B030D-6E8A-4147-A177-3AD203B41FA5}">
                      <a16:colId xmlns:a16="http://schemas.microsoft.com/office/drawing/2014/main" xmlns="" val="1346692399"/>
                    </a:ext>
                  </a:extLst>
                </a:gridCol>
                <a:gridCol w="620535">
                  <a:extLst>
                    <a:ext uri="{9D8B030D-6E8A-4147-A177-3AD203B41FA5}">
                      <a16:colId xmlns:a16="http://schemas.microsoft.com/office/drawing/2014/main" xmlns="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:a16="http://schemas.microsoft.com/office/drawing/2014/main" xmlns="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:a16="http://schemas.microsoft.com/office/drawing/2014/main" xmlns="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:a16="http://schemas.microsoft.com/office/drawing/2014/main" xmlns="" val="3295529142"/>
                    </a:ext>
                  </a:extLst>
                </a:gridCol>
                <a:gridCol w="846613">
                  <a:extLst>
                    <a:ext uri="{9D8B030D-6E8A-4147-A177-3AD203B41FA5}">
                      <a16:colId xmlns:a16="http://schemas.microsoft.com/office/drawing/2014/main" xmlns="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:a16="http://schemas.microsoft.com/office/drawing/2014/main" xmlns="" val="3093777293"/>
                    </a:ext>
                  </a:extLst>
                </a:gridCol>
              </a:tblGrid>
              <a:tr h="244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«Спорт»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0396359"/>
                  </a:ext>
                </a:extLst>
              </a:tr>
              <a:tr h="718253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3861902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49496986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72399418"/>
                  </a:ext>
                </a:extLst>
              </a:tr>
              <a:tr h="10751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и студентов муниципального образования Московской области,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81852109"/>
                  </a:ext>
                </a:extLst>
              </a:tr>
              <a:tr h="3645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массовых, официальных физкультурных и спортивных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79550748"/>
                  </a:ext>
                </a:extLst>
              </a:tr>
              <a:tr h="186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"умных" спортивных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71484219"/>
                  </a:ext>
                </a:extLst>
              </a:tr>
              <a:tr h="3645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85866236"/>
                  </a:ext>
                </a:extLst>
              </a:tr>
              <a:tr h="3423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0315025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85049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696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0758"/>
            <a:ext cx="9906000" cy="2272417"/>
          </a:xfrm>
          <a:prstGeom prst="rect">
            <a:avLst/>
          </a:prstGeom>
          <a:gradFill>
            <a:gsLst>
              <a:gs pos="5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  <a:r>
              <a:rPr lang="ru-RU" b="1" i="1" dirty="0" smtClean="0">
                <a:latin typeface="Times New Roman"/>
              </a:rPr>
              <a:t>   </a:t>
            </a: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-RU" b="1" i="1" dirty="0">
                <a:latin typeface="Times New Roman"/>
              </a:rPr>
              <a:t> </a:t>
            </a: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0949">
                <a:schemeClr val="tx1"/>
              </a:gs>
              <a:gs pos="46732">
                <a:srgbClr val="FFFFEB"/>
              </a:gs>
              <a:gs pos="91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738"/>
            <a:ext cx="9906000" cy="57172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8000">
                <a:schemeClr val="tx1"/>
              </a:gs>
              <a:gs pos="99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9447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451061"/>
              </p:ext>
            </p:extLst>
          </p:nvPr>
        </p:nvGraphicFramePr>
        <p:xfrm>
          <a:off x="0" y="521210"/>
          <a:ext cx="9904288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127051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678094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99606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741518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926753"/>
              </p:ext>
            </p:extLst>
          </p:nvPr>
        </p:nvGraphicFramePr>
        <p:xfrm>
          <a:off x="-1" y="1412342"/>
          <a:ext cx="9906001" cy="5461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750">
                  <a:extLst>
                    <a:ext uri="{9D8B030D-6E8A-4147-A177-3AD203B41FA5}">
                      <a16:colId xmlns:a16="http://schemas.microsoft.com/office/drawing/2014/main" xmlns="" val="1981845084"/>
                    </a:ext>
                  </a:extLst>
                </a:gridCol>
                <a:gridCol w="5155481">
                  <a:extLst>
                    <a:ext uri="{9D8B030D-6E8A-4147-A177-3AD203B41FA5}">
                      <a16:colId xmlns:a16="http://schemas.microsoft.com/office/drawing/2014/main" xmlns="" val="1346692399"/>
                    </a:ext>
                  </a:extLst>
                </a:gridCol>
                <a:gridCol w="667760">
                  <a:extLst>
                    <a:ext uri="{9D8B030D-6E8A-4147-A177-3AD203B41FA5}">
                      <a16:colId xmlns:a16="http://schemas.microsoft.com/office/drawing/2014/main" xmlns="" val="3718430430"/>
                    </a:ext>
                  </a:extLst>
                </a:gridCol>
                <a:gridCol w="664668">
                  <a:extLst>
                    <a:ext uri="{9D8B030D-6E8A-4147-A177-3AD203B41FA5}">
                      <a16:colId xmlns:a16="http://schemas.microsoft.com/office/drawing/2014/main" xmlns="" val="206667398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1118431156"/>
                    </a:ext>
                  </a:extLst>
                </a:gridCol>
                <a:gridCol w="702057">
                  <a:extLst>
                    <a:ext uri="{9D8B030D-6E8A-4147-A177-3AD203B41FA5}">
                      <a16:colId xmlns:a16="http://schemas.microsoft.com/office/drawing/2014/main" xmlns="" val="3295529142"/>
                    </a:ext>
                  </a:extLst>
                </a:gridCol>
                <a:gridCol w="805386">
                  <a:extLst>
                    <a:ext uri="{9D8B030D-6E8A-4147-A177-3AD203B41FA5}">
                      <a16:colId xmlns:a16="http://schemas.microsoft.com/office/drawing/2014/main" xmlns="" val="996246824"/>
                    </a:ext>
                  </a:extLst>
                </a:gridCol>
                <a:gridCol w="692699">
                  <a:extLst>
                    <a:ext uri="{9D8B030D-6E8A-4147-A177-3AD203B41FA5}">
                      <a16:colId xmlns:a16="http://schemas.microsoft.com/office/drawing/2014/main" xmlns="" val="3093777293"/>
                    </a:ext>
                  </a:extLst>
                </a:gridCol>
              </a:tblGrid>
              <a:tr h="2660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«Спорт»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0396359"/>
                  </a:ext>
                </a:extLst>
              </a:tr>
              <a:tr h="4340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систематически занимающихся физической культурой 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спортом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3861902"/>
                  </a:ext>
                </a:extLst>
              </a:tr>
              <a:tr h="497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Доступные спортивные площадки. Доля спортивных площадок, управляемых в соответствии со стандартом их использования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93627489"/>
                  </a:ext>
                </a:extLst>
              </a:tr>
              <a:tr h="783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47414971"/>
                  </a:ext>
                </a:extLst>
              </a:tr>
              <a:tr h="733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жителей Московской области, 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49496986"/>
                  </a:ext>
                </a:extLst>
              </a:tr>
              <a:tr h="805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72399418"/>
                  </a:ext>
                </a:extLst>
              </a:tr>
              <a:tr h="10290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Сохранена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81852109"/>
                  </a:ext>
                </a:extLst>
              </a:tr>
              <a:tr h="8979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71484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243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044385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883577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296075"/>
              </p:ext>
            </p:extLst>
          </p:nvPr>
        </p:nvGraphicFramePr>
        <p:xfrm>
          <a:off x="0" y="1412342"/>
          <a:ext cx="9906000" cy="547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xmlns="" val="1981845084"/>
                    </a:ext>
                  </a:extLst>
                </a:gridCol>
                <a:gridCol w="4931352">
                  <a:extLst>
                    <a:ext uri="{9D8B030D-6E8A-4147-A177-3AD203B41FA5}">
                      <a16:colId xmlns:a16="http://schemas.microsoft.com/office/drawing/2014/main" xmlns="" val="1346692399"/>
                    </a:ext>
                  </a:extLst>
                </a:gridCol>
                <a:gridCol w="701943">
                  <a:extLst>
                    <a:ext uri="{9D8B030D-6E8A-4147-A177-3AD203B41FA5}">
                      <a16:colId xmlns:a16="http://schemas.microsoft.com/office/drawing/2014/main" xmlns="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:a16="http://schemas.microsoft.com/office/drawing/2014/main" xmlns="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:a16="http://schemas.microsoft.com/office/drawing/2014/main" xmlns="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:a16="http://schemas.microsoft.com/office/drawing/2014/main" xmlns="" val="3295529142"/>
                    </a:ext>
                  </a:extLst>
                </a:gridCol>
                <a:gridCol w="846612">
                  <a:extLst>
                    <a:ext uri="{9D8B030D-6E8A-4147-A177-3AD203B41FA5}">
                      <a16:colId xmlns:a16="http://schemas.microsoft.com/office/drawing/2014/main" xmlns="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:a16="http://schemas.microsoft.com/office/drawing/2014/main" xmlns="" val="3093777293"/>
                    </a:ext>
                  </a:extLst>
                </a:gridCol>
              </a:tblGrid>
              <a:tr h="33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«Развитие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93627489"/>
                  </a:ext>
                </a:extLst>
              </a:tr>
              <a:tr h="29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Ввод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мощностей животноводческих комплексов молочного направления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4949698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Инвестиции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72399418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Индекс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81852109"/>
                  </a:ext>
                </a:extLst>
              </a:tr>
              <a:tr h="257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Производство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молока в хозяйствах всех категорий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79550748"/>
                  </a:ext>
                </a:extLst>
              </a:tr>
              <a:tr h="78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Вовлечение в оборот выбывших сельскохозяйственных угодий за счет проведения </a:t>
                      </a:r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культуротехнических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сельскохозяйственными товаропроизводителями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гектаров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71484219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участков, находящихся в муниципальной собственности и государственная собственность на которые не разграничена, предоставленных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сельхозтоваропроизводителям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85866236"/>
                  </a:ext>
                </a:extLst>
              </a:tr>
              <a:tr h="328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земель, обработанных от борщевика Сосновского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0315025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8504949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отловленных животных без владельцев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984080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72820289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экспорта продукции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агропромышленного комплекса (АПК)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долларов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997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02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167831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883577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968537"/>
              </p:ext>
            </p:extLst>
          </p:nvPr>
        </p:nvGraphicFramePr>
        <p:xfrm>
          <a:off x="0" y="1412342"/>
          <a:ext cx="9906000" cy="547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xmlns="" val="1981845084"/>
                    </a:ext>
                  </a:extLst>
                </a:gridCol>
                <a:gridCol w="4931352">
                  <a:extLst>
                    <a:ext uri="{9D8B030D-6E8A-4147-A177-3AD203B41FA5}">
                      <a16:colId xmlns:a16="http://schemas.microsoft.com/office/drawing/2014/main" xmlns="" val="1346692399"/>
                    </a:ext>
                  </a:extLst>
                </a:gridCol>
                <a:gridCol w="701943">
                  <a:extLst>
                    <a:ext uri="{9D8B030D-6E8A-4147-A177-3AD203B41FA5}">
                      <a16:colId xmlns:a16="http://schemas.microsoft.com/office/drawing/2014/main" xmlns="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:a16="http://schemas.microsoft.com/office/drawing/2014/main" xmlns="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:a16="http://schemas.microsoft.com/office/drawing/2014/main" xmlns="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:a16="http://schemas.microsoft.com/office/drawing/2014/main" xmlns="" val="3295529142"/>
                    </a:ext>
                  </a:extLst>
                </a:gridCol>
                <a:gridCol w="846612">
                  <a:extLst>
                    <a:ext uri="{9D8B030D-6E8A-4147-A177-3AD203B41FA5}">
                      <a16:colId xmlns:a16="http://schemas.microsoft.com/office/drawing/2014/main" xmlns="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:a16="http://schemas.microsoft.com/office/drawing/2014/main" xmlns="" val="3093777293"/>
                    </a:ext>
                  </a:extLst>
                </a:gridCol>
              </a:tblGrid>
              <a:tr h="33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«Развитие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93627489"/>
                  </a:ext>
                </a:extLst>
              </a:tr>
              <a:tr h="29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Ввод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мощностей животноводческих комплексов молочного направления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4949698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Инвестиции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72399418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81852109"/>
                  </a:ext>
                </a:extLst>
              </a:tr>
              <a:tr h="257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Производство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молока в хозяйствах всех категорий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79550748"/>
                  </a:ext>
                </a:extLst>
              </a:tr>
              <a:tr h="78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Вовлечение в оборот выбывших сельскохозяйственных угодий за счет проведения </a:t>
                      </a:r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культуротехнических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сельскохозяйственными товаропроизводителями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гектаров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71484219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участков, находящихся в муниципальной собственности и государственная собственность на которые не разграничена, предоставленных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сельхозтоваропроизводителям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85866236"/>
                  </a:ext>
                </a:extLst>
              </a:tr>
              <a:tr h="328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земель, обработанных от борщевика Сосновского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0315025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8504949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отловленных животных без владельцев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984080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72820289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экспорта продукции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агропромышленного комплекса (АПК)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долларов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997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557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986036"/>
              </p:ext>
            </p:extLst>
          </p:nvPr>
        </p:nvGraphicFramePr>
        <p:xfrm>
          <a:off x="20548" y="521210"/>
          <a:ext cx="9865836" cy="883572"/>
        </p:xfrm>
        <a:graphic>
          <a:graphicData uri="http://schemas.openxmlformats.org/drawingml/2006/table">
            <a:tbl>
              <a:tblPr/>
              <a:tblGrid>
                <a:gridCol w="386858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284721"/>
              </p:ext>
            </p:extLst>
          </p:nvPr>
        </p:nvGraphicFramePr>
        <p:xfrm>
          <a:off x="0" y="1397283"/>
          <a:ext cx="9905999" cy="55316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4">
                  <a:extLst>
                    <a:ext uri="{9D8B030D-6E8A-4147-A177-3AD203B41FA5}">
                      <a16:colId xmlns:a16="http://schemas.microsoft.com/office/drawing/2014/main" xmlns="" val="2572060171"/>
                    </a:ext>
                  </a:extLst>
                </a:gridCol>
                <a:gridCol w="5072050">
                  <a:extLst>
                    <a:ext uri="{9D8B030D-6E8A-4147-A177-3AD203B41FA5}">
                      <a16:colId xmlns:a16="http://schemas.microsoft.com/office/drawing/2014/main" xmlns="" val="2128628112"/>
                    </a:ext>
                  </a:extLst>
                </a:gridCol>
                <a:gridCol w="804769">
                  <a:extLst>
                    <a:ext uri="{9D8B030D-6E8A-4147-A177-3AD203B41FA5}">
                      <a16:colId xmlns:a16="http://schemas.microsoft.com/office/drawing/2014/main" xmlns="" val="815197111"/>
                    </a:ext>
                  </a:extLst>
                </a:gridCol>
                <a:gridCol w="708616">
                  <a:extLst>
                    <a:ext uri="{9D8B030D-6E8A-4147-A177-3AD203B41FA5}">
                      <a16:colId xmlns:a16="http://schemas.microsoft.com/office/drawing/2014/main" xmlns="" val="3596401494"/>
                    </a:ext>
                  </a:extLst>
                </a:gridCol>
                <a:gridCol w="696343">
                  <a:extLst>
                    <a:ext uri="{9D8B030D-6E8A-4147-A177-3AD203B41FA5}">
                      <a16:colId xmlns:a16="http://schemas.microsoft.com/office/drawing/2014/main" xmlns="" val="2931462569"/>
                    </a:ext>
                  </a:extLst>
                </a:gridCol>
                <a:gridCol w="665883">
                  <a:extLst>
                    <a:ext uri="{9D8B030D-6E8A-4147-A177-3AD203B41FA5}">
                      <a16:colId xmlns:a16="http://schemas.microsoft.com/office/drawing/2014/main" xmlns="" val="3707146784"/>
                    </a:ext>
                  </a:extLst>
                </a:gridCol>
                <a:gridCol w="807707">
                  <a:extLst>
                    <a:ext uri="{9D8B030D-6E8A-4147-A177-3AD203B41FA5}">
                      <a16:colId xmlns:a16="http://schemas.microsoft.com/office/drawing/2014/main" xmlns="" val="3528016845"/>
                    </a:ext>
                  </a:extLst>
                </a:gridCol>
                <a:gridCol w="719117">
                  <a:extLst>
                    <a:ext uri="{9D8B030D-6E8A-4147-A177-3AD203B41FA5}">
                      <a16:colId xmlns:a16="http://schemas.microsoft.com/office/drawing/2014/main" xmlns="" val="40441504"/>
                    </a:ext>
                  </a:extLst>
                </a:gridCol>
              </a:tblGrid>
              <a:tr h="2810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«Экология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окружающая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среда» 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9493628"/>
                  </a:ext>
                </a:extLst>
              </a:tr>
              <a:tr h="3157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экологических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05047851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мероприятий по охране окружающей среды в границах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04211657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ликвидированных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95033637"/>
                  </a:ext>
                </a:extLst>
              </a:tr>
              <a:tr h="558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58836571"/>
                  </a:ext>
                </a:extLst>
              </a:tr>
              <a:tr h="6168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обеспечение безопасности жизнедеятельности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0839590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кладбищ, соответствующих требованиям Регионального стандарта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42964175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восстановленных (ремонт, реставрация, благоустройство) воинских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9223515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33892058"/>
                  </a:ext>
                </a:extLst>
              </a:tr>
              <a:tr h="7420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86524804"/>
                  </a:ext>
                </a:extLst>
              </a:tr>
              <a:tr h="558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транспортировок умерших в морг с мест обнаружения или происшествия для производства судебно-медицинской экспертизы, произведенных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71931276"/>
                  </a:ext>
                </a:extLst>
              </a:tr>
              <a:tr h="5791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Инвентаризация мест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56762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91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59997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688368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814609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75782"/>
              </p:ext>
            </p:extLst>
          </p:nvPr>
        </p:nvGraphicFramePr>
        <p:xfrm>
          <a:off x="0" y="1404783"/>
          <a:ext cx="9905999" cy="5453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xmlns="" val="2572060171"/>
                    </a:ext>
                  </a:extLst>
                </a:gridCol>
                <a:gridCol w="5129742">
                  <a:extLst>
                    <a:ext uri="{9D8B030D-6E8A-4147-A177-3AD203B41FA5}">
                      <a16:colId xmlns:a16="http://schemas.microsoft.com/office/drawing/2014/main" xmlns="" val="2128628112"/>
                    </a:ext>
                  </a:extLst>
                </a:gridCol>
                <a:gridCol w="672054">
                  <a:extLst>
                    <a:ext uri="{9D8B030D-6E8A-4147-A177-3AD203B41FA5}">
                      <a16:colId xmlns:a16="http://schemas.microsoft.com/office/drawing/2014/main" xmlns="" val="815197111"/>
                    </a:ext>
                  </a:extLst>
                </a:gridCol>
                <a:gridCol w="828562">
                  <a:extLst>
                    <a:ext uri="{9D8B030D-6E8A-4147-A177-3AD203B41FA5}">
                      <a16:colId xmlns:a16="http://schemas.microsoft.com/office/drawing/2014/main" xmlns="" val="475185603"/>
                    </a:ext>
                  </a:extLst>
                </a:gridCol>
                <a:gridCol w="690468">
                  <a:extLst>
                    <a:ext uri="{9D8B030D-6E8A-4147-A177-3AD203B41FA5}">
                      <a16:colId xmlns:a16="http://schemas.microsoft.com/office/drawing/2014/main" xmlns="" val="2931462569"/>
                    </a:ext>
                  </a:extLst>
                </a:gridCol>
                <a:gridCol w="660265">
                  <a:extLst>
                    <a:ext uri="{9D8B030D-6E8A-4147-A177-3AD203B41FA5}">
                      <a16:colId xmlns:a16="http://schemas.microsoft.com/office/drawing/2014/main" xmlns="" val="3707146784"/>
                    </a:ext>
                  </a:extLst>
                </a:gridCol>
                <a:gridCol w="800892">
                  <a:extLst>
                    <a:ext uri="{9D8B030D-6E8A-4147-A177-3AD203B41FA5}">
                      <a16:colId xmlns:a16="http://schemas.microsoft.com/office/drawing/2014/main" xmlns="" val="3528016845"/>
                    </a:ext>
                  </a:extLst>
                </a:gridCol>
                <a:gridCol w="713050">
                  <a:extLst>
                    <a:ext uri="{9D8B030D-6E8A-4147-A177-3AD203B41FA5}">
                      <a16:colId xmlns:a16="http://schemas.microsoft.com/office/drawing/2014/main" xmlns="" val="40441504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9493628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05047851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04211657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30839590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42964175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9223515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33892058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86524804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71931276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56762104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42226238"/>
                  </a:ext>
                </a:extLst>
              </a:tr>
              <a:tr h="922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5821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14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373641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108791"/>
              </p:ext>
            </p:extLst>
          </p:nvPr>
        </p:nvGraphicFramePr>
        <p:xfrm>
          <a:off x="1" y="1417837"/>
          <a:ext cx="9905999" cy="5579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09">
                  <a:extLst>
                    <a:ext uri="{9D8B030D-6E8A-4147-A177-3AD203B41FA5}">
                      <a16:colId xmlns:a16="http://schemas.microsoft.com/office/drawing/2014/main" xmlns="" val="2572060171"/>
                    </a:ext>
                  </a:extLst>
                </a:gridCol>
                <a:gridCol w="5204115">
                  <a:extLst>
                    <a:ext uri="{9D8B030D-6E8A-4147-A177-3AD203B41FA5}">
                      <a16:colId xmlns:a16="http://schemas.microsoft.com/office/drawing/2014/main" xmlns="" val="2128628112"/>
                    </a:ext>
                  </a:extLst>
                </a:gridCol>
                <a:gridCol w="661507">
                  <a:extLst>
                    <a:ext uri="{9D8B030D-6E8A-4147-A177-3AD203B41FA5}">
                      <a16:colId xmlns:a16="http://schemas.microsoft.com/office/drawing/2014/main" xmlns="" val="815197111"/>
                    </a:ext>
                  </a:extLst>
                </a:gridCol>
                <a:gridCol w="815557">
                  <a:extLst>
                    <a:ext uri="{9D8B030D-6E8A-4147-A177-3AD203B41FA5}">
                      <a16:colId xmlns:a16="http://schemas.microsoft.com/office/drawing/2014/main" xmlns="" val="475185603"/>
                    </a:ext>
                  </a:extLst>
                </a:gridCol>
                <a:gridCol w="679630">
                  <a:extLst>
                    <a:ext uri="{9D8B030D-6E8A-4147-A177-3AD203B41FA5}">
                      <a16:colId xmlns:a16="http://schemas.microsoft.com/office/drawing/2014/main" xmlns="" val="2931462569"/>
                    </a:ext>
                  </a:extLst>
                </a:gridCol>
                <a:gridCol w="649901">
                  <a:extLst>
                    <a:ext uri="{9D8B030D-6E8A-4147-A177-3AD203B41FA5}">
                      <a16:colId xmlns:a16="http://schemas.microsoft.com/office/drawing/2014/main" xmlns="" val="3707146784"/>
                    </a:ext>
                  </a:extLst>
                </a:gridCol>
                <a:gridCol w="788322">
                  <a:extLst>
                    <a:ext uri="{9D8B030D-6E8A-4147-A177-3AD203B41FA5}">
                      <a16:colId xmlns:a16="http://schemas.microsoft.com/office/drawing/2014/main" xmlns="" val="3528016845"/>
                    </a:ext>
                  </a:extLst>
                </a:gridCol>
                <a:gridCol w="701858">
                  <a:extLst>
                    <a:ext uri="{9D8B030D-6E8A-4147-A177-3AD203B41FA5}">
                      <a16:colId xmlns:a16="http://schemas.microsoft.com/office/drawing/2014/main" xmlns="" val="40441504"/>
                    </a:ext>
                  </a:extLst>
                </a:gridCol>
              </a:tblGrid>
              <a:tr h="7376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9493628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уровня безопасности людей на водных объектах, расположенных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05047851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временя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04211657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Степень готовности  муниципального звена Московской областной системы предупреждения и ликвидации чрезвычайным ситуациям к действиям по предназначению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30839590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Повышение степени пожарной защищенности городского округа, по отношению к базовому периоду 2019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42964175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Темп прироста степени обеспеченности запасами материально-технических, продовольственных, медицинских и иных средств для целей гражданской обороны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9223515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степени готовности к использованию по предназначению защитных сооружений и иных объектов 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33892058"/>
                  </a:ext>
                </a:extLst>
              </a:tr>
              <a:tr h="1923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кладбищ, соответствующих требованиям Регионального стандарта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86524804"/>
                  </a:ext>
                </a:extLst>
              </a:tr>
              <a:tr h="7407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 оповещения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71931276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защитными сооружениями гражданской обороны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56762104"/>
                  </a:ext>
                </a:extLst>
              </a:tr>
              <a:tr h="6103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средствами индивидуальной защиты, медицинскими средствами индивидуальной защиты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42226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5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91325"/>
              </p:ext>
            </p:extLst>
          </p:nvPr>
        </p:nvGraphicFramePr>
        <p:xfrm>
          <a:off x="10275" y="521210"/>
          <a:ext cx="9876110" cy="883572"/>
        </p:xfrm>
        <a:graphic>
          <a:graphicData uri="http://schemas.openxmlformats.org/drawingml/2006/table">
            <a:tbl>
              <a:tblPr/>
              <a:tblGrid>
                <a:gridCol w="397132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622972"/>
              </p:ext>
            </p:extLst>
          </p:nvPr>
        </p:nvGraphicFramePr>
        <p:xfrm>
          <a:off x="1" y="1415061"/>
          <a:ext cx="9906000" cy="5442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08">
                  <a:extLst>
                    <a:ext uri="{9D8B030D-6E8A-4147-A177-3AD203B41FA5}">
                      <a16:colId xmlns:a16="http://schemas.microsoft.com/office/drawing/2014/main" xmlns="" val="2572060171"/>
                    </a:ext>
                  </a:extLst>
                </a:gridCol>
                <a:gridCol w="5204113">
                  <a:extLst>
                    <a:ext uri="{9D8B030D-6E8A-4147-A177-3AD203B41FA5}">
                      <a16:colId xmlns:a16="http://schemas.microsoft.com/office/drawing/2014/main" xmlns="" val="2128628112"/>
                    </a:ext>
                  </a:extLst>
                </a:gridCol>
                <a:gridCol w="661506">
                  <a:extLst>
                    <a:ext uri="{9D8B030D-6E8A-4147-A177-3AD203B41FA5}">
                      <a16:colId xmlns:a16="http://schemas.microsoft.com/office/drawing/2014/main" xmlns="" val="815197111"/>
                    </a:ext>
                  </a:extLst>
                </a:gridCol>
                <a:gridCol w="815557">
                  <a:extLst>
                    <a:ext uri="{9D8B030D-6E8A-4147-A177-3AD203B41FA5}">
                      <a16:colId xmlns:a16="http://schemas.microsoft.com/office/drawing/2014/main" xmlns="" val="475185603"/>
                    </a:ext>
                  </a:extLst>
                </a:gridCol>
                <a:gridCol w="679631">
                  <a:extLst>
                    <a:ext uri="{9D8B030D-6E8A-4147-A177-3AD203B41FA5}">
                      <a16:colId xmlns:a16="http://schemas.microsoft.com/office/drawing/2014/main" xmlns="" val="2931462569"/>
                    </a:ext>
                  </a:extLst>
                </a:gridCol>
                <a:gridCol w="649904">
                  <a:extLst>
                    <a:ext uri="{9D8B030D-6E8A-4147-A177-3AD203B41FA5}">
                      <a16:colId xmlns:a16="http://schemas.microsoft.com/office/drawing/2014/main" xmlns="" val="3707146784"/>
                    </a:ext>
                  </a:extLst>
                </a:gridCol>
                <a:gridCol w="788321">
                  <a:extLst>
                    <a:ext uri="{9D8B030D-6E8A-4147-A177-3AD203B41FA5}">
                      <a16:colId xmlns:a16="http://schemas.microsoft.com/office/drawing/2014/main" xmlns="" val="3528016845"/>
                    </a:ext>
                  </a:extLst>
                </a:gridCol>
                <a:gridCol w="701860">
                  <a:extLst>
                    <a:ext uri="{9D8B030D-6E8A-4147-A177-3AD203B41FA5}">
                      <a16:colId xmlns:a16="http://schemas.microsoft.com/office/drawing/2014/main" xmlns="" val="40441504"/>
                    </a:ext>
                  </a:extLst>
                </a:gridCol>
              </a:tblGrid>
              <a:tr h="9727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9493628"/>
                  </a:ext>
                </a:extLst>
              </a:tr>
              <a:tr h="396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уровня безопасности людей на водных объектах, расположенных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05047851"/>
                  </a:ext>
                </a:extLst>
              </a:tr>
              <a:tr h="396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общего количества преступлений, совершенных на территории муниципального образования, не менее чем на 3%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04211657"/>
                  </a:ext>
                </a:extLst>
              </a:tr>
              <a:tr h="7667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30839590"/>
                  </a:ext>
                </a:extLst>
              </a:tr>
              <a:tr h="6365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криминогенности 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42964175"/>
                  </a:ext>
                </a:extLst>
              </a:tr>
              <a:tr h="3642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числа погибших при пожарах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9223515"/>
                  </a:ext>
                </a:extLst>
              </a:tr>
              <a:tr h="6465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33892058"/>
                  </a:ext>
                </a:extLst>
              </a:tr>
              <a:tr h="7828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86524804"/>
                  </a:ext>
                </a:extLst>
              </a:tr>
              <a:tr h="4804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71931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81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03116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813794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34348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056537"/>
              </p:ext>
            </p:extLst>
          </p:nvPr>
        </p:nvGraphicFramePr>
        <p:xfrm>
          <a:off x="-9053" y="1301862"/>
          <a:ext cx="9915052" cy="3874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xmlns="" val="1014289286"/>
                    </a:ext>
                  </a:extLst>
                </a:gridCol>
                <a:gridCol w="5360957">
                  <a:extLst>
                    <a:ext uri="{9D8B030D-6E8A-4147-A177-3AD203B41FA5}">
                      <a16:colId xmlns:a16="http://schemas.microsoft.com/office/drawing/2014/main" xmlns="" val="3050702929"/>
                    </a:ext>
                  </a:extLst>
                </a:gridCol>
                <a:gridCol w="805878">
                  <a:extLst>
                    <a:ext uri="{9D8B030D-6E8A-4147-A177-3AD203B41FA5}">
                      <a16:colId xmlns:a16="http://schemas.microsoft.com/office/drawing/2014/main" xmlns="" val="2433603252"/>
                    </a:ext>
                  </a:extLst>
                </a:gridCol>
                <a:gridCol w="704746">
                  <a:extLst>
                    <a:ext uri="{9D8B030D-6E8A-4147-A177-3AD203B41FA5}">
                      <a16:colId xmlns:a16="http://schemas.microsoft.com/office/drawing/2014/main" xmlns="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xmlns="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xmlns="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xmlns="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xmlns="" val="3789679773"/>
                    </a:ext>
                  </a:extLst>
                </a:gridCol>
              </a:tblGrid>
              <a:tr h="1500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6824379"/>
                  </a:ext>
                </a:extLst>
              </a:tr>
              <a:tr h="2193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7039739"/>
                  </a:ext>
                </a:extLst>
              </a:tr>
              <a:tr h="602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(далее - ИЖС) или садового дома установленным параметрам и допустимости размещения объекта ИЖС или садового дома на земельном участке, уведомление о соответствии (несоответствии) построенных или реконструируемых объектов ИЖС или садового дома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91272291"/>
                  </a:ext>
                </a:extLst>
              </a:tr>
              <a:tr h="309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Объем ввода индивидуального жилищного строительства, построенного населением за счет собственных и (или) кредитных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51487680"/>
                  </a:ext>
                </a:extLst>
              </a:tr>
              <a:tr h="391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94449585"/>
                  </a:ext>
                </a:extLst>
              </a:tr>
              <a:tr h="1216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 в отчетном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987124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324814"/>
              </p:ext>
            </p:extLst>
          </p:nvPr>
        </p:nvGraphicFramePr>
        <p:xfrm>
          <a:off x="-10274" y="5178175"/>
          <a:ext cx="9925987" cy="1795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xmlns="" val="2268649341"/>
                    </a:ext>
                  </a:extLst>
                </a:gridCol>
                <a:gridCol w="5363110">
                  <a:extLst>
                    <a:ext uri="{9D8B030D-6E8A-4147-A177-3AD203B41FA5}">
                      <a16:colId xmlns:a16="http://schemas.microsoft.com/office/drawing/2014/main" xmlns="" val="405844918"/>
                    </a:ext>
                  </a:extLst>
                </a:gridCol>
                <a:gridCol w="801385">
                  <a:extLst>
                    <a:ext uri="{9D8B030D-6E8A-4147-A177-3AD203B41FA5}">
                      <a16:colId xmlns:a16="http://schemas.microsoft.com/office/drawing/2014/main" xmlns="" val="2880733051"/>
                    </a:ext>
                  </a:extLst>
                </a:gridCol>
                <a:gridCol w="698642">
                  <a:extLst>
                    <a:ext uri="{9D8B030D-6E8A-4147-A177-3AD203B41FA5}">
                      <a16:colId xmlns:a16="http://schemas.microsoft.com/office/drawing/2014/main" xmlns="" val="1894758214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xmlns="" val="2491678638"/>
                    </a:ext>
                  </a:extLst>
                </a:gridCol>
                <a:gridCol w="606176">
                  <a:extLst>
                    <a:ext uri="{9D8B030D-6E8A-4147-A177-3AD203B41FA5}">
                      <a16:colId xmlns:a16="http://schemas.microsoft.com/office/drawing/2014/main" xmlns="" val="3933194109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xmlns="" val="516085808"/>
                    </a:ext>
                  </a:extLst>
                </a:gridCol>
                <a:gridCol w="627874">
                  <a:extLst>
                    <a:ext uri="{9D8B030D-6E8A-4147-A177-3AD203B41FA5}">
                      <a16:colId xmlns:a16="http://schemas.microsoft.com/office/drawing/2014/main" xmlns="" val="2418149911"/>
                    </a:ext>
                  </a:extLst>
                </a:gridCol>
              </a:tblGrid>
              <a:tr h="9292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46781415"/>
                  </a:ext>
                </a:extLst>
              </a:tr>
              <a:tr h="8665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8812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50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641200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695043"/>
              </p:ext>
            </p:extLst>
          </p:nvPr>
        </p:nvGraphicFramePr>
        <p:xfrm>
          <a:off x="10274" y="1301861"/>
          <a:ext cx="9895726" cy="32340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079">
                  <a:extLst>
                    <a:ext uri="{9D8B030D-6E8A-4147-A177-3AD203B41FA5}">
                      <a16:colId xmlns:a16="http://schemas.microsoft.com/office/drawing/2014/main" xmlns="" val="1014289286"/>
                    </a:ext>
                  </a:extLst>
                </a:gridCol>
                <a:gridCol w="5360957">
                  <a:extLst>
                    <a:ext uri="{9D8B030D-6E8A-4147-A177-3AD203B41FA5}">
                      <a16:colId xmlns:a16="http://schemas.microsoft.com/office/drawing/2014/main" xmlns="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xmlns="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:a16="http://schemas.microsoft.com/office/drawing/2014/main" xmlns="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xmlns="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xmlns="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xmlns="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xmlns="" val="3789679773"/>
                    </a:ext>
                  </a:extLst>
                </a:gridCol>
              </a:tblGrid>
              <a:tr h="2936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6824379"/>
                  </a:ext>
                </a:extLst>
              </a:tr>
              <a:tr h="3958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7039739"/>
                  </a:ext>
                </a:extLst>
              </a:tr>
              <a:tr h="5886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91272291"/>
                  </a:ext>
                </a:extLst>
              </a:tr>
              <a:tr h="3774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случаев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51487680"/>
                  </a:ext>
                </a:extLst>
              </a:tr>
              <a:tr h="15631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9444958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358589"/>
              </p:ext>
            </p:extLst>
          </p:nvPr>
        </p:nvGraphicFramePr>
        <p:xfrm>
          <a:off x="0" y="4520629"/>
          <a:ext cx="9915713" cy="23373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418">
                  <a:extLst>
                    <a:ext uri="{9D8B030D-6E8A-4147-A177-3AD203B41FA5}">
                      <a16:colId xmlns:a16="http://schemas.microsoft.com/office/drawing/2014/main" xmlns="" val="2268649341"/>
                    </a:ext>
                  </a:extLst>
                </a:gridCol>
                <a:gridCol w="5363110">
                  <a:extLst>
                    <a:ext uri="{9D8B030D-6E8A-4147-A177-3AD203B41FA5}">
                      <a16:colId xmlns:a16="http://schemas.microsoft.com/office/drawing/2014/main" xmlns="" val="405844918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xmlns="" val="2880733051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xmlns="" val="1894758214"/>
                    </a:ext>
                  </a:extLst>
                </a:gridCol>
                <a:gridCol w="704886">
                  <a:extLst>
                    <a:ext uri="{9D8B030D-6E8A-4147-A177-3AD203B41FA5}">
                      <a16:colId xmlns:a16="http://schemas.microsoft.com/office/drawing/2014/main" xmlns="" val="2491678638"/>
                    </a:ext>
                  </a:extLst>
                </a:gridCol>
                <a:gridCol w="607440">
                  <a:extLst>
                    <a:ext uri="{9D8B030D-6E8A-4147-A177-3AD203B41FA5}">
                      <a16:colId xmlns:a16="http://schemas.microsoft.com/office/drawing/2014/main" xmlns="" val="3933194109"/>
                    </a:ext>
                  </a:extLst>
                </a:gridCol>
                <a:gridCol w="700100">
                  <a:extLst>
                    <a:ext uri="{9D8B030D-6E8A-4147-A177-3AD203B41FA5}">
                      <a16:colId xmlns:a16="http://schemas.microsoft.com/office/drawing/2014/main" xmlns="" val="516085808"/>
                    </a:ext>
                  </a:extLst>
                </a:gridCol>
                <a:gridCol w="629184">
                  <a:extLst>
                    <a:ext uri="{9D8B030D-6E8A-4147-A177-3AD203B41FA5}">
                      <a16:colId xmlns:a16="http://schemas.microsoft.com/office/drawing/2014/main" xmlns="" val="2418149911"/>
                    </a:ext>
                  </a:extLst>
                </a:gridCol>
              </a:tblGrid>
              <a:tr h="10669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 строительства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квадратных метров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46781415"/>
                  </a:ext>
                </a:extLst>
              </a:tr>
              <a:tr h="1270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 в отчетном финансовом году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8812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602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76701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534773"/>
              </p:ext>
            </p:extLst>
          </p:nvPr>
        </p:nvGraphicFramePr>
        <p:xfrm>
          <a:off x="-9052" y="1291591"/>
          <a:ext cx="9915052" cy="2473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922">
                  <a:extLst>
                    <a:ext uri="{9D8B030D-6E8A-4147-A177-3AD203B41FA5}">
                      <a16:colId xmlns:a16="http://schemas.microsoft.com/office/drawing/2014/main" xmlns="" val="1014289286"/>
                    </a:ext>
                  </a:extLst>
                </a:gridCol>
                <a:gridCol w="5389440">
                  <a:extLst>
                    <a:ext uri="{9D8B030D-6E8A-4147-A177-3AD203B41FA5}">
                      <a16:colId xmlns:a16="http://schemas.microsoft.com/office/drawing/2014/main" xmlns="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xmlns="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:a16="http://schemas.microsoft.com/office/drawing/2014/main" xmlns="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xmlns="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xmlns="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xmlns="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xmlns="" val="3789679773"/>
                    </a:ext>
                  </a:extLst>
                </a:gridCol>
              </a:tblGrid>
              <a:tr h="514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инфраструктуры, энергоэффективности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6824379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населения, обеспеченного доброкачественной питьевой водой из централизованных источников водоснабжения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процент/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7039739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сточных вод, очищенных до нормативных значений, в общем объеме сточных вод, пропущенных через очистные сооружения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91272291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51487680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созданных и восстановленных объектов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94449585"/>
                  </a:ext>
                </a:extLst>
              </a:tr>
              <a:tr h="355004"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987124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202536"/>
              </p:ext>
            </p:extLst>
          </p:nvPr>
        </p:nvGraphicFramePr>
        <p:xfrm>
          <a:off x="0" y="3400745"/>
          <a:ext cx="9915711" cy="34572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9596">
                  <a:extLst>
                    <a:ext uri="{9D8B030D-6E8A-4147-A177-3AD203B41FA5}">
                      <a16:colId xmlns:a16="http://schemas.microsoft.com/office/drawing/2014/main" xmlns="" val="2268649341"/>
                    </a:ext>
                  </a:extLst>
                </a:gridCol>
                <a:gridCol w="5404206">
                  <a:extLst>
                    <a:ext uri="{9D8B030D-6E8A-4147-A177-3AD203B41FA5}">
                      <a16:colId xmlns:a16="http://schemas.microsoft.com/office/drawing/2014/main" xmlns="" val="405844918"/>
                    </a:ext>
                  </a:extLst>
                </a:gridCol>
                <a:gridCol w="698643">
                  <a:extLst>
                    <a:ext uri="{9D8B030D-6E8A-4147-A177-3AD203B41FA5}">
                      <a16:colId xmlns:a16="http://schemas.microsoft.com/office/drawing/2014/main" xmlns="" val="28807330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xmlns="" val="1894758214"/>
                    </a:ext>
                  </a:extLst>
                </a:gridCol>
                <a:gridCol w="729466">
                  <a:extLst>
                    <a:ext uri="{9D8B030D-6E8A-4147-A177-3AD203B41FA5}">
                      <a16:colId xmlns:a16="http://schemas.microsoft.com/office/drawing/2014/main" xmlns="" val="2491678638"/>
                    </a:ext>
                  </a:extLst>
                </a:gridCol>
                <a:gridCol w="575352">
                  <a:extLst>
                    <a:ext uri="{9D8B030D-6E8A-4147-A177-3AD203B41FA5}">
                      <a16:colId xmlns:a16="http://schemas.microsoft.com/office/drawing/2014/main" xmlns="" val="3933194109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xmlns="" val="516085808"/>
                    </a:ext>
                  </a:extLst>
                </a:gridCol>
                <a:gridCol w="617599">
                  <a:extLst>
                    <a:ext uri="{9D8B030D-6E8A-4147-A177-3AD203B41FA5}">
                      <a16:colId xmlns:a16="http://schemas.microsoft.com/office/drawing/2014/main" xmlns="" val="2418149911"/>
                    </a:ext>
                  </a:extLst>
                </a:gridCol>
              </a:tblGrid>
              <a:tr h="859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зданий, строений, сооружений муниципальной собственности, соответствующих нормальному уровню энергетической эффективности и выше (А, B, C, D).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46781415"/>
                  </a:ext>
                </a:extLst>
              </a:tr>
              <a:tr h="649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88120368"/>
                  </a:ext>
                </a:extLst>
              </a:tr>
              <a:tr h="436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многоквартирных домов с присвоенными классами энергоэфективности.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08129479"/>
                  </a:ext>
                </a:extLst>
              </a:tr>
              <a:tr h="860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газифицированных сельских населенных пунктов численностью свыше 100 человек в общем количестве сельских населенных пунктов Талдомского городского округа Московской области численностью свыше 100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26961629"/>
                  </a:ext>
                </a:extLst>
              </a:tr>
              <a:tr h="649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 Талдомского городского округа Московской области источниками газификации - газопроводами высокого и низкого давления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06382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38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">
              <a:schemeClr val="tx1"/>
            </a:gs>
            <a:gs pos="46000">
              <a:srgbClr val="FFFFEB"/>
            </a:gs>
            <a:gs pos="67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869949"/>
            <a:ext cx="9906000" cy="39880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385180"/>
            <a:ext cx="9906000" cy="1477328"/>
          </a:xfrm>
          <a:prstGeom prst="rect">
            <a:avLst/>
          </a:prstGeom>
          <a:gradFill>
            <a:gsLst>
              <a:gs pos="39000">
                <a:schemeClr val="tx1"/>
              </a:gs>
              <a:gs pos="0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Inter Medium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3869">
                <a:schemeClr val="tx1"/>
              </a:gs>
              <a:gs pos="51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ГЛОССАРИЙ</a:t>
            </a:r>
            <a:endParaRPr lang="ru-RU" sz="4800" b="1" i="1" dirty="0"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8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925119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21240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309604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886300"/>
              </p:ext>
            </p:extLst>
          </p:nvPr>
        </p:nvGraphicFramePr>
        <p:xfrm>
          <a:off x="-9052" y="1291588"/>
          <a:ext cx="9915052" cy="5566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018">
                  <a:extLst>
                    <a:ext uri="{9D8B030D-6E8A-4147-A177-3AD203B41FA5}">
                      <a16:colId xmlns:a16="http://schemas.microsoft.com/office/drawing/2014/main" xmlns="" val="1014289286"/>
                    </a:ext>
                  </a:extLst>
                </a:gridCol>
                <a:gridCol w="5348344">
                  <a:extLst>
                    <a:ext uri="{9D8B030D-6E8A-4147-A177-3AD203B41FA5}">
                      <a16:colId xmlns:a16="http://schemas.microsoft.com/office/drawing/2014/main" xmlns="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xmlns="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:a16="http://schemas.microsoft.com/office/drawing/2014/main" xmlns="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:a16="http://schemas.microsoft.com/office/drawing/2014/main" xmlns="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:a16="http://schemas.microsoft.com/office/drawing/2014/main" xmlns="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:a16="http://schemas.microsoft.com/office/drawing/2014/main" xmlns="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:a16="http://schemas.microsoft.com/office/drawing/2014/main" xmlns="" val="3789679773"/>
                    </a:ext>
                  </a:extLst>
                </a:gridCol>
              </a:tblGrid>
              <a:tr h="6308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инфраструктуры, энергоэффективности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6824379"/>
                  </a:ext>
                </a:extLst>
              </a:tr>
              <a:tr h="9169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актуальных схем теплоснабжения, водоснабжения и водоотведения, программ комплексного развития систем коммунальной инфраструктуры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7039739"/>
                  </a:ext>
                </a:extLst>
              </a:tr>
              <a:tr h="9087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91272291"/>
                  </a:ext>
                </a:extLst>
              </a:tr>
              <a:tr h="8178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51487680"/>
                  </a:ext>
                </a:extLst>
              </a:tr>
              <a:tr h="1070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94449585"/>
                  </a:ext>
                </a:extLst>
              </a:tr>
              <a:tr h="12217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98712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541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57464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341545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59098"/>
              </p:ext>
            </p:extLst>
          </p:nvPr>
        </p:nvGraphicFramePr>
        <p:xfrm>
          <a:off x="0" y="1301863"/>
          <a:ext cx="9906003" cy="5556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:a16="http://schemas.microsoft.com/office/drawing/2014/main" xmlns="" val="1237685647"/>
                    </a:ext>
                  </a:extLst>
                </a:gridCol>
                <a:gridCol w="5291440">
                  <a:extLst>
                    <a:ext uri="{9D8B030D-6E8A-4147-A177-3AD203B41FA5}">
                      <a16:colId xmlns:a16="http://schemas.microsoft.com/office/drawing/2014/main" xmlns="" val="537065869"/>
                    </a:ext>
                  </a:extLst>
                </a:gridCol>
                <a:gridCol w="701715">
                  <a:extLst>
                    <a:ext uri="{9D8B030D-6E8A-4147-A177-3AD203B41FA5}">
                      <a16:colId xmlns:a16="http://schemas.microsoft.com/office/drawing/2014/main" xmlns="" val="2793821661"/>
                    </a:ext>
                  </a:extLst>
                </a:gridCol>
                <a:gridCol w="765949">
                  <a:extLst>
                    <a:ext uri="{9D8B030D-6E8A-4147-A177-3AD203B41FA5}">
                      <a16:colId xmlns:a16="http://schemas.microsoft.com/office/drawing/2014/main" xmlns="" val="90800993"/>
                    </a:ext>
                  </a:extLst>
                </a:gridCol>
                <a:gridCol w="708537">
                  <a:extLst>
                    <a:ext uri="{9D8B030D-6E8A-4147-A177-3AD203B41FA5}">
                      <a16:colId xmlns:a16="http://schemas.microsoft.com/office/drawing/2014/main" xmlns="" val="4165469377"/>
                    </a:ext>
                  </a:extLst>
                </a:gridCol>
                <a:gridCol w="719701">
                  <a:extLst>
                    <a:ext uri="{9D8B030D-6E8A-4147-A177-3AD203B41FA5}">
                      <a16:colId xmlns:a16="http://schemas.microsoft.com/office/drawing/2014/main" xmlns="" val="3136617496"/>
                    </a:ext>
                  </a:extLst>
                </a:gridCol>
                <a:gridCol w="719701">
                  <a:extLst>
                    <a:ext uri="{9D8B030D-6E8A-4147-A177-3AD203B41FA5}">
                      <a16:colId xmlns:a16="http://schemas.microsoft.com/office/drawing/2014/main" xmlns="" val="3985104006"/>
                    </a:ext>
                  </a:extLst>
                </a:gridCol>
                <a:gridCol w="598268">
                  <a:extLst>
                    <a:ext uri="{9D8B030D-6E8A-4147-A177-3AD203B41FA5}">
                      <a16:colId xmlns:a16="http://schemas.microsoft.com/office/drawing/2014/main" xmlns="" val="3351652536"/>
                    </a:ext>
                  </a:extLst>
                </a:gridCol>
              </a:tblGrid>
              <a:tr h="278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8398018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созданных рабочих мест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92930112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79510614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77744974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86223007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закупок среди субъектов малого предпринимательства, социально ориентированных некоммерческих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93689872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несостоявшихся закупок от общего количества конкурентных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65919398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обоснованных, частично обоснованных жалоб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8440702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общей экономии денежных средств по результатам определения поставщиков (подрядчиков, исполнителей)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9907227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общей экономии денежных средств по результатам осуществления конкурентных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44091261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стоимости контрактов, заключенных с единственным поставщиком по несостоявшимся закупкам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43541149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реализованных требований Стандарта развития конкуренции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99124491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количество участников состоявшихся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40033665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48579424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0531521"/>
                  </a:ext>
                </a:extLst>
              </a:tr>
              <a:tr h="5599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граждан, зафиксировавших свой статус, с учетом введения налогового режима для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нарастающим итогом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57669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50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67614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93160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237684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034820"/>
              </p:ext>
            </p:extLst>
          </p:nvPr>
        </p:nvGraphicFramePr>
        <p:xfrm>
          <a:off x="1" y="1291585"/>
          <a:ext cx="9904288" cy="55664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7">
                  <a:extLst>
                    <a:ext uri="{9D8B030D-6E8A-4147-A177-3AD203B41FA5}">
                      <a16:colId xmlns:a16="http://schemas.microsoft.com/office/drawing/2014/main" xmlns="" val="1237685647"/>
                    </a:ext>
                  </a:extLst>
                </a:gridCol>
                <a:gridCol w="5321374">
                  <a:extLst>
                    <a:ext uri="{9D8B030D-6E8A-4147-A177-3AD203B41FA5}">
                      <a16:colId xmlns:a16="http://schemas.microsoft.com/office/drawing/2014/main" xmlns="" val="537065869"/>
                    </a:ext>
                  </a:extLst>
                </a:gridCol>
                <a:gridCol w="700152">
                  <a:extLst>
                    <a:ext uri="{9D8B030D-6E8A-4147-A177-3AD203B41FA5}">
                      <a16:colId xmlns:a16="http://schemas.microsoft.com/office/drawing/2014/main" xmlns="" val="2793821661"/>
                    </a:ext>
                  </a:extLst>
                </a:gridCol>
                <a:gridCol w="764243">
                  <a:extLst>
                    <a:ext uri="{9D8B030D-6E8A-4147-A177-3AD203B41FA5}">
                      <a16:colId xmlns:a16="http://schemas.microsoft.com/office/drawing/2014/main" xmlns="" val="90800993"/>
                    </a:ext>
                  </a:extLst>
                </a:gridCol>
                <a:gridCol w="706958">
                  <a:extLst>
                    <a:ext uri="{9D8B030D-6E8A-4147-A177-3AD203B41FA5}">
                      <a16:colId xmlns:a16="http://schemas.microsoft.com/office/drawing/2014/main" xmlns="" val="4165469377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xmlns="" val="3136617496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xmlns="" val="3985104006"/>
                    </a:ext>
                  </a:extLst>
                </a:gridCol>
                <a:gridCol w="482200">
                  <a:extLst>
                    <a:ext uri="{9D8B030D-6E8A-4147-A177-3AD203B41FA5}">
                      <a16:colId xmlns:a16="http://schemas.microsoft.com/office/drawing/2014/main" xmlns="" val="3351652536"/>
                    </a:ext>
                  </a:extLst>
                </a:gridCol>
              </a:tblGrid>
              <a:tr h="2808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8398018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9293011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79510614"/>
                  </a:ext>
                </a:extLst>
              </a:tr>
              <a:tr h="276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Стандарт потребительского рынка и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77744974"/>
                  </a:ext>
                </a:extLst>
              </a:tr>
              <a:tr h="411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86223007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ОДС, соответствующих требованиям, нормам и стандартам действующего законодательства, от общего количества ОДС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93689872"/>
                  </a:ext>
                </a:extLst>
              </a:tr>
              <a:tr h="7480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Квадратные метры 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1747,42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65919398"/>
                  </a:ext>
                </a:extLst>
              </a:tr>
              <a:tr h="6421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площадей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844070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посадочных мест на объектах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Посадочное место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9907227"/>
                  </a:ext>
                </a:extLst>
              </a:tr>
              <a:tr h="305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рабочих мест на объектах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44091261"/>
                  </a:ext>
                </a:extLst>
              </a:tr>
              <a:tr h="276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Стандарт потребительского рынка и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43541149"/>
                  </a:ext>
                </a:extLst>
              </a:tr>
              <a:tr h="11102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99124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06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224319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93160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237684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524816"/>
              </p:ext>
            </p:extLst>
          </p:nvPr>
        </p:nvGraphicFramePr>
        <p:xfrm>
          <a:off x="0" y="1291584"/>
          <a:ext cx="9904288" cy="5566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7">
                  <a:extLst>
                    <a:ext uri="{9D8B030D-6E8A-4147-A177-3AD203B41FA5}">
                      <a16:colId xmlns:a16="http://schemas.microsoft.com/office/drawing/2014/main" xmlns="" val="1237685647"/>
                    </a:ext>
                  </a:extLst>
                </a:gridCol>
                <a:gridCol w="5321373">
                  <a:extLst>
                    <a:ext uri="{9D8B030D-6E8A-4147-A177-3AD203B41FA5}">
                      <a16:colId xmlns:a16="http://schemas.microsoft.com/office/drawing/2014/main" xmlns="" val="537065869"/>
                    </a:ext>
                  </a:extLst>
                </a:gridCol>
                <a:gridCol w="700152">
                  <a:extLst>
                    <a:ext uri="{9D8B030D-6E8A-4147-A177-3AD203B41FA5}">
                      <a16:colId xmlns:a16="http://schemas.microsoft.com/office/drawing/2014/main" xmlns="" val="2793821661"/>
                    </a:ext>
                  </a:extLst>
                </a:gridCol>
                <a:gridCol w="764243">
                  <a:extLst>
                    <a:ext uri="{9D8B030D-6E8A-4147-A177-3AD203B41FA5}">
                      <a16:colId xmlns:a16="http://schemas.microsoft.com/office/drawing/2014/main" xmlns="" val="90800993"/>
                    </a:ext>
                  </a:extLst>
                </a:gridCol>
                <a:gridCol w="706959">
                  <a:extLst>
                    <a:ext uri="{9D8B030D-6E8A-4147-A177-3AD203B41FA5}">
                      <a16:colId xmlns:a16="http://schemas.microsoft.com/office/drawing/2014/main" xmlns="" val="4165469377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xmlns="" val="3136617496"/>
                    </a:ext>
                  </a:extLst>
                </a:gridCol>
                <a:gridCol w="718097">
                  <a:extLst>
                    <a:ext uri="{9D8B030D-6E8A-4147-A177-3AD203B41FA5}">
                      <a16:colId xmlns:a16="http://schemas.microsoft.com/office/drawing/2014/main" xmlns="" val="3985104006"/>
                    </a:ext>
                  </a:extLst>
                </a:gridCol>
                <a:gridCol w="482200">
                  <a:extLst>
                    <a:ext uri="{9D8B030D-6E8A-4147-A177-3AD203B41FA5}">
                      <a16:colId xmlns:a16="http://schemas.microsoft.com/office/drawing/2014/main" xmlns="" val="3351652536"/>
                    </a:ext>
                  </a:extLst>
                </a:gridCol>
              </a:tblGrid>
              <a:tr h="2797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8398018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92930112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79510614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77744974"/>
                  </a:ext>
                </a:extLst>
              </a:tr>
              <a:tr h="5613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86223007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совокупной результативности реализации мероприятий, направленных на развитие конкуренции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93689872"/>
                  </a:ext>
                </a:extLst>
              </a:tr>
              <a:tr h="239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65919398"/>
                  </a:ext>
                </a:extLst>
              </a:tr>
              <a:tr h="303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рабочих мест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8440702"/>
                  </a:ext>
                </a:extLst>
              </a:tr>
              <a:tr h="3622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м. /на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9907227"/>
                  </a:ext>
                </a:extLst>
              </a:tr>
              <a:tr h="4173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44091261"/>
                  </a:ext>
                </a:extLst>
              </a:tr>
              <a:tr h="3771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мест /на 1000 жите­лей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43541149"/>
                  </a:ext>
                </a:extLst>
              </a:tr>
              <a:tr h="5094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99124491"/>
                  </a:ext>
                </a:extLst>
              </a:tr>
              <a:tr h="582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40033665"/>
                  </a:ext>
                </a:extLst>
              </a:tr>
              <a:tr h="423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Число субъектов МСП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48579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41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39488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814812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362306"/>
              </p:ext>
            </p:extLst>
          </p:nvPr>
        </p:nvGraphicFramePr>
        <p:xfrm>
          <a:off x="-9053" y="1258434"/>
          <a:ext cx="9913544" cy="4307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xmlns="" val="1088671169"/>
                    </a:ext>
                  </a:extLst>
                </a:gridCol>
                <a:gridCol w="5132436">
                  <a:extLst>
                    <a:ext uri="{9D8B030D-6E8A-4147-A177-3AD203B41FA5}">
                      <a16:colId xmlns:a16="http://schemas.microsoft.com/office/drawing/2014/main" xmlns="" val="1455377261"/>
                    </a:ext>
                  </a:extLst>
                </a:gridCol>
                <a:gridCol w="761370">
                  <a:extLst>
                    <a:ext uri="{9D8B030D-6E8A-4147-A177-3AD203B41FA5}">
                      <a16:colId xmlns:a16="http://schemas.microsoft.com/office/drawing/2014/main" xmlns="" val="3121537873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xmlns="" val="3333174464"/>
                    </a:ext>
                  </a:extLst>
                </a:gridCol>
                <a:gridCol w="832918">
                  <a:extLst>
                    <a:ext uri="{9D8B030D-6E8A-4147-A177-3AD203B41FA5}">
                      <a16:colId xmlns:a16="http://schemas.microsoft.com/office/drawing/2014/main" xmlns="" val="661716165"/>
                    </a:ext>
                  </a:extLst>
                </a:gridCol>
                <a:gridCol w="588476">
                  <a:extLst>
                    <a:ext uri="{9D8B030D-6E8A-4147-A177-3AD203B41FA5}">
                      <a16:colId xmlns:a16="http://schemas.microsoft.com/office/drawing/2014/main" xmlns="" val="2627827174"/>
                    </a:ext>
                  </a:extLst>
                </a:gridCol>
                <a:gridCol w="715223">
                  <a:extLst>
                    <a:ext uri="{9D8B030D-6E8A-4147-A177-3AD203B41FA5}">
                      <a16:colId xmlns:a16="http://schemas.microsoft.com/office/drawing/2014/main" xmlns="" val="88980462"/>
                    </a:ext>
                  </a:extLst>
                </a:gridCol>
                <a:gridCol w="751438">
                  <a:extLst>
                    <a:ext uri="{9D8B030D-6E8A-4147-A177-3AD203B41FA5}">
                      <a16:colId xmlns:a16="http://schemas.microsoft.com/office/drawing/2014/main" xmlns="" val="3797065861"/>
                    </a:ext>
                  </a:extLst>
                </a:gridCol>
              </a:tblGrid>
              <a:tr h="500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199072"/>
                  </a:ext>
                </a:extLst>
              </a:tr>
              <a:tr h="192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84448375"/>
                  </a:ext>
                </a:extLst>
              </a:tr>
              <a:tr h="5622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72953048"/>
                  </a:ext>
                </a:extLst>
              </a:tr>
              <a:tr h="2482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Исключение незаконных решений по земле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97714963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75060198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60624835"/>
                  </a:ext>
                </a:extLst>
              </a:tr>
              <a:tr h="2253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73474287"/>
                  </a:ext>
                </a:extLst>
              </a:tr>
              <a:tr h="2054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23824058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50804902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26448478"/>
                  </a:ext>
                </a:extLst>
              </a:tr>
              <a:tr h="32104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7435551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733224"/>
              </p:ext>
            </p:extLst>
          </p:nvPr>
        </p:nvGraphicFramePr>
        <p:xfrm>
          <a:off x="1" y="5568595"/>
          <a:ext cx="9905998" cy="12968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418">
                  <a:extLst>
                    <a:ext uri="{9D8B030D-6E8A-4147-A177-3AD203B41FA5}">
                      <a16:colId xmlns:a16="http://schemas.microsoft.com/office/drawing/2014/main" xmlns="" val="965931209"/>
                    </a:ext>
                  </a:extLst>
                </a:gridCol>
                <a:gridCol w="5157626">
                  <a:extLst>
                    <a:ext uri="{9D8B030D-6E8A-4147-A177-3AD203B41FA5}">
                      <a16:colId xmlns:a16="http://schemas.microsoft.com/office/drawing/2014/main" xmlns="" val="2809728670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xmlns="" val="1748431591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xmlns="" val="4119331168"/>
                    </a:ext>
                  </a:extLst>
                </a:gridCol>
                <a:gridCol w="842481">
                  <a:extLst>
                    <a:ext uri="{9D8B030D-6E8A-4147-A177-3AD203B41FA5}">
                      <a16:colId xmlns:a16="http://schemas.microsoft.com/office/drawing/2014/main" xmlns="" val="2555623355"/>
                    </a:ext>
                  </a:extLst>
                </a:gridCol>
                <a:gridCol w="585627">
                  <a:extLst>
                    <a:ext uri="{9D8B030D-6E8A-4147-A177-3AD203B41FA5}">
                      <a16:colId xmlns:a16="http://schemas.microsoft.com/office/drawing/2014/main" xmlns="" val="4206313899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xmlns="" val="1038017397"/>
                    </a:ext>
                  </a:extLst>
                </a:gridCol>
                <a:gridCol w="751725">
                  <a:extLst>
                    <a:ext uri="{9D8B030D-6E8A-4147-A177-3AD203B41FA5}">
                      <a16:colId xmlns:a16="http://schemas.microsoft.com/office/drawing/2014/main" xmlns="" val="3985083084"/>
                    </a:ext>
                  </a:extLst>
                </a:gridCol>
              </a:tblGrid>
              <a:tr h="7335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служащих, прошедших обучение по программам профессиональной переподготовки и повышения квалификации в соответствии с муниципальным заказом, от общего числа муниципальных служащих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39835974"/>
                  </a:ext>
                </a:extLst>
              </a:tr>
              <a:tr h="55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просроченной кредиторской задолженности в расходах бюджета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44006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705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667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814812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053971"/>
              </p:ext>
            </p:extLst>
          </p:nvPr>
        </p:nvGraphicFramePr>
        <p:xfrm>
          <a:off x="-9055" y="1304819"/>
          <a:ext cx="9915054" cy="462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72">
                  <a:extLst>
                    <a:ext uri="{9D8B030D-6E8A-4147-A177-3AD203B41FA5}">
                      <a16:colId xmlns:a16="http://schemas.microsoft.com/office/drawing/2014/main" xmlns="" val="1088671169"/>
                    </a:ext>
                  </a:extLst>
                </a:gridCol>
                <a:gridCol w="5154692">
                  <a:extLst>
                    <a:ext uri="{9D8B030D-6E8A-4147-A177-3AD203B41FA5}">
                      <a16:colId xmlns:a16="http://schemas.microsoft.com/office/drawing/2014/main" xmlns="" val="1455377261"/>
                    </a:ext>
                  </a:extLst>
                </a:gridCol>
                <a:gridCol w="764672">
                  <a:extLst>
                    <a:ext uri="{9D8B030D-6E8A-4147-A177-3AD203B41FA5}">
                      <a16:colId xmlns:a16="http://schemas.microsoft.com/office/drawing/2014/main" xmlns="" val="3121537873"/>
                    </a:ext>
                  </a:extLst>
                </a:gridCol>
                <a:gridCol w="727419">
                  <a:extLst>
                    <a:ext uri="{9D8B030D-6E8A-4147-A177-3AD203B41FA5}">
                      <a16:colId xmlns:a16="http://schemas.microsoft.com/office/drawing/2014/main" xmlns="" val="3333174464"/>
                    </a:ext>
                  </a:extLst>
                </a:gridCol>
                <a:gridCol w="836530">
                  <a:extLst>
                    <a:ext uri="{9D8B030D-6E8A-4147-A177-3AD203B41FA5}">
                      <a16:colId xmlns:a16="http://schemas.microsoft.com/office/drawing/2014/main" xmlns="" val="661716165"/>
                    </a:ext>
                  </a:extLst>
                </a:gridCol>
                <a:gridCol w="591028">
                  <a:extLst>
                    <a:ext uri="{9D8B030D-6E8A-4147-A177-3AD203B41FA5}">
                      <a16:colId xmlns:a16="http://schemas.microsoft.com/office/drawing/2014/main" xmlns="" val="2627827174"/>
                    </a:ext>
                  </a:extLst>
                </a:gridCol>
                <a:gridCol w="718324">
                  <a:extLst>
                    <a:ext uri="{9D8B030D-6E8A-4147-A177-3AD203B41FA5}">
                      <a16:colId xmlns:a16="http://schemas.microsoft.com/office/drawing/2014/main" xmlns="" val="88980462"/>
                    </a:ext>
                  </a:extLst>
                </a:gridCol>
                <a:gridCol w="713217">
                  <a:extLst>
                    <a:ext uri="{9D8B030D-6E8A-4147-A177-3AD203B41FA5}">
                      <a16:colId xmlns:a16="http://schemas.microsoft.com/office/drawing/2014/main" xmlns="" val="3797065861"/>
                    </a:ext>
                  </a:extLst>
                </a:gridCol>
              </a:tblGrid>
              <a:tr h="6113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199072"/>
                  </a:ext>
                </a:extLst>
              </a:tr>
              <a:tr h="5526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Ежегодный прирост налоговых и неналоговых доходов бюджета Талдомского городского округа в отчетном финансовом году к поступлениям в году, предшествующем отчетному финансовому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84448375"/>
                  </a:ext>
                </a:extLst>
              </a:tr>
              <a:tr h="556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объема муниципального долга Талдомского городского округа к объему годовому объему доходов (без учета объема безвозмездных поступлений) бюджета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72953048"/>
                  </a:ext>
                </a:extLst>
              </a:tr>
              <a:tr h="3814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объектов недвижимого имущества, поставленных на ГКУ по результатам МЗК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97714963"/>
                  </a:ext>
                </a:extLst>
              </a:tr>
              <a:tr h="549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75060198"/>
                  </a:ext>
                </a:extLst>
              </a:tr>
              <a:tr h="2291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Обеспечение деятельности(оказание услуг) муниципальных органов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60624835"/>
                  </a:ext>
                </a:extLst>
              </a:tr>
              <a:tr h="549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73474287"/>
                  </a:ext>
                </a:extLst>
              </a:tr>
              <a:tr h="44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23824058"/>
                  </a:ext>
                </a:extLst>
              </a:tr>
              <a:tr h="2020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50804902"/>
                  </a:ext>
                </a:extLst>
              </a:tr>
              <a:tr h="2020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26448478"/>
                  </a:ext>
                </a:extLst>
              </a:tr>
              <a:tr h="31785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7435551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01016"/>
              </p:ext>
            </p:extLst>
          </p:nvPr>
        </p:nvGraphicFramePr>
        <p:xfrm>
          <a:off x="-2" y="5928189"/>
          <a:ext cx="9906001" cy="965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:a16="http://schemas.microsoft.com/office/drawing/2014/main" xmlns="" val="965931209"/>
                    </a:ext>
                  </a:extLst>
                </a:gridCol>
                <a:gridCol w="5137081">
                  <a:extLst>
                    <a:ext uri="{9D8B030D-6E8A-4147-A177-3AD203B41FA5}">
                      <a16:colId xmlns:a16="http://schemas.microsoft.com/office/drawing/2014/main" xmlns="" val="2809728670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xmlns="" val="1748431591"/>
                    </a:ext>
                  </a:extLst>
                </a:gridCol>
                <a:gridCol w="719191">
                  <a:extLst>
                    <a:ext uri="{9D8B030D-6E8A-4147-A177-3AD203B41FA5}">
                      <a16:colId xmlns:a16="http://schemas.microsoft.com/office/drawing/2014/main" xmlns="" val="4119331168"/>
                    </a:ext>
                  </a:extLst>
                </a:gridCol>
                <a:gridCol w="852755">
                  <a:extLst>
                    <a:ext uri="{9D8B030D-6E8A-4147-A177-3AD203B41FA5}">
                      <a16:colId xmlns:a16="http://schemas.microsoft.com/office/drawing/2014/main" xmlns="" val="2555623355"/>
                    </a:ext>
                  </a:extLst>
                </a:gridCol>
                <a:gridCol w="585627">
                  <a:extLst>
                    <a:ext uri="{9D8B030D-6E8A-4147-A177-3AD203B41FA5}">
                      <a16:colId xmlns:a16="http://schemas.microsoft.com/office/drawing/2014/main" xmlns="" val="4206313899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xmlns="" val="101532574"/>
                    </a:ext>
                  </a:extLst>
                </a:gridCol>
                <a:gridCol w="700354">
                  <a:extLst>
                    <a:ext uri="{9D8B030D-6E8A-4147-A177-3AD203B41FA5}">
                      <a16:colId xmlns:a16="http://schemas.microsoft.com/office/drawing/2014/main" xmlns="" val="2745162753"/>
                    </a:ext>
                  </a:extLst>
                </a:gridCol>
              </a:tblGrid>
              <a:tr h="5775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-</a:t>
                      </a:r>
                      <a:endParaRPr lang="ru-RU" sz="1200" b="0" dirty="0"/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39835974"/>
                  </a:ext>
                </a:extLst>
              </a:tr>
              <a:tr h="388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75897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324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567362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048172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809420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11155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864148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099485"/>
              </p:ext>
            </p:extLst>
          </p:nvPr>
        </p:nvGraphicFramePr>
        <p:xfrm>
          <a:off x="-3" y="1282992"/>
          <a:ext cx="9904494" cy="5567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9">
                  <a:extLst>
                    <a:ext uri="{9D8B030D-6E8A-4147-A177-3AD203B41FA5}">
                      <a16:colId xmlns:a16="http://schemas.microsoft.com/office/drawing/2014/main" xmlns="" val="1088671169"/>
                    </a:ext>
                  </a:extLst>
                </a:gridCol>
                <a:gridCol w="5017218">
                  <a:extLst>
                    <a:ext uri="{9D8B030D-6E8A-4147-A177-3AD203B41FA5}">
                      <a16:colId xmlns:a16="http://schemas.microsoft.com/office/drawing/2014/main" xmlns="" val="1455377261"/>
                    </a:ext>
                  </a:extLst>
                </a:gridCol>
                <a:gridCol w="779230">
                  <a:extLst>
                    <a:ext uri="{9D8B030D-6E8A-4147-A177-3AD203B41FA5}">
                      <a16:colId xmlns:a16="http://schemas.microsoft.com/office/drawing/2014/main" xmlns="" val="3121537873"/>
                    </a:ext>
                  </a:extLst>
                </a:gridCol>
                <a:gridCol w="741269">
                  <a:extLst>
                    <a:ext uri="{9D8B030D-6E8A-4147-A177-3AD203B41FA5}">
                      <a16:colId xmlns:a16="http://schemas.microsoft.com/office/drawing/2014/main" xmlns="" val="3333174464"/>
                    </a:ext>
                  </a:extLst>
                </a:gridCol>
                <a:gridCol w="852458">
                  <a:extLst>
                    <a:ext uri="{9D8B030D-6E8A-4147-A177-3AD203B41FA5}">
                      <a16:colId xmlns:a16="http://schemas.microsoft.com/office/drawing/2014/main" xmlns="" val="661716165"/>
                    </a:ext>
                  </a:extLst>
                </a:gridCol>
                <a:gridCol w="602282">
                  <a:extLst>
                    <a:ext uri="{9D8B030D-6E8A-4147-A177-3AD203B41FA5}">
                      <a16:colId xmlns:a16="http://schemas.microsoft.com/office/drawing/2014/main" xmlns="" val="2627827174"/>
                    </a:ext>
                  </a:extLst>
                </a:gridCol>
                <a:gridCol w="732002">
                  <a:extLst>
                    <a:ext uri="{9D8B030D-6E8A-4147-A177-3AD203B41FA5}">
                      <a16:colId xmlns:a16="http://schemas.microsoft.com/office/drawing/2014/main" xmlns="" val="88980462"/>
                    </a:ext>
                  </a:extLst>
                </a:gridCol>
                <a:gridCol w="769066">
                  <a:extLst>
                    <a:ext uri="{9D8B030D-6E8A-4147-A177-3AD203B41FA5}">
                      <a16:colId xmlns:a16="http://schemas.microsoft.com/office/drawing/2014/main" xmlns="" val="3797065861"/>
                    </a:ext>
                  </a:extLst>
                </a:gridCol>
              </a:tblGrid>
              <a:tr h="12047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199072"/>
                  </a:ext>
                </a:extLst>
              </a:tr>
              <a:tr h="188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Информирование населения в средствах массовой информации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84448375"/>
                  </a:ext>
                </a:extLst>
              </a:tr>
              <a:tr h="9071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задолженности в муниципальный бюджет по платежам за установку и эксплуатацию рекламных конструкций (Вместо показателя "Снижение неналоговой задолженности в консолидированный бюджет Московской области (в части задолженности по платежам за установку и эксплуатацию рекламных конструкций"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72953048"/>
                  </a:ext>
                </a:extLst>
              </a:tr>
              <a:tr h="368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незаконных рекламных конструкций, установленных на территории муниципального 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97714963"/>
                  </a:ext>
                </a:extLst>
              </a:tr>
              <a:tr h="226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Уровень информированности населения в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75060198"/>
                  </a:ext>
                </a:extLst>
              </a:tr>
              <a:tr h="368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60624835"/>
                  </a:ext>
                </a:extLst>
              </a:tr>
              <a:tr h="3385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73474287"/>
                  </a:ext>
                </a:extLst>
              </a:tr>
              <a:tr h="7362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5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деятельность, чел.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23824058"/>
                  </a:ext>
                </a:extLst>
              </a:tr>
              <a:tr h="3235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50804902"/>
                  </a:ext>
                </a:extLst>
              </a:tr>
              <a:tr h="2172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Информирование населения в средствах массовой информации и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26448478"/>
                  </a:ext>
                </a:extLst>
              </a:tr>
              <a:tr h="6078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7435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57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625665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89109"/>
              </p:ext>
            </p:extLst>
          </p:nvPr>
        </p:nvGraphicFramePr>
        <p:xfrm>
          <a:off x="0" y="1356189"/>
          <a:ext cx="9905999" cy="5501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620">
                  <a:extLst>
                    <a:ext uri="{9D8B030D-6E8A-4147-A177-3AD203B41FA5}">
                      <a16:colId xmlns:a16="http://schemas.microsoft.com/office/drawing/2014/main" xmlns="" val="1239104924"/>
                    </a:ext>
                  </a:extLst>
                </a:gridCol>
                <a:gridCol w="5315539">
                  <a:extLst>
                    <a:ext uri="{9D8B030D-6E8A-4147-A177-3AD203B41FA5}">
                      <a16:colId xmlns:a16="http://schemas.microsoft.com/office/drawing/2014/main" xmlns="" val="4089182128"/>
                    </a:ext>
                  </a:extLst>
                </a:gridCol>
                <a:gridCol w="940405">
                  <a:extLst>
                    <a:ext uri="{9D8B030D-6E8A-4147-A177-3AD203B41FA5}">
                      <a16:colId xmlns:a16="http://schemas.microsoft.com/office/drawing/2014/main" xmlns="" val="124361389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3730734318"/>
                    </a:ext>
                  </a:extLst>
                </a:gridCol>
                <a:gridCol w="650319">
                  <a:extLst>
                    <a:ext uri="{9D8B030D-6E8A-4147-A177-3AD203B41FA5}">
                      <a16:colId xmlns:a16="http://schemas.microsoft.com/office/drawing/2014/main" xmlns="" val="217122161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xmlns="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xmlns="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xmlns="" val="4131740725"/>
                    </a:ext>
                  </a:extLst>
                </a:gridCol>
              </a:tblGrid>
              <a:tr h="900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функционирование дорожно-транспортного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комплекса»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4880221"/>
                  </a:ext>
                </a:extLst>
              </a:tr>
              <a:tr h="2755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6450480"/>
                  </a:ext>
                </a:extLst>
              </a:tr>
              <a:tr h="853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погибших в дорожно-транспортных происшествиях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64338603"/>
                  </a:ext>
                </a:extLst>
              </a:tr>
              <a:tr h="7992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Объёмы ввода в эксплуатацию после строительства и реконструкции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погонный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9310405"/>
                  </a:ext>
                </a:extLst>
              </a:tr>
              <a:tr h="1061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Ремонт (капитальный ремонт) сети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километров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тысячу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15,677/90,7635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92078211"/>
                  </a:ext>
                </a:extLst>
              </a:tr>
              <a:tr h="537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00844119"/>
                  </a:ext>
                </a:extLst>
              </a:tr>
              <a:tr h="7992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11762737"/>
                  </a:ext>
                </a:extLst>
              </a:tr>
              <a:tr h="2755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9969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42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460530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001064"/>
              </p:ext>
            </p:extLst>
          </p:nvPr>
        </p:nvGraphicFramePr>
        <p:xfrm>
          <a:off x="0" y="1385182"/>
          <a:ext cx="9905999" cy="5472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708">
                  <a:extLst>
                    <a:ext uri="{9D8B030D-6E8A-4147-A177-3AD203B41FA5}">
                      <a16:colId xmlns:a16="http://schemas.microsoft.com/office/drawing/2014/main" xmlns="" val="1239104924"/>
                    </a:ext>
                  </a:extLst>
                </a:gridCol>
                <a:gridCol w="5329451">
                  <a:extLst>
                    <a:ext uri="{9D8B030D-6E8A-4147-A177-3AD203B41FA5}">
                      <a16:colId xmlns:a16="http://schemas.microsoft.com/office/drawing/2014/main" xmlns="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xmlns="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xmlns="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xmlns="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xmlns="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xmlns="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xmlns="" val="4131740725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2254611"/>
                  </a:ext>
                </a:extLst>
              </a:tr>
              <a:tr h="2752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Выполнение требований комфортности и доступности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92078211"/>
                  </a:ext>
                </a:extLst>
              </a:tr>
              <a:tr h="4248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7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64577355"/>
                  </a:ext>
                </a:extLst>
              </a:tr>
              <a:tr h="224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заявителей МФЦ, ожидающих в очереди более 11 минут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62654931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время ожидания в очереди  для получения государственных (муниципальных)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18332567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99834176"/>
                  </a:ext>
                </a:extLst>
              </a:tr>
              <a:tr h="7473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многоквартирных домов, имеющих возможность пользоваться услугами проводного и мобильного доступа в информационно-телекоммуникационную сеть Интернет на скорости не менее 1 Мбит/с, предоставляемыми не менее чем 2 операторами связи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94296744"/>
                  </a:ext>
                </a:extLst>
              </a:tr>
              <a:tr h="5628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35589628"/>
                  </a:ext>
                </a:extLst>
              </a:tr>
              <a:tr h="11161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учреждений культуры, обеспеченных доступом в информационно-телекоммуникационную сеть Интернет на скорости:</a:t>
                      </a:r>
                      <a:b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учреждений культуры, расположенных в городских населенных пунктах, – не менее 50 Мбит/с;</a:t>
                      </a:r>
                      <a:b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учреждений культуры, расположенных в сельских населенных пунктах, – не менее 10 Мбит/с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51970205"/>
                  </a:ext>
                </a:extLst>
              </a:tr>
              <a:tr h="7473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419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781272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750912"/>
              </p:ext>
            </p:extLst>
          </p:nvPr>
        </p:nvGraphicFramePr>
        <p:xfrm>
          <a:off x="0" y="1385182"/>
          <a:ext cx="9905999" cy="54728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337">
                  <a:extLst>
                    <a:ext uri="{9D8B030D-6E8A-4147-A177-3AD203B41FA5}">
                      <a16:colId xmlns:a16="http://schemas.microsoft.com/office/drawing/2014/main" xmlns="" val="1239104924"/>
                    </a:ext>
                  </a:extLst>
                </a:gridCol>
                <a:gridCol w="5296822">
                  <a:extLst>
                    <a:ext uri="{9D8B030D-6E8A-4147-A177-3AD203B41FA5}">
                      <a16:colId xmlns:a16="http://schemas.microsoft.com/office/drawing/2014/main" xmlns="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xmlns="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xmlns="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xmlns="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xmlns="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xmlns="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xmlns="" val="4131740725"/>
                    </a:ext>
                  </a:extLst>
                </a:gridCol>
              </a:tblGrid>
              <a:tr h="658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2254611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92078211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64577355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62654931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18332567"/>
                  </a:ext>
                </a:extLst>
              </a:tr>
              <a:tr h="7971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99834176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Ответь вовремя – Доля жалоб, поступивших на портал «Добродел»,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94296744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«Добродел»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35589628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Повторные обращения – Доля обращений, поступивших на портал «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51970205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33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8000">
              <a:srgbClr val="FDFECE"/>
            </a:gs>
            <a:gs pos="28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906000" cy="1019592"/>
          </a:xfrm>
          <a:prstGeom prst="roundRect">
            <a:avLst/>
          </a:prstGeom>
          <a:gradFill flip="none" rotWithShape="1">
            <a:gsLst>
              <a:gs pos="13000">
                <a:srgbClr val="FDFFE7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  <a:endParaRPr lang="ru-RU" sz="48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82924869"/>
              </p:ext>
            </p:extLst>
          </p:nvPr>
        </p:nvGraphicFramePr>
        <p:xfrm>
          <a:off x="0" y="884904"/>
          <a:ext cx="4748982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/>
          <p:cNvSpPr/>
          <p:nvPr/>
        </p:nvSpPr>
        <p:spPr>
          <a:xfrm>
            <a:off x="4737584" y="2819400"/>
            <a:ext cx="1943874" cy="1181100"/>
          </a:xfrm>
          <a:prstGeom prst="ellipse">
            <a:avLst/>
          </a:prstGeom>
          <a:gradFill>
            <a:gsLst>
              <a:gs pos="14000">
                <a:srgbClr val="FFFFCC"/>
              </a:gs>
              <a:gs pos="78000">
                <a:schemeClr val="accent6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10312" y="1104900"/>
            <a:ext cx="1952752" cy="1130300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3">
                  <a:lumMod val="40000"/>
                  <a:lumOff val="60000"/>
                </a:schemeClr>
              </a:gs>
              <a:gs pos="4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нварь-май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771177" y="4368800"/>
            <a:ext cx="1892174" cy="1231901"/>
          </a:xfrm>
          <a:prstGeom prst="ellipse">
            <a:avLst/>
          </a:prstGeom>
          <a:gradFill>
            <a:gsLst>
              <a:gs pos="25000">
                <a:schemeClr val="accent1">
                  <a:lumMod val="20000"/>
                  <a:lumOff val="80000"/>
                </a:schemeClr>
              </a:gs>
              <a:gs pos="78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744016" y="5778500"/>
            <a:ext cx="1928388" cy="1079500"/>
          </a:xfrm>
          <a:prstGeom prst="ellipse">
            <a:avLst/>
          </a:prstGeom>
          <a:gradFill>
            <a:gsLst>
              <a:gs pos="0">
                <a:schemeClr val="tx1"/>
              </a:gs>
              <a:gs pos="55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6858000" y="10541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за предыдущий год. Готовится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Совета депутатов об исполнении бюджета, направляемый для проверки в контрольно-счетную палату, назначаются публичные слушания и по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итогу отчет выносится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утверждение Советом депутатов городского округа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58000" y="28194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текущего года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858000" y="5971373"/>
            <a:ext cx="2959100" cy="769441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6858000" y="4578589"/>
            <a:ext cx="2959100" cy="1384995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</a:p>
        </p:txBody>
      </p:sp>
      <p:sp>
        <p:nvSpPr>
          <p:cNvPr id="13" name="Стрелка вниз 12"/>
          <p:cNvSpPr/>
          <p:nvPr/>
        </p:nvSpPr>
        <p:spPr>
          <a:xfrm rot="18909284">
            <a:off x="3149984" y="2418017"/>
            <a:ext cx="529664" cy="94227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18" name="Стрелка вниз 17"/>
          <p:cNvSpPr/>
          <p:nvPr/>
        </p:nvSpPr>
        <p:spPr>
          <a:xfrm rot="7459497">
            <a:off x="1073573" y="4537294"/>
            <a:ext cx="541218" cy="886826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20" name="Стрелка вниз 19"/>
          <p:cNvSpPr/>
          <p:nvPr/>
        </p:nvSpPr>
        <p:spPr>
          <a:xfrm rot="3466697">
            <a:off x="3186222" y="4478301"/>
            <a:ext cx="605826" cy="102322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</p:spTree>
    <p:extLst>
      <p:ext uri="{BB962C8B-B14F-4D97-AF65-F5344CB8AC3E}">
        <p14:creationId xmlns:p14="http://schemas.microsoft.com/office/powerpoint/2010/main" val="151798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024990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717014"/>
              </p:ext>
            </p:extLst>
          </p:nvPr>
        </p:nvGraphicFramePr>
        <p:xfrm>
          <a:off x="0" y="1374440"/>
          <a:ext cx="9905999" cy="5483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63">
                  <a:extLst>
                    <a:ext uri="{9D8B030D-6E8A-4147-A177-3AD203B41FA5}">
                      <a16:colId xmlns:a16="http://schemas.microsoft.com/office/drawing/2014/main" xmlns="" val="1239104924"/>
                    </a:ext>
                  </a:extLst>
                </a:gridCol>
                <a:gridCol w="5307096">
                  <a:extLst>
                    <a:ext uri="{9D8B030D-6E8A-4147-A177-3AD203B41FA5}">
                      <a16:colId xmlns:a16="http://schemas.microsoft.com/office/drawing/2014/main" xmlns="" val="4089182128"/>
                    </a:ext>
                  </a:extLst>
                </a:gridCol>
                <a:gridCol w="847124">
                  <a:extLst>
                    <a:ext uri="{9D8B030D-6E8A-4147-A177-3AD203B41FA5}">
                      <a16:colId xmlns:a16="http://schemas.microsoft.com/office/drawing/2014/main" xmlns="" val="1243613896"/>
                    </a:ext>
                  </a:extLst>
                </a:gridCol>
                <a:gridCol w="708917">
                  <a:extLst>
                    <a:ext uri="{9D8B030D-6E8A-4147-A177-3AD203B41FA5}">
                      <a16:colId xmlns:a16="http://schemas.microsoft.com/office/drawing/2014/main" xmlns="" val="195236863"/>
                    </a:ext>
                  </a:extLst>
                </a:gridCol>
                <a:gridCol w="677479">
                  <a:extLst>
                    <a:ext uri="{9D8B030D-6E8A-4147-A177-3AD203B41FA5}">
                      <a16:colId xmlns:a16="http://schemas.microsoft.com/office/drawing/2014/main" xmlns="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:a16="http://schemas.microsoft.com/office/drawing/2014/main" xmlns="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xmlns="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xmlns="" val="4131740725"/>
                    </a:ext>
                  </a:extLst>
                </a:gridCol>
              </a:tblGrid>
              <a:tr h="6112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2254611"/>
                  </a:ext>
                </a:extLst>
              </a:tr>
              <a:tr h="1104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92078211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64577355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62654931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18332567"/>
                  </a:ext>
                </a:extLst>
              </a:tr>
              <a:tr h="374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99834176"/>
                  </a:ext>
                </a:extLst>
              </a:tr>
              <a:tr h="6787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94296744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Ответь вовремя – Доля жалоб, поступивших на портал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35589628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51970205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Повторные обращения – Доля обращений, поступивших на портал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169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617251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21498"/>
              </p:ext>
            </p:extLst>
          </p:nvPr>
        </p:nvGraphicFramePr>
        <p:xfrm>
          <a:off x="1" y="1355331"/>
          <a:ext cx="9905999" cy="55237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708">
                  <a:extLst>
                    <a:ext uri="{9D8B030D-6E8A-4147-A177-3AD203B41FA5}">
                      <a16:colId xmlns:a16="http://schemas.microsoft.com/office/drawing/2014/main" xmlns="" val="1239104924"/>
                    </a:ext>
                  </a:extLst>
                </a:gridCol>
                <a:gridCol w="5329450">
                  <a:extLst>
                    <a:ext uri="{9D8B030D-6E8A-4147-A177-3AD203B41FA5}">
                      <a16:colId xmlns:a16="http://schemas.microsoft.com/office/drawing/2014/main" xmlns="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xmlns="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xmlns="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xmlns="" val="3333239799"/>
                    </a:ext>
                  </a:extLst>
                </a:gridCol>
                <a:gridCol w="599914">
                  <a:extLst>
                    <a:ext uri="{9D8B030D-6E8A-4147-A177-3AD203B41FA5}">
                      <a16:colId xmlns:a16="http://schemas.microsoft.com/office/drawing/2014/main" xmlns="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xmlns="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:a16="http://schemas.microsoft.com/office/drawing/2014/main" xmlns="" val="4131740725"/>
                    </a:ext>
                  </a:extLst>
                </a:gridCol>
              </a:tblGrid>
              <a:tr h="6098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2254611"/>
                  </a:ext>
                </a:extLst>
              </a:tr>
              <a:tr h="7379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Быстро/качественно решаем - Доля сообщений, отправленных на портал «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92078211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64577355"/>
                  </a:ext>
                </a:extLst>
              </a:tr>
              <a:tr h="522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62654931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18332567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99834176"/>
                  </a:ext>
                </a:extLst>
              </a:tr>
              <a:tr h="5102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94296744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35589628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51970205"/>
                  </a:ext>
                </a:extLst>
              </a:tr>
              <a:tr h="3433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82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669079"/>
              </p:ext>
            </p:extLst>
          </p:nvPr>
        </p:nvGraphicFramePr>
        <p:xfrm>
          <a:off x="0" y="506445"/>
          <a:ext cx="9906000" cy="858261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557754"/>
              </p:ext>
            </p:extLst>
          </p:nvPr>
        </p:nvGraphicFramePr>
        <p:xfrm>
          <a:off x="0" y="1356190"/>
          <a:ext cx="9905999" cy="5501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63">
                  <a:extLst>
                    <a:ext uri="{9D8B030D-6E8A-4147-A177-3AD203B41FA5}">
                      <a16:colId xmlns:a16="http://schemas.microsoft.com/office/drawing/2014/main" xmlns="" val="1239104924"/>
                    </a:ext>
                  </a:extLst>
                </a:gridCol>
                <a:gridCol w="5268023">
                  <a:extLst>
                    <a:ext uri="{9D8B030D-6E8A-4147-A177-3AD203B41FA5}">
                      <a16:colId xmlns:a16="http://schemas.microsoft.com/office/drawing/2014/main" xmlns="" val="4089182128"/>
                    </a:ext>
                  </a:extLst>
                </a:gridCol>
                <a:gridCol w="917020">
                  <a:extLst>
                    <a:ext uri="{9D8B030D-6E8A-4147-A177-3AD203B41FA5}">
                      <a16:colId xmlns:a16="http://schemas.microsoft.com/office/drawing/2014/main" xmlns="" val="1243613896"/>
                    </a:ext>
                  </a:extLst>
                </a:gridCol>
                <a:gridCol w="688368">
                  <a:extLst>
                    <a:ext uri="{9D8B030D-6E8A-4147-A177-3AD203B41FA5}">
                      <a16:colId xmlns:a16="http://schemas.microsoft.com/office/drawing/2014/main" xmlns="" val="195236863"/>
                    </a:ext>
                  </a:extLst>
                </a:gridCol>
                <a:gridCol w="649177">
                  <a:extLst>
                    <a:ext uri="{9D8B030D-6E8A-4147-A177-3AD203B41FA5}">
                      <a16:colId xmlns:a16="http://schemas.microsoft.com/office/drawing/2014/main" xmlns="" val="3333239799"/>
                    </a:ext>
                  </a:extLst>
                </a:gridCol>
                <a:gridCol w="605566">
                  <a:extLst>
                    <a:ext uri="{9D8B030D-6E8A-4147-A177-3AD203B41FA5}">
                      <a16:colId xmlns:a16="http://schemas.microsoft.com/office/drawing/2014/main" xmlns="" val="1588443327"/>
                    </a:ext>
                  </a:extLst>
                </a:gridCol>
                <a:gridCol w="698728">
                  <a:extLst>
                    <a:ext uri="{9D8B030D-6E8A-4147-A177-3AD203B41FA5}">
                      <a16:colId xmlns:a16="http://schemas.microsoft.com/office/drawing/2014/main" xmlns="" val="3927196885"/>
                    </a:ext>
                  </a:extLst>
                </a:gridCol>
                <a:gridCol w="627054">
                  <a:extLst>
                    <a:ext uri="{9D8B030D-6E8A-4147-A177-3AD203B41FA5}">
                      <a16:colId xmlns:a16="http://schemas.microsoft.com/office/drawing/2014/main" xmlns="" val="4131740725"/>
                    </a:ext>
                  </a:extLst>
                </a:gridCol>
              </a:tblGrid>
              <a:tr h="8653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2254611"/>
                  </a:ext>
                </a:extLst>
              </a:tr>
              <a:tr h="15184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Образовательные организации обеспечены материально-технической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92078211"/>
                  </a:ext>
                </a:extLst>
              </a:tr>
              <a:tr h="78858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64577355"/>
                  </a:ext>
                </a:extLst>
              </a:tr>
              <a:tr h="15637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62654931"/>
                  </a:ext>
                </a:extLst>
              </a:tr>
              <a:tr h="7657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18332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258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99153"/>
              </p:ext>
            </p:extLst>
          </p:nvPr>
        </p:nvGraphicFramePr>
        <p:xfrm>
          <a:off x="9054" y="398792"/>
          <a:ext cx="9896946" cy="854084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697117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9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9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2021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2023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321796"/>
              </p:ext>
            </p:extLst>
          </p:nvPr>
        </p:nvGraphicFramePr>
        <p:xfrm>
          <a:off x="1" y="1253448"/>
          <a:ext cx="9906000" cy="56045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726">
                  <a:extLst>
                    <a:ext uri="{9D8B030D-6E8A-4147-A177-3AD203B41FA5}">
                      <a16:colId xmlns:a16="http://schemas.microsoft.com/office/drawing/2014/main" xmlns="" val="1988138043"/>
                    </a:ext>
                  </a:extLst>
                </a:gridCol>
                <a:gridCol w="5308579">
                  <a:extLst>
                    <a:ext uri="{9D8B030D-6E8A-4147-A177-3AD203B41FA5}">
                      <a16:colId xmlns:a16="http://schemas.microsoft.com/office/drawing/2014/main" xmlns="" val="27934653"/>
                    </a:ext>
                  </a:extLst>
                </a:gridCol>
                <a:gridCol w="701758">
                  <a:extLst>
                    <a:ext uri="{9D8B030D-6E8A-4147-A177-3AD203B41FA5}">
                      <a16:colId xmlns:a16="http://schemas.microsoft.com/office/drawing/2014/main" xmlns="" val="2283880720"/>
                    </a:ext>
                  </a:extLst>
                </a:gridCol>
                <a:gridCol w="757899">
                  <a:extLst>
                    <a:ext uri="{9D8B030D-6E8A-4147-A177-3AD203B41FA5}">
                      <a16:colId xmlns:a16="http://schemas.microsoft.com/office/drawing/2014/main" xmlns="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:a16="http://schemas.microsoft.com/office/drawing/2014/main" xmlns="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:a16="http://schemas.microsoft.com/office/drawing/2014/main" xmlns="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xmlns="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xmlns="" val="2632059858"/>
                    </a:ext>
                  </a:extLst>
                </a:gridCol>
              </a:tblGrid>
              <a:tr h="1100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«Архитектура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градостроительство 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275379"/>
                  </a:ext>
                </a:extLst>
              </a:tr>
              <a:tr h="4910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утвержденного генерального плана Талдомского городского округа.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72624626"/>
                  </a:ext>
                </a:extLst>
              </a:tr>
              <a:tr h="3171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нормативов градостроительного проектирования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38472833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правил землепользования и застройки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49603176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1478625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округа, 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20909596"/>
                  </a:ext>
                </a:extLst>
              </a:tr>
              <a:tr h="1221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35166987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40455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8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250989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786634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670974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9363"/>
              </p:ext>
            </p:extLst>
          </p:nvPr>
        </p:nvGraphicFramePr>
        <p:xfrm>
          <a:off x="-1" y="1253448"/>
          <a:ext cx="9906000" cy="56045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726">
                  <a:extLst>
                    <a:ext uri="{9D8B030D-6E8A-4147-A177-3AD203B41FA5}">
                      <a16:colId xmlns:a16="http://schemas.microsoft.com/office/drawing/2014/main" xmlns="" val="1988138043"/>
                    </a:ext>
                  </a:extLst>
                </a:gridCol>
                <a:gridCol w="5308579">
                  <a:extLst>
                    <a:ext uri="{9D8B030D-6E8A-4147-A177-3AD203B41FA5}">
                      <a16:colId xmlns:a16="http://schemas.microsoft.com/office/drawing/2014/main" xmlns="" val="27934653"/>
                    </a:ext>
                  </a:extLst>
                </a:gridCol>
                <a:gridCol w="794881">
                  <a:extLst>
                    <a:ext uri="{9D8B030D-6E8A-4147-A177-3AD203B41FA5}">
                      <a16:colId xmlns:a16="http://schemas.microsoft.com/office/drawing/2014/main" xmlns="" val="2283880720"/>
                    </a:ext>
                  </a:extLst>
                </a:gridCol>
                <a:gridCol w="664776">
                  <a:extLst>
                    <a:ext uri="{9D8B030D-6E8A-4147-A177-3AD203B41FA5}">
                      <a16:colId xmlns:a16="http://schemas.microsoft.com/office/drawing/2014/main" xmlns="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:a16="http://schemas.microsoft.com/office/drawing/2014/main" xmlns="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:a16="http://schemas.microsoft.com/office/drawing/2014/main" xmlns="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xmlns="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xmlns="" val="2632059858"/>
                    </a:ext>
                  </a:extLst>
                </a:gridCol>
              </a:tblGrid>
              <a:tr h="634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4384342"/>
                  </a:ext>
                </a:extLst>
              </a:tr>
              <a:tr h="765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38472833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79590494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42092492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общественных территорий, реализованных без привлечения средств федерального бюджета и бюджета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20378624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благоустройства, в отношении которых проведены мероприятия по благоустройству, вне реализации национальных и федеральных проектов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49603176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объектов, в отношении которых реализованы мероприятия по устройству архитектурно-художественного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1478625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систем наружного освещения, в отношении которых реализованы мероприятия по устройству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20909596"/>
                  </a:ext>
                </a:extLst>
              </a:tr>
              <a:tr h="4284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парков культуры и отдыха на территории Московской области, в которых благоустроены зоны для досуга и отдыха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35166987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установленных детских,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40455529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59826597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2022Доля светильников наружного освещения, управление которыми осуществляется с использованием автоматизированных систем управления наружным освещением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67402301"/>
                  </a:ext>
                </a:extLst>
              </a:tr>
              <a:tr h="287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 (МБУ/МАУ)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40743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71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277320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786634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670974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9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804870"/>
              </p:ext>
            </p:extLst>
          </p:nvPr>
        </p:nvGraphicFramePr>
        <p:xfrm>
          <a:off x="-1" y="1253448"/>
          <a:ext cx="9906000" cy="56045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6">
                  <a:extLst>
                    <a:ext uri="{9D8B030D-6E8A-4147-A177-3AD203B41FA5}">
                      <a16:colId xmlns:a16="http://schemas.microsoft.com/office/drawing/2014/main" xmlns="" val="1988138043"/>
                    </a:ext>
                  </a:extLst>
                </a:gridCol>
                <a:gridCol w="5338789">
                  <a:extLst>
                    <a:ext uri="{9D8B030D-6E8A-4147-A177-3AD203B41FA5}">
                      <a16:colId xmlns:a16="http://schemas.microsoft.com/office/drawing/2014/main" xmlns="" val="27934653"/>
                    </a:ext>
                  </a:extLst>
                </a:gridCol>
                <a:gridCol w="794881">
                  <a:extLst>
                    <a:ext uri="{9D8B030D-6E8A-4147-A177-3AD203B41FA5}">
                      <a16:colId xmlns:a16="http://schemas.microsoft.com/office/drawing/2014/main" xmlns="" val="2283880720"/>
                    </a:ext>
                  </a:extLst>
                </a:gridCol>
                <a:gridCol w="664776">
                  <a:extLst>
                    <a:ext uri="{9D8B030D-6E8A-4147-A177-3AD203B41FA5}">
                      <a16:colId xmlns:a16="http://schemas.microsoft.com/office/drawing/2014/main" xmlns="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:a16="http://schemas.microsoft.com/office/drawing/2014/main" xmlns="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:a16="http://schemas.microsoft.com/office/drawing/2014/main" xmlns="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:a16="http://schemas.microsoft.com/office/drawing/2014/main" xmlns="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:a16="http://schemas.microsoft.com/office/drawing/2014/main" xmlns="" val="2632059858"/>
                    </a:ext>
                  </a:extLst>
                </a:gridCol>
              </a:tblGrid>
              <a:tr h="1197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4384342"/>
                  </a:ext>
                </a:extLst>
              </a:tr>
              <a:tr h="3749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38472833"/>
                  </a:ext>
                </a:extLst>
              </a:tr>
              <a:tr h="73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с привлечением субсидии пешеходных коммуникаций с твердым (асфальтовым) покрытием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79590494"/>
                  </a:ext>
                </a:extLst>
              </a:tr>
              <a:tr h="73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42092492"/>
                  </a:ext>
                </a:extLst>
              </a:tr>
              <a:tr h="10877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2 839,98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20378624"/>
                  </a:ext>
                </a:extLst>
              </a:tr>
              <a:tr h="3749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Содержание территорий общего пользования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49603176"/>
                  </a:ext>
                </a:extLst>
              </a:tr>
              <a:tr h="73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МКД, в которых проведен капитальный ремонт в рамках региональной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1478625"/>
                  </a:ext>
                </a:extLst>
              </a:tr>
              <a:tr h="3749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отремонтированных подъездов в МКД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20909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739702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94380">
                  <a:extLst>
                    <a:ext uri="{9D8B030D-6E8A-4147-A177-3AD203B41FA5}">
                      <a16:colId xmlns:a16="http://schemas.microsoft.com/office/drawing/2014/main" xmlns="" val="3098752159"/>
                    </a:ext>
                  </a:extLst>
                </a:gridCol>
                <a:gridCol w="5030591">
                  <a:extLst>
                    <a:ext uri="{9D8B030D-6E8A-4147-A177-3AD203B41FA5}">
                      <a16:colId xmlns:a16="http://schemas.microsoft.com/office/drawing/2014/main" xmlns="" val="3911756313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xmlns="" val="38334025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521738628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xmlns="" val="200611954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xmlns="" val="133494217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xmlns="" val="276951664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xmlns="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690013"/>
              </p:ext>
            </p:extLst>
          </p:nvPr>
        </p:nvGraphicFramePr>
        <p:xfrm>
          <a:off x="-1" y="1253448"/>
          <a:ext cx="9906000" cy="57382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1">
                  <a:extLst>
                    <a:ext uri="{9D8B030D-6E8A-4147-A177-3AD203B41FA5}">
                      <a16:colId xmlns:a16="http://schemas.microsoft.com/office/drawing/2014/main" xmlns="" val="1988138043"/>
                    </a:ext>
                  </a:extLst>
                </a:gridCol>
                <a:gridCol w="5040865">
                  <a:extLst>
                    <a:ext uri="{9D8B030D-6E8A-4147-A177-3AD203B41FA5}">
                      <a16:colId xmlns:a16="http://schemas.microsoft.com/office/drawing/2014/main" xmlns="" val="27934653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xmlns="" val="228388072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xmlns="" val="117652602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3445092647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xmlns="" val="277471288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3450677485"/>
                    </a:ext>
                  </a:extLst>
                </a:gridCol>
                <a:gridCol w="819149">
                  <a:extLst>
                    <a:ext uri="{9D8B030D-6E8A-4147-A177-3AD203B41FA5}">
                      <a16:colId xmlns:a16="http://schemas.microsoft.com/office/drawing/2014/main" xmlns="" val="2632059858"/>
                    </a:ext>
                  </a:extLst>
                </a:gridCol>
              </a:tblGrid>
              <a:tr h="7914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4384342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38472833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79590494"/>
                  </a:ext>
                </a:extLst>
              </a:tr>
              <a:tr h="4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42092492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20378624"/>
                  </a:ext>
                </a:extLst>
              </a:tr>
              <a:tr h="241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49603176"/>
                  </a:ext>
                </a:extLst>
              </a:tr>
              <a:tr h="241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МКД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приобретенной коммунальной техники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1478625"/>
                  </a:ext>
                </a:extLst>
              </a:tr>
              <a:tr h="453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20909596"/>
                  </a:ext>
                </a:extLst>
              </a:tr>
              <a:tr h="674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35166987"/>
                  </a:ext>
                </a:extLst>
              </a:tr>
              <a:tr h="2477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детских,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40455529"/>
                  </a:ext>
                </a:extLst>
              </a:tr>
              <a:tr h="453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Строительство и реконструкция (модернизация) объектов питьевого водоснабжения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59826597"/>
                  </a:ext>
                </a:extLst>
              </a:tr>
              <a:tr h="3582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6667430"/>
                  </a:ext>
                </a:extLst>
              </a:tr>
              <a:tr h="6679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дворовых территорий и общественных пространств, содержанных за счет бюджетных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88051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552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6890">
              <a:srgbClr val="F1FB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069257"/>
              </p:ext>
            </p:extLst>
          </p:nvPr>
        </p:nvGraphicFramePr>
        <p:xfrm>
          <a:off x="0" y="1300728"/>
          <a:ext cx="9906000" cy="5557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885">
                  <a:extLst>
                    <a:ext uri="{9D8B030D-6E8A-4147-A177-3AD203B41FA5}">
                      <a16:colId xmlns:a16="http://schemas.microsoft.com/office/drawing/2014/main" xmlns="" val="2970123435"/>
                    </a:ext>
                  </a:extLst>
                </a:gridCol>
                <a:gridCol w="5011824">
                  <a:extLst>
                    <a:ext uri="{9D8B030D-6E8A-4147-A177-3AD203B41FA5}">
                      <a16:colId xmlns:a16="http://schemas.microsoft.com/office/drawing/2014/main" xmlns="" val="1515144427"/>
                    </a:ext>
                  </a:extLst>
                </a:gridCol>
                <a:gridCol w="844446">
                  <a:extLst>
                    <a:ext uri="{9D8B030D-6E8A-4147-A177-3AD203B41FA5}">
                      <a16:colId xmlns:a16="http://schemas.microsoft.com/office/drawing/2014/main" xmlns="" val="3082241726"/>
                    </a:ext>
                  </a:extLst>
                </a:gridCol>
                <a:gridCol w="605360">
                  <a:extLst>
                    <a:ext uri="{9D8B030D-6E8A-4147-A177-3AD203B41FA5}">
                      <a16:colId xmlns:a16="http://schemas.microsoft.com/office/drawing/2014/main" xmlns="" val="3086783846"/>
                    </a:ext>
                  </a:extLst>
                </a:gridCol>
                <a:gridCol w="775693">
                  <a:extLst>
                    <a:ext uri="{9D8B030D-6E8A-4147-A177-3AD203B41FA5}">
                      <a16:colId xmlns:a16="http://schemas.microsoft.com/office/drawing/2014/main" xmlns="" val="1793288063"/>
                    </a:ext>
                  </a:extLst>
                </a:gridCol>
                <a:gridCol w="712592">
                  <a:extLst>
                    <a:ext uri="{9D8B030D-6E8A-4147-A177-3AD203B41FA5}">
                      <a16:colId xmlns:a16="http://schemas.microsoft.com/office/drawing/2014/main" xmlns="" val="285390735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xmlns="" val="165193388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1423412343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«Переселение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из аварийного жилищного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36549970"/>
                  </a:ext>
                </a:extLst>
              </a:tr>
              <a:tr h="384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47688307"/>
                  </a:ext>
                </a:extLst>
              </a:tr>
              <a:tr h="384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82893403"/>
                  </a:ext>
                </a:extLst>
              </a:tr>
              <a:tr h="5663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переселенных из аварийного жилищного фонда, признанного таковым до 01.01.2017, переселенных по второй подпрограмме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55044327"/>
                  </a:ext>
                </a:extLst>
              </a:tr>
              <a:tr h="571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переселенных жителей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00659985"/>
                  </a:ext>
                </a:extLst>
              </a:tr>
              <a:tr h="5044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27679485"/>
                  </a:ext>
                </a:extLst>
              </a:tr>
              <a:tr h="9993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граждан, расселенных из непригодного для проживания жилищного фонда, признанного аварийными до 01.01.2017 года, расселенного по Подпрограмме 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92720572"/>
                  </a:ext>
                </a:extLst>
              </a:tr>
              <a:tr h="771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квадратных метров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10496919"/>
                  </a:ext>
                </a:extLst>
              </a:tr>
              <a:tr h="571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      -</a:t>
                      </a:r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467287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3843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xmlns="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xmlns="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xmlns="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xmlns="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xmlns="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xmlns="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xmlns="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3003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78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811573"/>
              </p:ext>
            </p:extLst>
          </p:nvPr>
        </p:nvGraphicFramePr>
        <p:xfrm>
          <a:off x="-198" y="1129243"/>
          <a:ext cx="9906198" cy="5746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743">
                  <a:extLst>
                    <a:ext uri="{9D8B030D-6E8A-4147-A177-3AD203B41FA5}">
                      <a16:colId xmlns:a16="http://schemas.microsoft.com/office/drawing/2014/main" xmlns="" val="1250222763"/>
                    </a:ext>
                  </a:extLst>
                </a:gridCol>
                <a:gridCol w="1121022">
                  <a:extLst>
                    <a:ext uri="{9D8B030D-6E8A-4147-A177-3AD203B41FA5}">
                      <a16:colId xmlns:a16="http://schemas.microsoft.com/office/drawing/2014/main" xmlns="" val="1010632247"/>
                    </a:ext>
                  </a:extLst>
                </a:gridCol>
                <a:gridCol w="1329400">
                  <a:extLst>
                    <a:ext uri="{9D8B030D-6E8A-4147-A177-3AD203B41FA5}">
                      <a16:colId xmlns:a16="http://schemas.microsoft.com/office/drawing/2014/main" xmlns="" val="947957409"/>
                    </a:ext>
                  </a:extLst>
                </a:gridCol>
                <a:gridCol w="483604">
                  <a:extLst>
                    <a:ext uri="{9D8B030D-6E8A-4147-A177-3AD203B41FA5}">
                      <a16:colId xmlns:a16="http://schemas.microsoft.com/office/drawing/2014/main" xmlns="" val="3866088486"/>
                    </a:ext>
                  </a:extLst>
                </a:gridCol>
                <a:gridCol w="697090">
                  <a:extLst>
                    <a:ext uri="{9D8B030D-6E8A-4147-A177-3AD203B41FA5}">
                      <a16:colId xmlns:a16="http://schemas.microsoft.com/office/drawing/2014/main" xmlns="" val="3773359605"/>
                    </a:ext>
                  </a:extLst>
                </a:gridCol>
                <a:gridCol w="585960">
                  <a:extLst>
                    <a:ext uri="{9D8B030D-6E8A-4147-A177-3AD203B41FA5}">
                      <a16:colId xmlns:a16="http://schemas.microsoft.com/office/drawing/2014/main" xmlns="" val="1850299021"/>
                    </a:ext>
                  </a:extLst>
                </a:gridCol>
                <a:gridCol w="700851">
                  <a:extLst>
                    <a:ext uri="{9D8B030D-6E8A-4147-A177-3AD203B41FA5}">
                      <a16:colId xmlns:a16="http://schemas.microsoft.com/office/drawing/2014/main" xmlns="" val="1860750224"/>
                    </a:ext>
                  </a:extLst>
                </a:gridCol>
                <a:gridCol w="541789">
                  <a:extLst>
                    <a:ext uri="{9D8B030D-6E8A-4147-A177-3AD203B41FA5}">
                      <a16:colId xmlns:a16="http://schemas.microsoft.com/office/drawing/2014/main" xmlns="" val="2283596102"/>
                    </a:ext>
                  </a:extLst>
                </a:gridCol>
                <a:gridCol w="586421">
                  <a:extLst>
                    <a:ext uri="{9D8B030D-6E8A-4147-A177-3AD203B41FA5}">
                      <a16:colId xmlns:a16="http://schemas.microsoft.com/office/drawing/2014/main" xmlns="" val="3484574396"/>
                    </a:ext>
                  </a:extLst>
                </a:gridCol>
                <a:gridCol w="554804">
                  <a:extLst>
                    <a:ext uri="{9D8B030D-6E8A-4147-A177-3AD203B41FA5}">
                      <a16:colId xmlns:a16="http://schemas.microsoft.com/office/drawing/2014/main" xmlns="" val="880475635"/>
                    </a:ext>
                  </a:extLst>
                </a:gridCol>
                <a:gridCol w="652286">
                  <a:extLst>
                    <a:ext uri="{9D8B030D-6E8A-4147-A177-3AD203B41FA5}">
                      <a16:colId xmlns:a16="http://schemas.microsoft.com/office/drawing/2014/main" xmlns="" val="2283007513"/>
                    </a:ext>
                  </a:extLst>
                </a:gridCol>
                <a:gridCol w="711222">
                  <a:extLst>
                    <a:ext uri="{9D8B030D-6E8A-4147-A177-3AD203B41FA5}">
                      <a16:colId xmlns:a16="http://schemas.microsoft.com/office/drawing/2014/main" xmlns="" val="1456664768"/>
                    </a:ext>
                  </a:extLst>
                </a:gridCol>
                <a:gridCol w="594006">
                  <a:extLst>
                    <a:ext uri="{9D8B030D-6E8A-4147-A177-3AD203B41FA5}">
                      <a16:colId xmlns:a16="http://schemas.microsoft.com/office/drawing/2014/main" xmlns="" val="1641978322"/>
                    </a:ext>
                  </a:extLst>
                </a:gridCol>
              </a:tblGrid>
              <a:tr h="4521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540707"/>
                  </a:ext>
                </a:extLst>
              </a:tr>
              <a:tr h="9321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2432907"/>
                  </a:ext>
                </a:extLst>
              </a:tr>
              <a:tr h="989716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287084"/>
                  </a:ext>
                </a:extLst>
              </a:tr>
              <a:tr h="33546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подвоза обучающихся к месту обучения в муниципальные общеобразовательные организации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Московской области за счет средств местного бюджета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122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150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4470400"/>
            <a:ext cx="4333875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4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637426"/>
              </p:ext>
            </p:extLst>
          </p:nvPr>
        </p:nvGraphicFramePr>
        <p:xfrm>
          <a:off x="1" y="1117599"/>
          <a:ext cx="9906001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522">
                  <a:extLst>
                    <a:ext uri="{9D8B030D-6E8A-4147-A177-3AD203B41FA5}">
                      <a16:colId xmlns:a16="http://schemas.microsoft.com/office/drawing/2014/main" xmlns="" val="1250222763"/>
                    </a:ext>
                  </a:extLst>
                </a:gridCol>
                <a:gridCol w="917646">
                  <a:extLst>
                    <a:ext uri="{9D8B030D-6E8A-4147-A177-3AD203B41FA5}">
                      <a16:colId xmlns:a16="http://schemas.microsoft.com/office/drawing/2014/main" xmlns="" val="538586828"/>
                    </a:ext>
                  </a:extLst>
                </a:gridCol>
                <a:gridCol w="1267464">
                  <a:extLst>
                    <a:ext uri="{9D8B030D-6E8A-4147-A177-3AD203B41FA5}">
                      <a16:colId xmlns:a16="http://schemas.microsoft.com/office/drawing/2014/main" xmlns="" val="3636379830"/>
                    </a:ext>
                  </a:extLst>
                </a:gridCol>
                <a:gridCol w="596384">
                  <a:extLst>
                    <a:ext uri="{9D8B030D-6E8A-4147-A177-3AD203B41FA5}">
                      <a16:colId xmlns:a16="http://schemas.microsoft.com/office/drawing/2014/main" xmlns="" val="2146362065"/>
                    </a:ext>
                  </a:extLst>
                </a:gridCol>
                <a:gridCol w="668249">
                  <a:extLst>
                    <a:ext uri="{9D8B030D-6E8A-4147-A177-3AD203B41FA5}">
                      <a16:colId xmlns:a16="http://schemas.microsoft.com/office/drawing/2014/main" xmlns="" val="3738524157"/>
                    </a:ext>
                  </a:extLst>
                </a:gridCol>
                <a:gridCol w="522658">
                  <a:extLst>
                    <a:ext uri="{9D8B030D-6E8A-4147-A177-3AD203B41FA5}">
                      <a16:colId xmlns:a16="http://schemas.microsoft.com/office/drawing/2014/main" xmlns="" val="4120039923"/>
                    </a:ext>
                  </a:extLst>
                </a:gridCol>
                <a:gridCol w="630378">
                  <a:extLst>
                    <a:ext uri="{9D8B030D-6E8A-4147-A177-3AD203B41FA5}">
                      <a16:colId xmlns:a16="http://schemas.microsoft.com/office/drawing/2014/main" xmlns="" val="4163480728"/>
                    </a:ext>
                  </a:extLst>
                </a:gridCol>
                <a:gridCol w="497628">
                  <a:extLst>
                    <a:ext uri="{9D8B030D-6E8A-4147-A177-3AD203B41FA5}">
                      <a16:colId xmlns:a16="http://schemas.microsoft.com/office/drawing/2014/main" xmlns="" val="894154506"/>
                    </a:ext>
                  </a:extLst>
                </a:gridCol>
                <a:gridCol w="681024">
                  <a:extLst>
                    <a:ext uri="{9D8B030D-6E8A-4147-A177-3AD203B41FA5}">
                      <a16:colId xmlns:a16="http://schemas.microsoft.com/office/drawing/2014/main" xmlns="" val="434874668"/>
                    </a:ext>
                  </a:extLst>
                </a:gridCol>
                <a:gridCol w="489636">
                  <a:extLst>
                    <a:ext uri="{9D8B030D-6E8A-4147-A177-3AD203B41FA5}">
                      <a16:colId xmlns:a16="http://schemas.microsoft.com/office/drawing/2014/main" xmlns="" val="4201875273"/>
                    </a:ext>
                  </a:extLst>
                </a:gridCol>
                <a:gridCol w="732459">
                  <a:extLst>
                    <a:ext uri="{9D8B030D-6E8A-4147-A177-3AD203B41FA5}">
                      <a16:colId xmlns:a16="http://schemas.microsoft.com/office/drawing/2014/main" xmlns="" val="3101420974"/>
                    </a:ext>
                  </a:extLst>
                </a:gridCol>
                <a:gridCol w="682658">
                  <a:extLst>
                    <a:ext uri="{9D8B030D-6E8A-4147-A177-3AD203B41FA5}">
                      <a16:colId xmlns:a16="http://schemas.microsoft.com/office/drawing/2014/main" xmlns="" val="46743490"/>
                    </a:ext>
                  </a:extLst>
                </a:gridCol>
                <a:gridCol w="629295">
                  <a:extLst>
                    <a:ext uri="{9D8B030D-6E8A-4147-A177-3AD203B41FA5}">
                      <a16:colId xmlns:a16="http://schemas.microsoft.com/office/drawing/2014/main" xmlns="" val="1179755552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сленность</a:t>
                      </a:r>
                    </a:p>
                    <a:p>
                      <a:pPr algn="l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2432907"/>
                  </a:ext>
                </a:extLst>
              </a:tr>
              <a:tr h="963572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выплаты компенсации родительской платы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присмотр и уход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детьми, осваивающими образовательные программы дошкольного образования в организациях, осуществляющую образовательную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детей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12 120,0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508500"/>
            <a:ext cx="43307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20916</TotalTime>
  <Words>27726</Words>
  <Application>Microsoft Office PowerPoint</Application>
  <PresentationFormat>Лист A4 (210x297 мм)</PresentationFormat>
  <Paragraphs>7966</Paragraphs>
  <Slides>118</Slides>
  <Notes>86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118</vt:i4>
      </vt:variant>
    </vt:vector>
  </HeadingPairs>
  <TitlesOfParts>
    <vt:vector size="127" baseType="lpstr">
      <vt:lpstr>Arial</vt:lpstr>
      <vt:lpstr>Calibri</vt:lpstr>
      <vt:lpstr>Century Gothic</vt:lpstr>
      <vt:lpstr>Courier New</vt:lpstr>
      <vt:lpstr>Inter Medium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2024 году – 453 155,387 тыс. руб.----------------------------------------------------------     23,41 %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безвозмездных поступлений 2025 году – 14 670,069 тыс. руб. ------------------------------------------------------------ 0,69%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безвозмездных поступлений 2026 году – 9 810,612 тыс. руб.   ------------------------------------------------------------  0,41%  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  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2510</cp:revision>
  <cp:lastPrinted>2024-07-02T12:04:22Z</cp:lastPrinted>
  <dcterms:modified xsi:type="dcterms:W3CDTF">2024-07-05T08:51:43Z</dcterms:modified>
</cp:coreProperties>
</file>