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6.xml" ContentType="application/vnd.openxmlformats-officedocument.presentationml.notesSlide+xml"/>
  <Override PartName="/ppt/charts/chart5.xml" ContentType="application/vnd.openxmlformats-officedocument.drawingml.chart+xml"/>
  <Override PartName="/ppt/notesSlides/notesSlide37.xml" ContentType="application/vnd.openxmlformats-officedocument.presentationml.notesSlide+xml"/>
  <Override PartName="/ppt/charts/chart6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8.xml" ContentType="application/vnd.openxmlformats-officedocument.presentationml.notesSlide+xml"/>
  <Override PartName="/ppt/charts/chart7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charts/chart8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4020" r:id="rId1"/>
  </p:sldMasterIdLst>
  <p:notesMasterIdLst>
    <p:notesMasterId r:id="rId120"/>
  </p:notesMasterIdLst>
  <p:handoutMasterIdLst>
    <p:handoutMasterId r:id="rId121"/>
  </p:handoutMasterIdLst>
  <p:sldIdLst>
    <p:sldId id="357" r:id="rId2"/>
    <p:sldId id="338" r:id="rId3"/>
    <p:sldId id="334" r:id="rId4"/>
    <p:sldId id="421" r:id="rId5"/>
    <p:sldId id="335" r:id="rId6"/>
    <p:sldId id="257" r:id="rId7"/>
    <p:sldId id="344" r:id="rId8"/>
    <p:sldId id="337" r:id="rId9"/>
    <p:sldId id="345" r:id="rId10"/>
    <p:sldId id="347" r:id="rId11"/>
    <p:sldId id="258" r:id="rId12"/>
    <p:sldId id="259" r:id="rId13"/>
    <p:sldId id="260" r:id="rId14"/>
    <p:sldId id="262" r:id="rId15"/>
    <p:sldId id="350" r:id="rId16"/>
    <p:sldId id="424" r:id="rId17"/>
    <p:sldId id="291" r:id="rId18"/>
    <p:sldId id="412" r:id="rId19"/>
    <p:sldId id="411" r:id="rId20"/>
    <p:sldId id="292" r:id="rId21"/>
    <p:sldId id="423" r:id="rId22"/>
    <p:sldId id="319" r:id="rId23"/>
    <p:sldId id="294" r:id="rId24"/>
    <p:sldId id="265" r:id="rId25"/>
    <p:sldId id="413" r:id="rId26"/>
    <p:sldId id="425" r:id="rId27"/>
    <p:sldId id="426" r:id="rId28"/>
    <p:sldId id="427" r:id="rId29"/>
    <p:sldId id="428" r:id="rId30"/>
    <p:sldId id="429" r:id="rId31"/>
    <p:sldId id="430" r:id="rId32"/>
    <p:sldId id="431" r:id="rId33"/>
    <p:sldId id="435" r:id="rId34"/>
    <p:sldId id="436" r:id="rId35"/>
    <p:sldId id="437" r:id="rId36"/>
    <p:sldId id="432" r:id="rId37"/>
    <p:sldId id="438" r:id="rId38"/>
    <p:sldId id="433" r:id="rId39"/>
    <p:sldId id="434" r:id="rId40"/>
    <p:sldId id="439" r:id="rId41"/>
    <p:sldId id="440" r:id="rId42"/>
    <p:sldId id="441" r:id="rId43"/>
    <p:sldId id="442" r:id="rId44"/>
    <p:sldId id="297" r:id="rId45"/>
    <p:sldId id="293" r:id="rId46"/>
    <p:sldId id="414" r:id="rId47"/>
    <p:sldId id="415" r:id="rId48"/>
    <p:sldId id="267" r:id="rId49"/>
    <p:sldId id="321" r:id="rId50"/>
    <p:sldId id="269" r:id="rId51"/>
    <p:sldId id="443" r:id="rId52"/>
    <p:sldId id="332" r:id="rId53"/>
    <p:sldId id="272" r:id="rId54"/>
    <p:sldId id="419" r:id="rId55"/>
    <p:sldId id="420" r:id="rId56"/>
    <p:sldId id="298" r:id="rId57"/>
    <p:sldId id="418" r:id="rId58"/>
    <p:sldId id="320" r:id="rId59"/>
    <p:sldId id="303" r:id="rId60"/>
    <p:sldId id="305" r:id="rId61"/>
    <p:sldId id="381" r:id="rId62"/>
    <p:sldId id="382" r:id="rId63"/>
    <p:sldId id="385" r:id="rId64"/>
    <p:sldId id="275" r:id="rId65"/>
    <p:sldId id="306" r:id="rId66"/>
    <p:sldId id="386" r:id="rId67"/>
    <p:sldId id="387" r:id="rId68"/>
    <p:sldId id="307" r:id="rId69"/>
    <p:sldId id="308" r:id="rId70"/>
    <p:sldId id="383" r:id="rId71"/>
    <p:sldId id="384" r:id="rId72"/>
    <p:sldId id="388" r:id="rId73"/>
    <p:sldId id="389" r:id="rId74"/>
    <p:sldId id="309" r:id="rId75"/>
    <p:sldId id="391" r:id="rId76"/>
    <p:sldId id="390" r:id="rId77"/>
    <p:sldId id="392" r:id="rId78"/>
    <p:sldId id="393" r:id="rId79"/>
    <p:sldId id="310" r:id="rId80"/>
    <p:sldId id="394" r:id="rId81"/>
    <p:sldId id="395" r:id="rId82"/>
    <p:sldId id="311" r:id="rId83"/>
    <p:sldId id="396" r:id="rId84"/>
    <p:sldId id="397" r:id="rId85"/>
    <p:sldId id="313" r:id="rId86"/>
    <p:sldId id="398" r:id="rId87"/>
    <p:sldId id="314" r:id="rId88"/>
    <p:sldId id="399" r:id="rId89"/>
    <p:sldId id="400" r:id="rId90"/>
    <p:sldId id="401" r:id="rId91"/>
    <p:sldId id="402" r:id="rId92"/>
    <p:sldId id="403" r:id="rId93"/>
    <p:sldId id="404" r:id="rId94"/>
    <p:sldId id="316" r:id="rId95"/>
    <p:sldId id="406" r:id="rId96"/>
    <p:sldId id="405" r:id="rId97"/>
    <p:sldId id="317" r:id="rId98"/>
    <p:sldId id="358" r:id="rId99"/>
    <p:sldId id="359" r:id="rId100"/>
    <p:sldId id="360" r:id="rId101"/>
    <p:sldId id="361" r:id="rId102"/>
    <p:sldId id="362" r:id="rId103"/>
    <p:sldId id="363" r:id="rId104"/>
    <p:sldId id="364" r:id="rId105"/>
    <p:sldId id="365" r:id="rId106"/>
    <p:sldId id="366" r:id="rId107"/>
    <p:sldId id="368" r:id="rId108"/>
    <p:sldId id="369" r:id="rId109"/>
    <p:sldId id="370" r:id="rId110"/>
    <p:sldId id="367" r:id="rId111"/>
    <p:sldId id="422" r:id="rId112"/>
    <p:sldId id="372" r:id="rId113"/>
    <p:sldId id="376" r:id="rId114"/>
    <p:sldId id="377" r:id="rId115"/>
    <p:sldId id="378" r:id="rId116"/>
    <p:sldId id="379" r:id="rId117"/>
    <p:sldId id="380" r:id="rId118"/>
    <p:sldId id="290" r:id="rId119"/>
  </p:sldIdLst>
  <p:sldSz cx="9906000" cy="6858000" type="A4"/>
  <p:notesSz cx="9928225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120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F8FD"/>
    <a:srgbClr val="FFFFAB"/>
    <a:srgbClr val="FFFFEB"/>
    <a:srgbClr val="FF7C80"/>
    <a:srgbClr val="FFEBFF"/>
    <a:srgbClr val="FF99FF"/>
    <a:srgbClr val="F4FCFE"/>
    <a:srgbClr val="FDFECE"/>
    <a:srgbClr val="CCFF33"/>
    <a:srgbClr val="F5FD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05" autoAdjust="0"/>
    <p:restoredTop sz="66280" autoAdjust="0"/>
  </p:normalViewPr>
  <p:slideViewPr>
    <p:cSldViewPr snapToGrid="0">
      <p:cViewPr varScale="1">
        <p:scale>
          <a:sx n="77" d="100"/>
          <a:sy n="77" d="100"/>
        </p:scale>
        <p:origin x="2292" y="54"/>
      </p:cViewPr>
      <p:guideLst>
        <p:guide pos="312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notesMaster" Target="notesMasters/notesMaster1.xml"/><Relationship Id="rId125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53077642693552"/>
          <c:y val="0.20228766521664954"/>
          <c:w val="0.71491053403721816"/>
          <c:h val="0.69467472834758182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334000"/>
        <c:axId val="168884544"/>
      </c:barChart>
      <c:catAx>
        <c:axId val="733400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68884544"/>
        <c:crosses val="autoZero"/>
        <c:auto val="1"/>
        <c:lblAlgn val="ctr"/>
        <c:lblOffset val="100"/>
        <c:noMultiLvlLbl val="0"/>
      </c:catAx>
      <c:valAx>
        <c:axId val="168884544"/>
        <c:scaling>
          <c:orientation val="minMax"/>
        </c:scaling>
        <c:delete val="1"/>
        <c:axPos val="l"/>
        <c:numFmt formatCode="#,##0.00" sourceLinked="1"/>
        <c:majorTickMark val="none"/>
        <c:minorTickMark val="none"/>
        <c:tickLblPos val="nextTo"/>
        <c:crossAx val="7334000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76322303226879351"/>
          <c:y val="9.1736135710091649E-2"/>
          <c:w val="0"/>
          <c:h val="2.6584869929511718E-2"/>
        </c:manualLayout>
      </c:layout>
      <c:overlay val="0"/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solidFill>
          <a:schemeClr val="accent4">
            <a:lumMod val="20000"/>
            <a:lumOff val="80000"/>
          </a:schemeClr>
        </a:solidFill>
        <a:ln>
          <a:noFill/>
        </a:ln>
        <a:effectLst/>
        <a:sp3d/>
      </c:spPr>
    </c:floor>
    <c:sideWall>
      <c:thickness val="0"/>
      <c:sp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ln>
          <a:noFill/>
        </a:ln>
        <a:effectLst>
          <a:outerShdw blurRad="50800" dist="50800" dir="5400000" algn="ctr" rotWithShape="0">
            <a:schemeClr val="tx2">
              <a:lumMod val="50000"/>
            </a:schemeClr>
          </a:outerShdw>
        </a:effectLst>
        <a:sp3d/>
      </c:spPr>
    </c:sideWall>
    <c:backWall>
      <c:thickness val="0"/>
      <c:spPr>
        <a:gradFill>
          <a:gsLst>
            <a:gs pos="7000">
              <a:schemeClr val="tx2">
                <a:lumMod val="40000"/>
                <a:lumOff val="60000"/>
              </a:schemeClr>
            </a:gs>
            <a:gs pos="28000">
              <a:srgbClr val="FFFFEB"/>
            </a:gs>
            <a:gs pos="83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>
          <a:outerShdw blurRad="50800" dist="50800" dir="5400000" algn="ctr" rotWithShape="0">
            <a:schemeClr val="tx2">
              <a:lumMod val="50000"/>
            </a:schemeClr>
          </a:outerShdw>
        </a:effectLst>
        <a:sp3d/>
      </c:spPr>
    </c:backWall>
    <c:plotArea>
      <c:layout>
        <c:manualLayout>
          <c:layoutTarget val="inner"/>
          <c:xMode val="edge"/>
          <c:yMode val="edge"/>
          <c:x val="8.6632830836923677E-2"/>
          <c:y val="0.16142787085615642"/>
          <c:w val="0.89465970119119731"/>
          <c:h val="0.816493096320874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3">
                    <a:lumMod val="40000"/>
                    <a:lumOff val="60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DFECE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  <a:contourClr>
                <a:srgbClr val="FDFECE"/>
              </a:contourClr>
            </a:sp3d>
          </c:spPr>
          <c:invertIfNegative val="0"/>
          <c:dLbls>
            <c:dLbl>
              <c:idx val="0"/>
              <c:layout>
                <c:manualLayout>
                  <c:x val="2.3420147040162827E-3"/>
                  <c:y val="0.341497382456981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3AB-4297-BAF6-ED8BCE606D1C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8813236301254938E-17"/>
                  <c:y val="0.4070706423175626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63AB-4297-BAF6-ED8BCE606D1C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3930988078913454E-3"/>
                  <c:y val="0.335130430602266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63AB-4297-BAF6-ED8BCE606D1C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5167226154891602E-3"/>
                  <c:y val="0.357389665305239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63AB-4297-BAF6-ED8BCE606D1C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2.6625709197777864E-3"/>
                  <c:y val="0.411447745998396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63AB-4297-BAF6-ED8BCE606D1C}"/>
                </c:ext>
                <c:ext xmlns:c15="http://schemas.microsoft.com/office/drawing/2012/chart" uri="{CE6537A1-D6FC-4f65-9D91-7224C49458BB}"/>
              </c:extLst>
            </c:dLbl>
            <c:spPr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1000">
                    <a:srgbClr val="FFFFEB"/>
                  </a:gs>
                  <a:gs pos="23000">
                    <a:schemeClr val="accent4">
                      <a:lumMod val="20000"/>
                      <a:lumOff val="80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2022г.</c:v>
                </c:pt>
                <c:pt idx="1">
                  <c:v>2023г.</c:v>
                </c:pt>
                <c:pt idx="2">
                  <c:v>2024г.</c:v>
                </c:pt>
                <c:pt idx="3">
                  <c:v>2025г.</c:v>
                </c:pt>
                <c:pt idx="4">
                  <c:v>2026г.</c:v>
                </c:pt>
              </c:strCache>
            </c:str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3776533.83</c:v>
                </c:pt>
                <c:pt idx="1">
                  <c:v>4359294.5999999996</c:v>
                </c:pt>
                <c:pt idx="2">
                  <c:v>4867381.71</c:v>
                </c:pt>
                <c:pt idx="3" formatCode="#,##0.000">
                  <c:v>3812010.55</c:v>
                </c:pt>
                <c:pt idx="4">
                  <c:v>4684682.78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0-63AB-4297-BAF6-ED8BCE606D1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</c:v>
                </c:pt>
              </c:strCache>
            </c:strRef>
          </c:tx>
          <c:spPr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2000">
                  <a:srgbClr val="FFFFAB"/>
                </a:gs>
                <a:gs pos="83000">
                  <a:srgbClr val="FF7C80"/>
                </a:gs>
              </a:gsLst>
              <a:lin ang="5400000" scaled="1"/>
            </a:gradFill>
            <a:ln>
              <a:solidFill>
                <a:srgbClr val="FDFECE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  <a:contourClr>
                <a:srgbClr val="FDFECE"/>
              </a:contourClr>
            </a:sp3d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52000">
                    <a:srgbClr val="FFFFAB"/>
                  </a:gs>
                  <a:gs pos="83000">
                    <a:srgbClr val="FF7C80"/>
                  </a:gs>
                </a:gsLst>
                <a:lin ang="2700000" scaled="1"/>
                <a:tileRect/>
              </a:gradFill>
              <a:ln>
                <a:solidFill>
                  <a:srgbClr val="FDFECE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FDFECE"/>
                </a:contourClr>
              </a:sp3d>
            </c:spPr>
          </c:dPt>
          <c:dLbls>
            <c:dLbl>
              <c:idx val="0"/>
              <c:layout>
                <c:manualLayout>
                  <c:x val="5.1282046105183884E-3"/>
                  <c:y val="0.31555562353265065"/>
                </c:manualLayout>
              </c:layout>
              <c:spPr>
                <a:gradFill>
                  <a:gsLst>
                    <a:gs pos="76000">
                      <a:srgbClr val="E8F4E4"/>
                    </a:gs>
                    <a:gs pos="0">
                      <a:schemeClr val="accent1">
                        <a:lumMod val="5000"/>
                        <a:lumOff val="95000"/>
                      </a:schemeClr>
                    </a:gs>
                    <a:gs pos="71000">
                      <a:srgbClr val="FFFFEB"/>
                    </a:gs>
                    <a:gs pos="30807">
                      <a:schemeClr val="accent4">
                        <a:lumMod val="20000"/>
                        <a:lumOff val="80000"/>
                      </a:schemeClr>
                    </a:gs>
                    <a:gs pos="99000">
                      <a:srgbClr val="E3F8FD"/>
                    </a:gs>
                    <a:gs pos="53000">
                      <a:schemeClr val="tx2">
                        <a:lumMod val="20000"/>
                        <a:lumOff val="80000"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c:spPr>
              <c:txPr>
                <a:bodyPr rot="-5400000" spcFirstLastPara="1" vertOverflow="ellipsis" wrap="square" anchor="ctr" anchorCtr="1"/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63AB-4297-BAF6-ED8BCE606D1C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6.4102557631480154E-3"/>
                  <c:y val="0.388304993965616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63AB-4297-BAF6-ED8BCE606D1C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9938058658674008E-3"/>
                  <c:y val="0.329144223816229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63AB-4297-BAF6-ED8BCE606D1C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4153261929889397E-3"/>
                  <c:y val="0.3450817357095212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63AB-4297-BAF6-ED8BCE606D1C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5.3251418395555729E-3"/>
                  <c:y val="0.415824849679230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63AB-4297-BAF6-ED8BCE606D1C}"/>
                </c:ext>
                <c:ext xmlns:c15="http://schemas.microsoft.com/office/drawing/2012/chart" uri="{CE6537A1-D6FC-4f65-9D91-7224C49458BB}"/>
              </c:extLst>
            </c:dLbl>
            <c:spPr>
              <a:gradFill>
                <a:gsLst>
                  <a:gs pos="11362">
                    <a:srgbClr val="E8F4E4"/>
                  </a:gs>
                  <a:gs pos="0">
                    <a:schemeClr val="accent1">
                      <a:lumMod val="5000"/>
                      <a:lumOff val="95000"/>
                    </a:schemeClr>
                  </a:gs>
                  <a:gs pos="71000">
                    <a:srgbClr val="FFFFEB"/>
                  </a:gs>
                  <a:gs pos="53000">
                    <a:schemeClr val="tx2">
                      <a:lumMod val="20000"/>
                      <a:lumOff val="80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txPr>
              <a:bodyPr rot="-5400000" spcFirstLastPara="1" vertOverflow="ellipsis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2022г.</c:v>
                </c:pt>
                <c:pt idx="1">
                  <c:v>2023г.</c:v>
                </c:pt>
                <c:pt idx="2">
                  <c:v>2024г.</c:v>
                </c:pt>
                <c:pt idx="3">
                  <c:v>2025г.</c:v>
                </c:pt>
                <c:pt idx="4">
                  <c:v>2026г.</c:v>
                </c:pt>
              </c:strCache>
            </c:strRef>
          </c:cat>
          <c:val>
            <c:numRef>
              <c:f>Лист1!$C$2:$C$6</c:f>
              <c:numCache>
                <c:formatCode>#,##0.00</c:formatCode>
                <c:ptCount val="5"/>
                <c:pt idx="0">
                  <c:v>3616459.47</c:v>
                </c:pt>
                <c:pt idx="1">
                  <c:v>4487963</c:v>
                </c:pt>
                <c:pt idx="2">
                  <c:v>5351632.6900000004</c:v>
                </c:pt>
                <c:pt idx="3" formatCode="#,##0.000">
                  <c:v>3826680.62</c:v>
                </c:pt>
                <c:pt idx="4">
                  <c:v>4694493.3899999997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1-63AB-4297-BAF6-ED8BCE606D1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Дефит  (-)/Профицит(+)</c:v>
                </c:pt>
              </c:strCache>
            </c:strRef>
          </c:tx>
          <c:spPr>
            <a:solidFill>
              <a:srgbClr val="FFFFAB"/>
            </a:solidFill>
            <a:ln>
              <a:solidFill>
                <a:srgbClr val="FDFECE"/>
              </a:solidFill>
            </a:ln>
            <a:effectLst/>
            <a:sp3d>
              <a:contourClr>
                <a:srgbClr val="FDFECE"/>
              </a:contourClr>
            </a:sp3d>
          </c:spPr>
          <c:invertIfNegative val="0"/>
          <c:dLbls>
            <c:dLbl>
              <c:idx val="0"/>
              <c:layout>
                <c:manualLayout>
                  <c:x val="1.0470521858416933E-2"/>
                  <c:y val="-0.1007695290405231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63AB-4297-BAF6-ED8BCE606D1C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0551785730689912E-2"/>
                  <c:y val="0.30382107748794046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63AB-4297-BAF6-ED8BCE606D1C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1143750136911958E-2"/>
                  <c:y val="0.3367471996977285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- 484</a:t>
                    </a:r>
                    <a:r>
                      <a:rPr lang="en-US" baseline="0" dirty="0" smtClean="0"/>
                      <a:t> 250,99</a:t>
                    </a:r>
                    <a:endParaRPr lang="en-US" dirty="0"/>
                  </a:p>
                </c:rich>
              </c:tx>
              <c:showLegendKey val="1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6.163132832310435E-3"/>
                  <c:y val="0.27697862205329915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-14 670,07</a:t>
                    </a:r>
                    <a:endParaRPr lang="en-US" dirty="0"/>
                  </a:p>
                </c:rich>
              </c:tx>
              <c:showLegendKey val="1"/>
              <c:showVal val="1"/>
              <c:showCatName val="1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8573589887584303E-3"/>
                  <c:y val="0.24100769245802628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-9 810,61</a:t>
                    </a:r>
                    <a:endParaRPr lang="en-US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1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2022г.</c:v>
                </c:pt>
                <c:pt idx="1">
                  <c:v>2023г.</c:v>
                </c:pt>
                <c:pt idx="2">
                  <c:v>2024г.</c:v>
                </c:pt>
                <c:pt idx="3">
                  <c:v>2025г.</c:v>
                </c:pt>
                <c:pt idx="4">
                  <c:v>2026г.</c:v>
                </c:pt>
              </c:strCache>
            </c:strRef>
          </c:cat>
          <c:val>
            <c:numRef>
              <c:f>Лист1!$D$2:$D$6</c:f>
              <c:numCache>
                <c:formatCode>#,##0.000</c:formatCode>
                <c:ptCount val="5"/>
                <c:pt idx="0">
                  <c:v>160074.35999999987</c:v>
                </c:pt>
                <c:pt idx="1">
                  <c:v>-128668.40000000037</c:v>
                </c:pt>
                <c:pt idx="2">
                  <c:v>-484250.98000000045</c:v>
                </c:pt>
                <c:pt idx="3">
                  <c:v>-14670.070000000298</c:v>
                </c:pt>
                <c:pt idx="4">
                  <c:v>-9810.609999999404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2-63AB-4297-BAF6-ED8BCE606D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1186704"/>
        <c:axId val="171191184"/>
        <c:axId val="0"/>
      </c:bar3DChart>
      <c:catAx>
        <c:axId val="171186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71191184"/>
        <c:crosses val="autoZero"/>
        <c:auto val="1"/>
        <c:lblAlgn val="ctr"/>
        <c:lblOffset val="100"/>
        <c:noMultiLvlLbl val="0"/>
      </c:catAx>
      <c:valAx>
        <c:axId val="171191184"/>
        <c:scaling>
          <c:orientation val="minMax"/>
        </c:scaling>
        <c:delete val="0"/>
        <c:axPos val="l"/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71186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>
      <a:gsLst>
        <a:gs pos="11679">
          <a:schemeClr val="tx1"/>
        </a:gs>
        <a:gs pos="84000">
          <a:schemeClr val="accent1">
            <a:lumMod val="5000"/>
            <a:lumOff val="95000"/>
          </a:schemeClr>
        </a:gs>
        <a:gs pos="86000">
          <a:schemeClr val="tx2">
            <a:lumMod val="20000"/>
            <a:lumOff val="80000"/>
          </a:schemeClr>
        </a:gs>
      </a:gsLst>
      <a:lin ang="5400000" scaled="1"/>
    </a:gradFill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clustered"/>
        <c:varyColors val="0"/>
        <c:ser>
          <c:idx val="4"/>
          <c:order val="0"/>
          <c:tx>
            <c:strRef>
              <c:f>Лист1!$F$1</c:f>
              <c:strCache>
                <c:ptCount val="1"/>
                <c:pt idx="0">
                  <c:v>(тыс.руб.)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4"/>
                <c:pt idx="0">
                  <c:v>Всего доходов</c:v>
                </c:pt>
                <c:pt idx="1">
                  <c:v>Налоговые</c:v>
                </c:pt>
                <c:pt idx="2">
                  <c:v>Неналоговые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1D6-4633-B2C4-08590AB566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271641312"/>
        <c:axId val="273162616"/>
        <c:axId val="0"/>
      </c:bar3DChart>
      <c:catAx>
        <c:axId val="27164131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73162616"/>
        <c:crosses val="autoZero"/>
        <c:auto val="1"/>
        <c:lblAlgn val="ctr"/>
        <c:lblOffset val="100"/>
        <c:noMultiLvlLbl val="0"/>
      </c:catAx>
      <c:valAx>
        <c:axId val="2731626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7164131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50" baseline="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pP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 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Талдомского 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округа </a:t>
            </a:r>
            <a:endParaRPr lang="ru-RU" sz="1800" dirty="0" smtClean="0">
              <a:solidFill>
                <a:schemeClr val="accent1">
                  <a:lumMod val="75000"/>
                </a:schemeClr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 sz="2200" cap="all" spc="5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</a:defRPr>
            </a:pP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динамике 2022-2026 годы</a:t>
            </a:r>
            <a:endParaRPr lang="ru-RU" sz="1800" dirty="0">
              <a:solidFill>
                <a:schemeClr val="accent1">
                  <a:lumMod val="75000"/>
                </a:schemeClr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005396729254997"/>
          <c:y val="4.1303732866724993E-2"/>
        </c:manualLayout>
      </c:layout>
      <c:overlay val="0"/>
      <c:spPr>
        <a:gradFill>
          <a:gsLst>
            <a:gs pos="100000">
              <a:schemeClr val="tx2">
                <a:lumMod val="20000"/>
                <a:lumOff val="80000"/>
              </a:schemeClr>
            </a:gs>
            <a:gs pos="39000">
              <a:srgbClr val="FFFFEB"/>
            </a:gs>
            <a:gs pos="16000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50" baseline="0">
              <a:solidFill>
                <a:schemeClr val="accent1">
                  <a:lumMod val="75000"/>
                </a:schemeClr>
              </a:solidFill>
              <a:effectLst>
                <a:glow rad="127000">
                  <a:schemeClr val="tx1"/>
                </a:glow>
              </a:effectLst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8.9749979708982866E-2"/>
          <c:y val="0.12158340624088655"/>
          <c:w val="0.90665007732318448"/>
          <c:h val="0.8362560513269174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2022г.(факт)</c:v>
                </c:pt>
              </c:strCache>
            </c:strRef>
          </c:tx>
          <c:spPr>
            <a:gradFill flip="none" rotWithShape="1">
              <a:gsLst>
                <a:gs pos="3784">
                  <a:schemeClr val="tx1"/>
                </a:gs>
                <a:gs pos="84300">
                  <a:srgbClr val="F3FFCF"/>
                </a:gs>
                <a:gs pos="21000">
                  <a:srgbClr val="CCFF33">
                    <a:tint val="44500"/>
                    <a:satMod val="160000"/>
                  </a:srgbClr>
                </a:gs>
                <a:gs pos="100000">
                  <a:srgbClr val="CCFF33">
                    <a:tint val="23500"/>
                    <a:satMod val="160000"/>
                  </a:srgbClr>
                </a:gs>
              </a:gsLst>
              <a:lin ang="13500000" scaled="1"/>
              <a:tileRect/>
            </a:gradFill>
            <a:ln>
              <a:solidFill>
                <a:srgbClr val="FFFFEB"/>
              </a:solidFill>
            </a:ln>
            <a:effectLst/>
            <a:sp3d>
              <a:contourClr>
                <a:srgbClr val="FFFFEB"/>
              </a:contourClr>
            </a:sp3d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3784">
                    <a:schemeClr val="tx1"/>
                  </a:gs>
                  <a:gs pos="84300">
                    <a:srgbClr val="F3FFCF"/>
                  </a:gs>
                  <a:gs pos="21000">
                    <a:srgbClr val="CCFF33">
                      <a:tint val="44500"/>
                      <a:satMod val="160000"/>
                    </a:srgbClr>
                  </a:gs>
                  <a:gs pos="100000">
                    <a:srgbClr val="CCFF33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  <a:ln>
                <a:solidFill>
                  <a:schemeClr val="tx1">
                    <a:lumMod val="95000"/>
                  </a:schemeClr>
                </a:solidFill>
              </a:ln>
              <a:effectLst/>
              <a:sp3d>
                <a:contourClr>
                  <a:schemeClr val="tx1">
                    <a:lumMod val="9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6B2E-4BCC-805D-A820CCBEE5F1}"/>
              </c:ext>
            </c:extLst>
          </c:dPt>
          <c:dLbls>
            <c:dLbl>
              <c:idx val="0"/>
              <c:layout>
                <c:manualLayout>
                  <c:x val="-1.6642125722748161E-3"/>
                  <c:y val="0.1859772428004969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6B2E-4BCC-805D-A820CCBEE5F1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0.1555555555555555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63AD-4509-A4E1-0E10F5DC0CF3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2.5641025641026582E-3"/>
                  <c:y val="0.214814814814814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3AD-4509-A4E1-0E10F5DC0CF3}"/>
                </c:ext>
                <c:ext xmlns:c15="http://schemas.microsoft.com/office/drawing/2012/chart" uri="{CE6537A1-D6FC-4f65-9D91-7224C49458BB}"/>
              </c:extLst>
            </c:dLbl>
            <c:spPr>
              <a:gradFill flip="none" rotWithShape="1">
                <a:gsLst>
                  <a:gs pos="0">
                    <a:schemeClr val="tx1"/>
                  </a:gs>
                  <a:gs pos="21000">
                    <a:srgbClr val="CCFF33">
                      <a:tint val="23500"/>
                      <a:satMod val="16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Всего доходов</c:v>
                </c:pt>
                <c:pt idx="1">
                  <c:v>Налоговые</c:v>
                </c:pt>
                <c:pt idx="2">
                  <c:v>Неналоговые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3776533.83</c:v>
                </c:pt>
                <c:pt idx="1">
                  <c:v>1279486.8500000001</c:v>
                </c:pt>
                <c:pt idx="2">
                  <c:v>148545.75</c:v>
                </c:pt>
                <c:pt idx="3">
                  <c:v>2348501.23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B2E-4BCC-805D-A820CCBEE5F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2023г. (ожидаемое)</c:v>
                </c:pt>
              </c:strCache>
            </c:strRef>
          </c:tx>
          <c:spPr>
            <a:gradFill flip="none" rotWithShape="1">
              <a:gsLst>
                <a:gs pos="50000">
                  <a:srgbClr val="FFFFAB"/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8100000" scaled="1"/>
              <a:tileRect/>
            </a:gradFill>
            <a:ln>
              <a:solidFill>
                <a:schemeClr val="tx1">
                  <a:lumMod val="95000"/>
                </a:schemeClr>
              </a:solidFill>
            </a:ln>
            <a:effectLst/>
            <a:sp3d>
              <a:contourClr>
                <a:schemeClr val="tx1">
                  <a:lumMod val="9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-3.0511521452276477E-17"/>
                  <c:y val="0.20192306163514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6B2E-4BCC-805D-A820CCBEE5F1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0.159259259259259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3AD-4509-A4E1-0E10F5DC0CF3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2.5641025641025641E-3"/>
                  <c:y val="0.253703703703703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63AD-4509-A4E1-0E10F5DC0CF3}"/>
                </c:ext>
                <c:ext xmlns:c15="http://schemas.microsoft.com/office/drawing/2012/chart" uri="{CE6537A1-D6FC-4f65-9D91-7224C49458BB}"/>
              </c:extLst>
            </c:dLbl>
            <c:spPr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rnd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Всего доходов</c:v>
                </c:pt>
                <c:pt idx="1">
                  <c:v>Налоговые</c:v>
                </c:pt>
                <c:pt idx="2">
                  <c:v>Неналоговые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Лист1!$C$2:$C$5</c:f>
              <c:numCache>
                <c:formatCode>#,##0.00</c:formatCode>
                <c:ptCount val="4"/>
                <c:pt idx="0">
                  <c:v>4359294.5999999996</c:v>
                </c:pt>
                <c:pt idx="1">
                  <c:v>1570901.1</c:v>
                </c:pt>
                <c:pt idx="2">
                  <c:v>272892.5</c:v>
                </c:pt>
                <c:pt idx="3">
                  <c:v>2515501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B2E-4BCC-805D-A820CCBEE5F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2024г.(план)</c:v>
                </c:pt>
              </c:strCache>
            </c:strRef>
          </c:tx>
          <c:spPr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31350">
                  <a:srgbClr val="FF7D80"/>
                </a:gs>
                <a:gs pos="2000">
                  <a:srgbClr val="FF7C80"/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3500000" scaled="1"/>
              <a:tileRect/>
            </a:gradFill>
            <a:ln>
              <a:solidFill>
                <a:srgbClr val="FFFFEB"/>
              </a:solidFill>
            </a:ln>
            <a:effectLst/>
            <a:sp3d>
              <a:contourClr>
                <a:srgbClr val="FFFFEB"/>
              </a:contourClr>
            </a:sp3d>
          </c:spPr>
          <c:invertIfNegative val="0"/>
          <c:dLbls>
            <c:dLbl>
              <c:idx val="0"/>
              <c:layout>
                <c:manualLayout>
                  <c:x val="-3.0511521452276477E-17"/>
                  <c:y val="0.2019230616351406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6B2E-4BCC-805D-A820CCBEE5F1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0.1796296296296296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63AD-4509-A4E1-0E10F5DC0CF3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8803201587229527E-16"/>
                  <c:y val="0.1888888888888888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63AD-4509-A4E1-0E10F5DC0CF3}"/>
                </c:ext>
                <c:ext xmlns:c15="http://schemas.microsoft.com/office/drawing/2012/chart" uri="{CE6537A1-D6FC-4f65-9D91-7224C49458BB}"/>
              </c:extLst>
            </c:dLbl>
            <c:spPr>
              <a:gradFill flip="none" rotWithShape="1">
                <a:gsLst>
                  <a:gs pos="0">
                    <a:srgbClr val="FF0000">
                      <a:tint val="66000"/>
                      <a:satMod val="160000"/>
                    </a:srgbClr>
                  </a:gs>
                  <a:gs pos="50000">
                    <a:srgbClr val="FF0000">
                      <a:tint val="44500"/>
                      <a:satMod val="160000"/>
                    </a:srgbClr>
                  </a:gs>
                  <a:gs pos="100000">
                    <a:srgbClr val="FF00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rnd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Всего доходов</c:v>
                </c:pt>
                <c:pt idx="1">
                  <c:v>Налоговые</c:v>
                </c:pt>
                <c:pt idx="2">
                  <c:v>Неналоговые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Лист1!$D$2:$D$5</c:f>
              <c:numCache>
                <c:formatCode>#,##0.00</c:formatCode>
                <c:ptCount val="4"/>
                <c:pt idx="0" formatCode="#,##0.000">
                  <c:v>4867381.71</c:v>
                </c:pt>
                <c:pt idx="1">
                  <c:v>1817327</c:v>
                </c:pt>
                <c:pt idx="2">
                  <c:v>118106</c:v>
                </c:pt>
                <c:pt idx="3" formatCode="#,##0.000">
                  <c:v>2931948.71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B2E-4BCC-805D-A820CCBEE5F1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2025г. (план)</c:v>
                </c:pt>
              </c:strCache>
            </c:strRef>
          </c:tx>
          <c:spPr>
            <a:gradFill flip="none" rotWithShape="1">
              <a:gsLst>
                <a:gs pos="0">
                  <a:schemeClr val="tx1"/>
                </a:gs>
                <a:gs pos="34000">
                  <a:schemeClr val="accent2">
                    <a:lumMod val="20000"/>
                    <a:lumOff val="80000"/>
                  </a:schemeClr>
                </a:gs>
              </a:gsLst>
              <a:lin ang="2700000" scaled="1"/>
              <a:tileRect/>
            </a:gradFill>
            <a:ln>
              <a:solidFill>
                <a:schemeClr val="tx1">
                  <a:lumMod val="95000"/>
                </a:schemeClr>
              </a:solidFill>
            </a:ln>
            <a:effectLst/>
            <a:sp3d>
              <a:contourClr>
                <a:schemeClr val="tx1">
                  <a:lumMod val="95000"/>
                </a:schemeClr>
              </a:contourClr>
            </a:sp3d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chemeClr val="tx1"/>
                  </a:gs>
                  <a:gs pos="34000">
                    <a:schemeClr val="accent2">
                      <a:lumMod val="20000"/>
                      <a:lumOff val="80000"/>
                    </a:schemeClr>
                  </a:gs>
                </a:gsLst>
                <a:lin ang="2700000" scaled="1"/>
                <a:tileRect/>
              </a:gradFill>
              <a:ln>
                <a:solidFill>
                  <a:schemeClr val="tx1">
                    <a:lumMod val="95000"/>
                  </a:schemeClr>
                </a:solidFill>
              </a:ln>
              <a:effectLst/>
              <a:sp3d>
                <a:contourClr>
                  <a:schemeClr val="tx1">
                    <a:lumMod val="95000"/>
                  </a:schemeClr>
                </a:contourClr>
              </a:sp3d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chemeClr val="tx1"/>
                  </a:gs>
                  <a:gs pos="34000">
                    <a:schemeClr val="accent2">
                      <a:lumMod val="20000"/>
                      <a:lumOff val="80000"/>
                    </a:schemeClr>
                  </a:gs>
                </a:gsLst>
                <a:lin ang="2700000" scaled="1"/>
                <a:tileRect/>
              </a:gradFill>
              <a:ln>
                <a:solidFill>
                  <a:schemeClr val="tx1">
                    <a:lumMod val="95000"/>
                  </a:schemeClr>
                </a:solidFill>
              </a:ln>
              <a:effectLst/>
              <a:sp3d>
                <a:contourClr>
                  <a:schemeClr val="tx1">
                    <a:lumMod val="95000"/>
                  </a:schemeClr>
                </a:contourClr>
              </a:sp3d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chemeClr val="tx1"/>
                  </a:gs>
                  <a:gs pos="34000">
                    <a:schemeClr val="accent2">
                      <a:lumMod val="20000"/>
                      <a:lumOff val="80000"/>
                    </a:schemeClr>
                  </a:gs>
                </a:gsLst>
                <a:lin ang="2700000" scaled="1"/>
                <a:tileRect/>
              </a:gradFill>
              <a:ln>
                <a:solidFill>
                  <a:schemeClr val="tx1">
                    <a:lumMod val="95000"/>
                  </a:schemeClr>
                </a:solidFill>
              </a:ln>
              <a:effectLst/>
              <a:sp3d>
                <a:contourClr>
                  <a:schemeClr val="tx1">
                    <a:lumMod val="95000"/>
                  </a:schemeClr>
                </a:contourClr>
              </a:sp3d>
            </c:spPr>
          </c:dPt>
          <c:dLbls>
            <c:dLbl>
              <c:idx val="0"/>
              <c:layout>
                <c:manualLayout>
                  <c:x val="-3.3285680644337392E-3"/>
                  <c:y val="0.204807676801356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6B2E-4BCC-805D-A820CCBEE5F1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0.203703703703703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63AD-4509-A4E1-0E10F5DC0CF3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282051282051094E-3"/>
                  <c:y val="0.198148148148148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63AD-4509-A4E1-0E10F5DC0CF3}"/>
                </c:ext>
                <c:ext xmlns:c15="http://schemas.microsoft.com/office/drawing/2012/chart" uri="{CE6537A1-D6FC-4f65-9D91-7224C49458BB}"/>
              </c:extLst>
            </c:dLbl>
            <c:spPr>
              <a:gradFill flip="none" rotWithShape="1">
                <a:gsLst>
                  <a:gs pos="6486">
                    <a:schemeClr val="tx1"/>
                  </a:gs>
                  <a:gs pos="100000">
                    <a:schemeClr val="accent2">
                      <a:lumMod val="20000"/>
                      <a:lumOff val="80000"/>
                    </a:schemeClr>
                  </a:gs>
                </a:gsLst>
                <a:lin ang="2700000" scaled="1"/>
                <a:tileRect/>
              </a:gra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rnd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Всего доходов</c:v>
                </c:pt>
                <c:pt idx="1">
                  <c:v>Налоговые</c:v>
                </c:pt>
                <c:pt idx="2">
                  <c:v>Неналоговые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Лист1!$E$2:$E$5</c:f>
              <c:numCache>
                <c:formatCode>#,##0.00</c:formatCode>
                <c:ptCount val="4"/>
                <c:pt idx="0">
                  <c:v>3812010.55</c:v>
                </c:pt>
                <c:pt idx="1">
                  <c:v>2062706</c:v>
                </c:pt>
                <c:pt idx="2">
                  <c:v>73424</c:v>
                </c:pt>
                <c:pt idx="3">
                  <c:v>1675880.55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6B2E-4BCC-805D-A820CCBEE5F1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2026г. (план)</c:v>
                </c:pt>
              </c:strCache>
            </c:strRef>
          </c:tx>
          <c:spPr>
            <a:gradFill flip="none" rotWithShape="1">
              <a:gsLst>
                <a:gs pos="0">
                  <a:schemeClr val="tx2">
                    <a:lumMod val="75000"/>
                    <a:tint val="66000"/>
                    <a:satMod val="160000"/>
                  </a:schemeClr>
                </a:gs>
                <a:gs pos="50000">
                  <a:schemeClr val="tx2">
                    <a:lumMod val="75000"/>
                    <a:tint val="44500"/>
                    <a:satMod val="160000"/>
                  </a:schemeClr>
                </a:gs>
                <a:gs pos="100000">
                  <a:schemeClr val="tx2">
                    <a:lumMod val="75000"/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chemeClr val="tx2">
                      <a:lumMod val="75000"/>
                      <a:tint val="66000"/>
                      <a:satMod val="160000"/>
                    </a:schemeClr>
                  </a:gs>
                  <a:gs pos="50000">
                    <a:schemeClr val="tx2">
                      <a:lumMod val="75000"/>
                      <a:tint val="44500"/>
                      <a:satMod val="160000"/>
                    </a:schemeClr>
                  </a:gs>
                  <a:gs pos="100000">
                    <a:schemeClr val="tx2">
                      <a:lumMod val="75000"/>
                      <a:tint val="23500"/>
                      <a:satMod val="160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43D0-4720-BDD0-FCED139EC4DF}"/>
              </c:ext>
            </c:extLst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chemeClr val="tx2">
                      <a:lumMod val="75000"/>
                      <a:tint val="66000"/>
                      <a:satMod val="160000"/>
                    </a:schemeClr>
                  </a:gs>
                  <a:gs pos="50000">
                    <a:schemeClr val="tx2">
                      <a:lumMod val="75000"/>
                      <a:tint val="44500"/>
                      <a:satMod val="160000"/>
                    </a:schemeClr>
                  </a:gs>
                  <a:gs pos="100000">
                    <a:schemeClr val="tx2">
                      <a:lumMod val="75000"/>
                      <a:tint val="23500"/>
                      <a:satMod val="160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3D0-4720-BDD0-FCED139EC4DF}"/>
              </c:ext>
            </c:extLst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chemeClr val="tx2">
                      <a:lumMod val="75000"/>
                      <a:tint val="66000"/>
                      <a:satMod val="160000"/>
                    </a:schemeClr>
                  </a:gs>
                  <a:gs pos="50000">
                    <a:schemeClr val="tx2">
                      <a:lumMod val="75000"/>
                      <a:tint val="44500"/>
                      <a:satMod val="160000"/>
                    </a:schemeClr>
                  </a:gs>
                  <a:gs pos="100000">
                    <a:schemeClr val="tx2">
                      <a:lumMod val="75000"/>
                      <a:tint val="23500"/>
                      <a:satMod val="160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3D0-4720-BDD0-FCED139EC4DF}"/>
              </c:ext>
            </c:extLst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chemeClr val="tx2">
                      <a:lumMod val="75000"/>
                      <a:tint val="66000"/>
                      <a:satMod val="160000"/>
                    </a:schemeClr>
                  </a:gs>
                  <a:gs pos="50000">
                    <a:schemeClr val="tx2">
                      <a:lumMod val="75000"/>
                      <a:tint val="44500"/>
                      <a:satMod val="160000"/>
                    </a:schemeClr>
                  </a:gs>
                  <a:gs pos="100000">
                    <a:schemeClr val="tx2">
                      <a:lumMod val="75000"/>
                      <a:tint val="23500"/>
                      <a:satMod val="160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43D0-4720-BDD0-FCED139EC4DF}"/>
              </c:ext>
            </c:extLst>
          </c:dPt>
          <c:dLbls>
            <c:dLbl>
              <c:idx val="0"/>
              <c:layout>
                <c:manualLayout>
                  <c:x val="-2.1532404603270746E-4"/>
                  <c:y val="0.23195384951881015"/>
                </c:manualLayout>
              </c:layout>
              <c:tx>
                <c:rich>
                  <a:bodyPr rot="-5400000" spcFirstLastPara="1" vertOverflow="ellipsis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200" b="1" i="0" u="none" strike="noStrike" kern="1200" baseline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09B12EC1-FFC9-4DE8-AD86-7AF99E3B95A6}" type="VALUE">
                      <a:rPr lang="en-US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 algn="ctr">
                        <a:defRPr sz="12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gradFill flip="none" rotWithShape="1">
                  <a:gsLst>
                    <a:gs pos="5405">
                      <a:schemeClr val="tx2">
                        <a:lumMod val="75000"/>
                        <a:tint val="44500"/>
                        <a:satMod val="160000"/>
                      </a:schemeClr>
                    </a:gs>
                    <a:gs pos="50000">
                      <a:schemeClr val="tx2">
                        <a:lumMod val="75000"/>
                        <a:tint val="44500"/>
                        <a:satMod val="160000"/>
                      </a:schemeClr>
                    </a:gs>
                    <a:gs pos="100000">
                      <a:schemeClr val="tx2">
                        <a:lumMod val="75000"/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43D0-4720-BDD0-FCED139EC4DF}"/>
                </c:ext>
                <c:ext xmlns:c15="http://schemas.microsoft.com/office/drawing/2012/chart" uri="{CE6537A1-D6FC-4f65-9D91-7224C49458BB}">
                  <c15:layout>
                    <c:manualLayout>
                      <c:w val="0.27644871794871795"/>
                      <c:h val="4.4916739574219884E-2"/>
                    </c:manualLayout>
                  </c15:layout>
                  <c15:dlblFieldTable/>
                  <c15:showDataLabelsRange val="1"/>
                </c:ext>
              </c:extLst>
            </c:dLbl>
            <c:dLbl>
              <c:idx val="1"/>
              <c:layout>
                <c:manualLayout>
                  <c:x val="-2.5640016151827648E-3"/>
                  <c:y val="0.18148162729658779"/>
                </c:manualLayout>
              </c:layout>
              <c:tx>
                <c:rich>
                  <a:bodyPr rot="-5400000" spcFirstLastPara="1" vertOverflow="ellipsis" wrap="square" lIns="38100" tIns="19050" rIns="38100" bIns="19050" anchor="b" anchorCtr="0">
                    <a:noAutofit/>
                  </a:bodyPr>
                  <a:lstStyle/>
                  <a:p>
                    <a:pPr algn="ctr">
                      <a:defRPr sz="1200" b="1" i="0" u="none" strike="noStrike" kern="1200" baseline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C1DB9D2C-48B7-42F7-B744-78FAB674272C}" type="VALUE">
                      <a:rPr lang="en-US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 algn="ctr">
                        <a:defRPr sz="12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gradFill flip="none" rotWithShape="1">
                  <a:gsLst>
                    <a:gs pos="5405">
                      <a:schemeClr val="tx2">
                        <a:lumMod val="75000"/>
                        <a:tint val="44500"/>
                        <a:satMod val="160000"/>
                      </a:schemeClr>
                    </a:gs>
                    <a:gs pos="50000">
                      <a:schemeClr val="tx2">
                        <a:lumMod val="75000"/>
                        <a:tint val="44500"/>
                        <a:satMod val="160000"/>
                      </a:schemeClr>
                    </a:gs>
                    <a:gs pos="100000">
                      <a:schemeClr val="tx2">
                        <a:lumMod val="75000"/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b" anchorCtr="0">
                  <a:noAutofit/>
                </a:bodyPr>
                <a:lstStyle/>
                <a:p>
                  <a:pPr algn="ctr"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305128205128205"/>
                      <c:h val="3.0546369203849517E-2"/>
                    </c:manualLayout>
                  </c15:layout>
                  <c15:dlblFieldTable/>
                  <c15:showDataLabelsRange val="1"/>
                </c:ext>
              </c:extLst>
            </c:dLbl>
            <c:dLbl>
              <c:idx val="2"/>
              <c:layout>
                <c:manualLayout>
                  <c:x val="-2.5641025641026534E-3"/>
                  <c:y val="-4.5637576552930881E-2"/>
                </c:manualLayout>
              </c:layout>
              <c:tx>
                <c:rich>
                  <a:bodyPr rot="-5400000" spcFirstLastPara="1" vertOverflow="ellipsis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200" b="1" i="0" u="none" strike="noStrike" kern="1200" baseline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AE101333-AA7C-44C3-AAF2-A3BB67662133}" type="VALUE">
                      <a:rPr lang="en-US">
                        <a:solidFill>
                          <a:schemeClr val="bg1"/>
                        </a:solidFill>
                      </a:rPr>
                      <a:pPr algn="ctr">
                        <a:defRPr sz="12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gradFill flip="none" rotWithShape="1">
                  <a:gsLst>
                    <a:gs pos="5405">
                      <a:schemeClr val="tx2">
                        <a:lumMod val="75000"/>
                        <a:tint val="44500"/>
                        <a:satMod val="160000"/>
                      </a:schemeClr>
                    </a:gs>
                    <a:gs pos="50000">
                      <a:schemeClr val="tx2">
                        <a:lumMod val="75000"/>
                        <a:tint val="44500"/>
                        <a:satMod val="160000"/>
                      </a:schemeClr>
                    </a:gs>
                    <a:gs pos="100000">
                      <a:schemeClr val="tx2">
                        <a:lumMod val="75000"/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43D0-4720-BDD0-FCED139EC4DF}"/>
                </c:ext>
                <c:ext xmlns:c15="http://schemas.microsoft.com/office/drawing/2012/chart" uri="{CE6537A1-D6FC-4f65-9D91-7224C49458BB}">
                  <c15:layout>
                    <c:manualLayout>
                      <c:w val="7.3166666666666672E-2"/>
                      <c:h val="3.1787109944590254E-2"/>
                    </c:manualLayout>
                  </c15:layout>
                  <c15:dlblFieldTable/>
                  <c15:showDataLabelsRange val="1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60DB40A2-5C87-4B75-B9E7-B62518DBF918}" type="VALUE">
                      <a:rPr lang="en-US"/>
                      <a:pPr/>
                      <a:t>[ЗНАЧЕНИЕ]</a:t>
                    </a:fld>
                    <a:endParaRPr lang="ru-RU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43D0-4720-BDD0-FCED139EC4DF}"/>
                </c:ex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spPr>
              <a:gradFill flip="none" rotWithShape="1">
                <a:gsLst>
                  <a:gs pos="5405">
                    <a:schemeClr val="tx2">
                      <a:lumMod val="75000"/>
                      <a:tint val="44500"/>
                      <a:satMod val="160000"/>
                    </a:schemeClr>
                  </a:gs>
                  <a:gs pos="50000">
                    <a:schemeClr val="tx2">
                      <a:lumMod val="75000"/>
                      <a:tint val="44500"/>
                      <a:satMod val="160000"/>
                    </a:schemeClr>
                  </a:gs>
                  <a:gs pos="100000">
                    <a:schemeClr val="tx2">
                      <a:lumMod val="75000"/>
                      <a:tint val="23500"/>
                      <a:satMod val="160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0">
                <a:spAutoFit/>
              </a:bodyPr>
              <a:lstStyle/>
              <a:p>
                <a:pPr algn="ctr">
                  <a:defRPr sz="12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rnd" cmpd="sng" algn="ctr">
                      <a:solidFill>
                        <a:schemeClr val="tx1">
                          <a:tint val="76000"/>
                          <a:alpha val="60000"/>
                          <a:hueMod val="94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Всего доходов</c:v>
                </c:pt>
                <c:pt idx="1">
                  <c:v>Налоговые</c:v>
                </c:pt>
                <c:pt idx="2">
                  <c:v>Неналоговые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Лист1!$F$2:$F$5</c:f>
              <c:numCache>
                <c:formatCode>#,##0.00</c:formatCode>
                <c:ptCount val="4"/>
                <c:pt idx="0">
                  <c:v>4684682.78</c:v>
                </c:pt>
                <c:pt idx="1">
                  <c:v>2307334</c:v>
                </c:pt>
                <c:pt idx="2">
                  <c:v>73506</c:v>
                </c:pt>
                <c:pt idx="3">
                  <c:v>2303842.7799999998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1D6-4633-B2C4-08590AB5663B}"/>
            </c:ext>
            <c:ext xmlns:c15="http://schemas.microsoft.com/office/drawing/2012/chart" uri="{02D57815-91ED-43cb-92C2-25804820EDAC}">
              <c15:datalabelsRange>
                <c15:f>Лист1!$F$3</c15:f>
                <c15:dlblRangeCache>
                  <c:ptCount val="1"/>
                  <c:pt idx="0">
                    <c:v>2 307 334,00</c:v>
                  </c:pt>
                </c15:dlblRangeCache>
              </c15:datalabelsRang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3163400"/>
        <c:axId val="273163792"/>
      </c:barChart>
      <c:catAx>
        <c:axId val="273163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rnd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73163792"/>
        <c:crosses val="autoZero"/>
        <c:auto val="1"/>
        <c:lblAlgn val="ctr"/>
        <c:lblOffset val="100"/>
        <c:noMultiLvlLbl val="0"/>
      </c:catAx>
      <c:valAx>
        <c:axId val="273163792"/>
        <c:scaling>
          <c:orientation val="minMax"/>
        </c:scaling>
        <c:delete val="0"/>
        <c:axPos val="l"/>
        <c:numFmt formatCode="#,##0.00" sourceLinked="1"/>
        <c:majorTickMark val="none"/>
        <c:minorTickMark val="none"/>
        <c:tickLblPos val="nextTo"/>
        <c:spPr>
          <a:noFill/>
          <a:ln w="9525" cap="rnd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73163400"/>
        <c:crosses val="autoZero"/>
        <c:crossBetween val="between"/>
      </c:valAx>
      <c:spPr>
        <a:gradFill flip="none" rotWithShape="1">
          <a:gsLst>
            <a:gs pos="46000">
              <a:srgbClr val="FFFFEB"/>
            </a:gs>
            <a:gs pos="17000">
              <a:schemeClr val="tx1"/>
            </a:gs>
            <a:gs pos="88000">
              <a:schemeClr val="tx2">
                <a:lumMod val="20000"/>
                <a:lumOff val="80000"/>
              </a:schemeClr>
            </a:gs>
          </a:gsLst>
          <a:path path="circle">
            <a:fillToRect l="100000" t="100000"/>
          </a:path>
          <a:tileRect r="-100000" b="-100000"/>
        </a:gradFill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469222693317181"/>
          <c:y val="0.11877981918926801"/>
          <c:w val="0.15140520896426407"/>
          <c:h val="0.1773804316127150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rnd" cmpd="sng" algn="ctr">
      <a:noFill/>
      <a:prstDash val="solid"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53"/>
      <c:depthPercent val="180"/>
      <c:rAngAx val="0"/>
      <c:perspective val="1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8.1548296561939661E-3"/>
          <c:w val="0.65276034726428434"/>
          <c:h val="0.9910484135027676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FFAB"/>
            </a:solidFill>
            <a:ln>
              <a:solidFill>
                <a:srgbClr val="FDFECE"/>
              </a:solidFill>
            </a:ln>
            <a:effectLst>
              <a:outerShdw blurRad="254000" dir="6600000" sx="90000" sy="90000" algn="ctr" rotWithShape="0">
                <a:prstClr val="black">
                  <a:alpha val="20000"/>
                </a:prstClr>
              </a:outerShdw>
            </a:effectLst>
          </c:spPr>
          <c:dPt>
            <c:idx val="0"/>
            <c:bubble3D val="0"/>
            <c:explosion val="5"/>
            <c:spPr>
              <a:gradFill flip="none" rotWithShape="1">
                <a:gsLst>
                  <a:gs pos="0">
                    <a:schemeClr val="accent6">
                      <a:lumMod val="40000"/>
                      <a:lumOff val="60000"/>
                      <a:tint val="66000"/>
                      <a:satMod val="160000"/>
                    </a:schemeClr>
                  </a:gs>
                  <a:gs pos="50000">
                    <a:schemeClr val="accent6">
                      <a:lumMod val="40000"/>
                      <a:lumOff val="60000"/>
                      <a:tint val="44500"/>
                      <a:satMod val="160000"/>
                    </a:schemeClr>
                  </a:gs>
                  <a:gs pos="100000">
                    <a:schemeClr val="accent6">
                      <a:lumMod val="40000"/>
                      <a:lumOff val="60000"/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50E-431F-8DD6-8CEBE7F38B7E}"/>
              </c:ext>
            </c:extLst>
          </c:dPt>
          <c:dPt>
            <c:idx val="1"/>
            <c:bubble3D val="0"/>
            <c:explosion val="6"/>
            <c:spPr>
              <a:gradFill flip="none" rotWithShape="1">
                <a:gsLst>
                  <a:gs pos="37000">
                    <a:schemeClr val="tx1"/>
                  </a:gs>
                  <a:gs pos="62000">
                    <a:schemeClr val="tx2">
                      <a:tint val="23500"/>
                      <a:satMod val="160000"/>
                    </a:schemeClr>
                  </a:gs>
                </a:gsLst>
                <a:lin ang="2700000" scaled="1"/>
                <a:tileRect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650E-431F-8DD6-8CEBE7F38B7E}"/>
              </c:ext>
            </c:extLst>
          </c:dPt>
          <c:dPt>
            <c:idx val="2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1B2-4386-A168-6DD972561304}"/>
              </c:ext>
            </c:extLst>
          </c:dPt>
          <c:dPt>
            <c:idx val="3"/>
            <c:bubble3D val="0"/>
            <c:explosion val="3"/>
            <c:spPr>
              <a:gradFill>
                <a:gsLst>
                  <a:gs pos="35000">
                    <a:schemeClr val="tx1"/>
                  </a:gs>
                  <a:gs pos="62000">
                    <a:schemeClr val="tx2">
                      <a:lumMod val="75000"/>
                    </a:schemeClr>
                  </a:gs>
                </a:gsLst>
                <a:lin ang="2700000" scaled="1"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1B2-4386-A168-6DD972561304}"/>
              </c:ext>
            </c:extLst>
          </c:dPt>
          <c:dPt>
            <c:idx val="4"/>
            <c:bubble3D val="0"/>
            <c:explosion val="4"/>
            <c:spPr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650E-431F-8DD6-8CEBE7F38B7E}"/>
              </c:ext>
            </c:extLst>
          </c:dPt>
          <c:dPt>
            <c:idx val="5"/>
            <c:bubble3D val="0"/>
            <c:explosion val="5"/>
            <c:spPr>
              <a:solidFill>
                <a:srgbClr val="FFC000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schemeClr val="tx1">
                    <a:lumMod val="95000"/>
                    <a:alpha val="20000"/>
                  </a:scheme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50E-431F-8DD6-8CEBE7F38B7E}"/>
              </c:ext>
            </c:extLst>
          </c:dPt>
          <c:dPt>
            <c:idx val="6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650E-431F-8DD6-8CEBE7F38B7E}"/>
              </c:ext>
            </c:extLst>
          </c:dPt>
          <c:dPt>
            <c:idx val="7"/>
            <c:bubble3D val="0"/>
            <c:explosion val="2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50E-431F-8DD6-8CEBE7F38B7E}"/>
              </c:ext>
            </c:extLst>
          </c:dPt>
          <c:dPt>
            <c:idx val="8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C1B2-4386-A168-6DD972561304}"/>
              </c:ext>
            </c:extLst>
          </c:dPt>
          <c:dPt>
            <c:idx val="9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C1B2-4386-A168-6DD972561304}"/>
              </c:ext>
            </c:extLst>
          </c:dPt>
          <c:dPt>
            <c:idx val="10"/>
            <c:bubble3D val="0"/>
            <c:explosion val="2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C1B2-4386-A168-6DD972561304}"/>
              </c:ext>
            </c:extLst>
          </c:dPt>
          <c:dPt>
            <c:idx val="11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50E-431F-8DD6-8CEBE7F38B7E}"/>
              </c:ext>
            </c:extLst>
          </c:dPt>
          <c:dPt>
            <c:idx val="12"/>
            <c:bubble3D val="0"/>
            <c:explosion val="5"/>
            <c:spPr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74000">
                    <a:schemeClr val="accent4">
                      <a:lumMod val="45000"/>
                      <a:lumOff val="55000"/>
                    </a:schemeClr>
                  </a:gs>
                  <a:gs pos="83000">
                    <a:schemeClr val="accent4">
                      <a:lumMod val="45000"/>
                      <a:lumOff val="55000"/>
                    </a:schemeClr>
                  </a:gs>
                  <a:gs pos="100000">
                    <a:schemeClr val="accent4">
                      <a:lumMod val="30000"/>
                      <a:lumOff val="70000"/>
                    </a:schemeClr>
                  </a:gs>
                </a:gsLst>
                <a:lin ang="16200000" scaled="1"/>
                <a:tileRect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4247-4C1B-8984-4FD3E97BD8B1}"/>
              </c:ext>
            </c:extLst>
          </c:dPt>
          <c:dLbls>
            <c:dLbl>
              <c:idx val="0"/>
              <c:layout>
                <c:manualLayout>
                  <c:x val="-9.7623611952352113E-2"/>
                  <c:y val="0.18078022920402276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50E-431F-8DD6-8CEBE7F38B7E}"/>
                </c:ext>
                <c:ext xmlns:c15="http://schemas.microsoft.com/office/drawing/2012/chart" uri="{CE6537A1-D6FC-4f65-9D91-7224C49458BB}">
                  <c15:layout>
                    <c:manualLayout>
                      <c:w val="7.8365334140924683E-2"/>
                      <c:h val="8.7267326732673262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0.10641025641025641"/>
                  <c:y val="0.1443910501286349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650E-431F-8DD6-8CEBE7F38B7E}"/>
                </c:ext>
                <c:ext xmlns:c15="http://schemas.microsoft.com/office/drawing/2012/chart" uri="{CE6537A1-D6FC-4f65-9D91-7224C49458BB}">
                  <c15:layout>
                    <c:manualLayout>
                      <c:w val="9.391025641025641E-2"/>
                      <c:h val="5.1485148514851482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6.1168584696143703E-2"/>
                  <c:y val="0.15581180322756685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C1B2-4386-A168-6DD972561304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3"/>
              <c:layout>
                <c:manualLayout>
                  <c:x val="8.9230769230769225E-3"/>
                  <c:y val="0.15273064629297575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7.7802745810619786E-2"/>
                  <c:y val="0.1982681842987448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650E-431F-8DD6-8CEBE7F38B7E}"/>
                </c:ext>
                <c:ext xmlns:c15="http://schemas.microsoft.com/office/drawing/2012/chart" uri="{CE6537A1-D6FC-4f65-9D91-7224C49458BB}">
                  <c15:layout>
                    <c:manualLayout>
                      <c:w val="9.6153846153846159E-2"/>
                      <c:h val="4.5683168316831682E-2"/>
                    </c:manualLayout>
                  </c15:layout>
                </c:ext>
              </c:extLst>
            </c:dLbl>
            <c:dLbl>
              <c:idx val="5"/>
              <c:layout>
                <c:manualLayout>
                  <c:x val="4.7150615788411017E-2"/>
                  <c:y val="0.19117486551804785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50E-431F-8DD6-8CEBE7F38B7E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3.704229759741566E-2"/>
                  <c:y val="0.1604554455445543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650E-431F-8DD6-8CEBE7F38B7E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2.5635372501514257E-2"/>
                  <c:y val="0.15872737194979325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650E-431F-8DD6-8CEBE7F38B7E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1.7007066424389258E-2"/>
                  <c:y val="0.205574803149606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3.8397032101756511E-2"/>
                  <c:y val="0.20695626413035004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8.5735009085402783E-2"/>
                  <c:y val="0.16407016449676465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-0.15431597011911974"/>
                  <c:y val="0.17017884150619786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650E-431F-8DD6-8CEBE7F38B7E}"/>
                </c:ext>
                <c:ext xmlns:c15="http://schemas.microsoft.com/office/drawing/2012/chart" uri="{CE6537A1-D6FC-4f65-9D91-7224C49458BB}"/>
              </c:extLst>
            </c:dLbl>
            <c:dLbl>
              <c:idx val="12"/>
              <c:layout>
                <c:manualLayout>
                  <c:x val="2.950444175247325E-2"/>
                  <c:y val="-0.12678880486473845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9-4247-4C1B-8984-4FD3E97BD8B1}"/>
                </c:ext>
                <c:ext xmlns:c15="http://schemas.microsoft.com/office/drawing/2012/chart" uri="{CE6537A1-D6FC-4f65-9D91-7224C49458BB}">
                  <c15:layout>
                    <c:manualLayout>
                      <c:w val="9.8878154653745221E-2"/>
                      <c:h val="4.9643564356435646E-2"/>
                    </c:manualLayout>
                  </c15:layout>
                </c:ext>
              </c:extLst>
            </c:dLbl>
            <c:numFmt formatCode="0.00" sourceLinked="0"/>
            <c:spPr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Лист1!$A$2:$A$14</c:f>
              <c:strCache>
                <c:ptCount val="13"/>
                <c:pt idx="0">
                  <c:v>Налог на доходы физических лиц  1 454 000 тыс.руб. (29,87%)</c:v>
                </c:pt>
                <c:pt idx="1">
                  <c:v>Упрощенная система налогообложения 120 700 тыс.руб. (2,48%)</c:v>
                </c:pt>
                <c:pt idx="2">
                  <c:v>Патентная система налогообложения 9 000 тыс. руб. (0,18%)</c:v>
                </c:pt>
                <c:pt idx="3">
                  <c:v>Земельный налог 106 500 тыс.руб. (2,19%)</c:v>
                </c:pt>
                <c:pt idx="4">
                  <c:v>Налог на имущество физических лиц  50 000,00 тыс.руб. (1,02%)
</c:v>
                </c:pt>
                <c:pt idx="5">
                  <c:v>Акцизы по подакцизным товарам(продукции) 64 527 тыс.руб. (1,33%)</c:v>
                </c:pt>
                <c:pt idx="6">
                  <c:v>Государственная пошлина 12 600 тыс.руб. (0,26%)</c:v>
                </c:pt>
                <c:pt idx="7">
                  <c:v>Доходы от использования имущества 55 430,00 тыс.руб. 1,14%)</c:v>
                </c:pt>
                <c:pt idx="8">
                  <c:v>Платежи при пользовании природными ресурсами 0,18 тыс. руб.(0,0%)</c:v>
                </c:pt>
                <c:pt idx="9">
                  <c:v>Доходы от оказания платных услуг и компенсации затрат государства  9 100,0  тыс. руб.(0,19%)</c:v>
                </c:pt>
                <c:pt idx="10">
                  <c:v>Доходы от  реализации имущества 43 200 тыс.руб. 0,89%)</c:v>
                </c:pt>
                <c:pt idx="11">
                  <c:v>Денежные взыскания (штрафы) 10 200 тыс.руб. (0,21%)</c:v>
                </c:pt>
                <c:pt idx="12">
                  <c:v>
Безвозмездные поступления 2 931 948,70 тыс.руб. (60,24%)</c:v>
                </c:pt>
              </c:strCache>
            </c:strRef>
          </c:cat>
          <c:val>
            <c:numRef>
              <c:f>Лист1!$B$2:$B$14</c:f>
              <c:numCache>
                <c:formatCode>#,##0.00</c:formatCode>
                <c:ptCount val="13"/>
                <c:pt idx="0">
                  <c:v>1454000</c:v>
                </c:pt>
                <c:pt idx="1">
                  <c:v>120700</c:v>
                </c:pt>
                <c:pt idx="2">
                  <c:v>9000</c:v>
                </c:pt>
                <c:pt idx="3">
                  <c:v>106500</c:v>
                </c:pt>
                <c:pt idx="4">
                  <c:v>50000</c:v>
                </c:pt>
                <c:pt idx="5">
                  <c:v>64527</c:v>
                </c:pt>
                <c:pt idx="6">
                  <c:v>12600</c:v>
                </c:pt>
                <c:pt idx="7">
                  <c:v>55430</c:v>
                </c:pt>
                <c:pt idx="8">
                  <c:v>176</c:v>
                </c:pt>
                <c:pt idx="9">
                  <c:v>9100</c:v>
                </c:pt>
                <c:pt idx="10">
                  <c:v>43200</c:v>
                </c:pt>
                <c:pt idx="11">
                  <c:v>10200</c:v>
                </c:pt>
                <c:pt idx="12" formatCode="#,##0.000">
                  <c:v>2931948.71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50E-431F-8DD6-8CEBE7F38B7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C1B2-4386-A168-6DD972561304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B-C1B2-4386-A168-6DD972561304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D-C1B2-4386-A168-6DD972561304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F-C1B2-4386-A168-6DD972561304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1-C1B2-4386-A168-6DD972561304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3-C1B2-4386-A168-6DD972561304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5-C1B2-4386-A168-6DD972561304}"/>
              </c:ext>
            </c:extLst>
          </c:dPt>
          <c:dPt>
            <c:idx val="7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7-C1B2-4386-A168-6DD972561304}"/>
              </c:ext>
            </c:extLst>
          </c:dPt>
          <c:dPt>
            <c:idx val="8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9-C1B2-4386-A168-6DD972561304}"/>
              </c:ext>
            </c:extLst>
          </c:dPt>
          <c:dPt>
            <c:idx val="9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B-C1B2-4386-A168-6DD972561304}"/>
              </c:ext>
            </c:extLst>
          </c:dPt>
          <c:dPt>
            <c:idx val="10"/>
            <c:bubble3D val="0"/>
            <c:spPr>
              <a:solidFill>
                <a:schemeClr val="accent3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D-C1B2-4386-A168-6DD972561304}"/>
              </c:ext>
            </c:extLst>
          </c:dPt>
          <c:dPt>
            <c:idx val="11"/>
            <c:bubble3D val="0"/>
            <c:spPr>
              <a:solidFill>
                <a:schemeClr val="accent5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F-C1B2-4386-A168-6DD972561304}"/>
              </c:ext>
            </c:extLst>
          </c:dPt>
          <c:dPt>
            <c:idx val="1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3-4247-4C1B-8984-4FD3E97BD8B1}"/>
              </c:ext>
            </c:extLst>
          </c:dPt>
          <c:dLbls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Лист1!$A$2:$A$14</c:f>
              <c:strCache>
                <c:ptCount val="13"/>
                <c:pt idx="0">
                  <c:v>Налог на доходы физических лиц  1 454 000 тыс.руб. (29,87%)</c:v>
                </c:pt>
                <c:pt idx="1">
                  <c:v>Упрощенная система налогообложения 120 700 тыс.руб. (2,48%)</c:v>
                </c:pt>
                <c:pt idx="2">
                  <c:v>Патентная система налогообложения 9 000 тыс. руб. (0,18%)</c:v>
                </c:pt>
                <c:pt idx="3">
                  <c:v>Земельный налог 106 500 тыс.руб. (2,19%)</c:v>
                </c:pt>
                <c:pt idx="4">
                  <c:v>Налог на имущество физических лиц  50 000,00 тыс.руб. (1,02%)
</c:v>
                </c:pt>
                <c:pt idx="5">
                  <c:v>Акцизы по подакцизным товарам(продукции) 64 527 тыс.руб. (1,33%)</c:v>
                </c:pt>
                <c:pt idx="6">
                  <c:v>Государственная пошлина 12 600 тыс.руб. (0,26%)</c:v>
                </c:pt>
                <c:pt idx="7">
                  <c:v>Доходы от использования имущества 55 430,00 тыс.руб. 1,14%)</c:v>
                </c:pt>
                <c:pt idx="8">
                  <c:v>Платежи при пользовании природными ресурсами 0,18 тыс. руб.(0,0%)</c:v>
                </c:pt>
                <c:pt idx="9">
                  <c:v>Доходы от оказания платных услуг и компенсации затрат государства  9 100,0  тыс. руб.(0,19%)</c:v>
                </c:pt>
                <c:pt idx="10">
                  <c:v>Доходы от  реализации имущества 43 200 тыс.руб. 0,89%)</c:v>
                </c:pt>
                <c:pt idx="11">
                  <c:v>Денежные взыскания (штрафы) 10 200 тыс.руб. (0,21%)</c:v>
                </c:pt>
                <c:pt idx="12">
                  <c:v>
Безвозмездные поступления 2 931 948,70 тыс.руб. (60,24%)</c:v>
                </c:pt>
              </c:strCache>
            </c:strRef>
          </c:cat>
          <c:val>
            <c:numRef>
              <c:f>Лист1!$C$2:$C$14</c:f>
              <c:numCache>
                <c:formatCode>0.00</c:formatCode>
                <c:ptCount val="13"/>
                <c:pt idx="0">
                  <c:v>29.872323286517009</c:v>
                </c:pt>
                <c:pt idx="1">
                  <c:v>2.4797726414598373</c:v>
                </c:pt>
                <c:pt idx="2">
                  <c:v>0.1849043394626225</c:v>
                </c:pt>
                <c:pt idx="3">
                  <c:v>2.1880346836410327</c:v>
                </c:pt>
                <c:pt idx="4">
                  <c:v>1.0272463303479027</c:v>
                </c:pt>
                <c:pt idx="5">
                  <c:v>1.3257024791671825</c:v>
                </c:pt>
                <c:pt idx="6">
                  <c:v>0.25886607524767152</c:v>
                </c:pt>
                <c:pt idx="7">
                  <c:v>1.1388052818236851</c:v>
                </c:pt>
                <c:pt idx="8">
                  <c:v>3.6159070828246181E-3</c:v>
                </c:pt>
                <c:pt idx="9">
                  <c:v>0.18695883212331829</c:v>
                </c:pt>
                <c:pt idx="10">
                  <c:v>0.88754082942058798</c:v>
                </c:pt>
                <c:pt idx="11">
                  <c:v>0.20955825139097214</c:v>
                </c:pt>
                <c:pt idx="12">
                  <c:v>60.236671062315352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650E-431F-8DD6-8CEBE7F38B7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gradFill>
          <a:gsLst>
            <a:gs pos="52000">
              <a:srgbClr val="FFFFEB"/>
            </a:gs>
            <a:gs pos="8000">
              <a:schemeClr val="tx1"/>
            </a:gs>
            <a:gs pos="89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2894811225519887"/>
          <c:y val="0"/>
          <c:w val="0.37105188774480113"/>
          <c:h val="1"/>
        </c:manualLayout>
      </c:layout>
      <c:overlay val="0"/>
      <c:spPr>
        <a:gradFill>
          <a:gsLst>
            <a:gs pos="71000">
              <a:srgbClr val="FFFFEB"/>
            </a:gs>
            <a:gs pos="43000">
              <a:schemeClr val="tx1"/>
            </a:gs>
            <a:gs pos="98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>
          <a:outerShdw blurRad="50800" dist="50800" dir="5400000" algn="ctr" rotWithShape="0">
            <a:srgbClr val="FDFECE"/>
          </a:outerShdw>
        </a:effectLst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0" spc="5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>
      <a:glow rad="152400">
        <a:schemeClr val="accent1">
          <a:alpha val="40000"/>
        </a:schemeClr>
      </a:glow>
      <a:outerShdw blurRad="63500" dist="50800" dir="5400000" sx="16000" sy="16000" algn="ctr" rotWithShape="0">
        <a:srgbClr val="000000">
          <a:alpha val="43137"/>
        </a:srgbClr>
      </a:outerShdw>
      <a:softEdge rad="139700"/>
    </a:effectLst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41"/>
      <c:depthPercent val="180"/>
      <c:rAngAx val="0"/>
      <c:perspective val="1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2.2141734695965056E-3"/>
          <c:w val="0.65660650111043806"/>
          <c:h val="0.9969889334144658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FFAB"/>
            </a:solidFill>
            <a:ln>
              <a:solidFill>
                <a:srgbClr val="FDFECE"/>
              </a:solidFill>
            </a:ln>
            <a:effectLst>
              <a:outerShdw blurRad="254000" dir="6600000" sx="90000" sy="90000" algn="ctr" rotWithShape="0">
                <a:prstClr val="black">
                  <a:alpha val="20000"/>
                </a:prstClr>
              </a:outerShdw>
            </a:effectLst>
          </c:spPr>
          <c:dPt>
            <c:idx val="0"/>
            <c:bubble3D val="0"/>
            <c:explosion val="5"/>
            <c:spPr>
              <a:gradFill flip="none" rotWithShape="1">
                <a:gsLst>
                  <a:gs pos="0">
                    <a:schemeClr val="accent2">
                      <a:lumMod val="40000"/>
                      <a:lumOff val="60000"/>
                      <a:tint val="66000"/>
                      <a:satMod val="160000"/>
                    </a:schemeClr>
                  </a:gs>
                  <a:gs pos="50000">
                    <a:schemeClr val="accent2">
                      <a:lumMod val="40000"/>
                      <a:lumOff val="60000"/>
                      <a:tint val="44500"/>
                      <a:satMod val="160000"/>
                    </a:schemeClr>
                  </a:gs>
                  <a:gs pos="100000">
                    <a:schemeClr val="accent2">
                      <a:lumMod val="40000"/>
                      <a:lumOff val="60000"/>
                      <a:tint val="23500"/>
                      <a:satMod val="160000"/>
                    </a:schemeClr>
                  </a:gs>
                </a:gsLst>
                <a:lin ang="5400000" scaled="1"/>
                <a:tileRect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50E-431F-8DD6-8CEBE7F38B7E}"/>
              </c:ext>
            </c:extLst>
          </c:dPt>
          <c:dPt>
            <c:idx val="1"/>
            <c:bubble3D val="0"/>
            <c:spPr>
              <a:gradFill>
                <a:gsLst>
                  <a:gs pos="0">
                    <a:schemeClr val="tx1"/>
                  </a:gs>
                  <a:gs pos="66000">
                    <a:srgbClr val="FFEBFF"/>
                  </a:gs>
                </a:gsLst>
                <a:lin ang="5400000" scaled="1"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650E-431F-8DD6-8CEBE7F38B7E}"/>
              </c:ext>
            </c:extLst>
          </c:dPt>
          <c:dPt>
            <c:idx val="2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1B2-4386-A168-6DD972561304}"/>
              </c:ext>
            </c:extLst>
          </c:dPt>
          <c:dPt>
            <c:idx val="3"/>
            <c:bubble3D val="0"/>
            <c:spPr>
              <a:solidFill>
                <a:schemeClr val="tx2">
                  <a:lumMod val="75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1B2-4386-A168-6DD972561304}"/>
              </c:ext>
            </c:extLst>
          </c:dPt>
          <c:dPt>
            <c:idx val="4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650E-431F-8DD6-8CEBE7F38B7E}"/>
              </c:ext>
            </c:extLst>
          </c:dPt>
          <c:dPt>
            <c:idx val="5"/>
            <c:bubble3D val="0"/>
            <c:spPr>
              <a:solidFill>
                <a:srgbClr val="FFC000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50E-431F-8DD6-8CEBE7F38B7E}"/>
              </c:ext>
            </c:extLst>
          </c:dPt>
          <c:dPt>
            <c:idx val="6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650E-431F-8DD6-8CEBE7F38B7E}"/>
              </c:ext>
            </c:extLst>
          </c:dPt>
          <c:dPt>
            <c:idx val="7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50E-431F-8DD6-8CEBE7F38B7E}"/>
              </c:ext>
            </c:extLst>
          </c:dPt>
          <c:dPt>
            <c:idx val="8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C1B2-4386-A168-6DD972561304}"/>
              </c:ext>
            </c:extLst>
          </c:dPt>
          <c:dPt>
            <c:idx val="9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C1B2-4386-A168-6DD972561304}"/>
              </c:ext>
            </c:extLst>
          </c:dPt>
          <c:dPt>
            <c:idx val="1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C1B2-4386-A168-6DD972561304}"/>
              </c:ext>
            </c:extLst>
          </c:dPt>
          <c:dPt>
            <c:idx val="11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50E-431F-8DD6-8CEBE7F38B7E}"/>
              </c:ext>
            </c:extLst>
          </c:dPt>
          <c:dPt>
            <c:idx val="12"/>
            <c:bubble3D val="0"/>
            <c:explosion val="16"/>
            <c:spPr>
              <a:gradFill>
                <a:gsLst>
                  <a:gs pos="0">
                    <a:schemeClr val="tx1"/>
                  </a:gs>
                  <a:gs pos="66000">
                    <a:srgbClr val="FFFF00"/>
                  </a:gs>
                </a:gsLst>
                <a:lin ang="5400000" scaled="1"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4247-4C1B-8984-4FD3E97BD8B1}"/>
              </c:ext>
            </c:extLst>
          </c:dPt>
          <c:dLbls>
            <c:dLbl>
              <c:idx val="0"/>
              <c:layout>
                <c:manualLayout>
                  <c:x val="-4.634161114476075E-2"/>
                  <c:y val="0.31105462021403557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50E-431F-8DD6-8CEBE7F38B7E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30075842923480711"/>
                  <c:y val="0.1883445860789024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650E-431F-8DD6-8CEBE7F38B7E}"/>
                </c:ext>
                <c:ext xmlns:c15="http://schemas.microsoft.com/office/drawing/2012/chart" uri="{CE6537A1-D6FC-4f65-9D91-7224C49458BB}">
                  <c15:layout>
                    <c:manualLayout>
                      <c:w val="0.11025641025641025"/>
                      <c:h val="3.8211375998435437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0.20436392085604685"/>
                  <c:y val="0.21206433453934856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13226882697355138"/>
                  <c:y val="0.23140112166296625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8.2074096507167377E-2"/>
                  <c:y val="0.25380445333134027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2.5795376539471029E-2"/>
                  <c:y val="0.27768912398548046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3.2188471633353526E-2"/>
                  <c:y val="0.2883472107503983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650E-431F-8DD6-8CEBE7F38B7E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2.6917423783565517E-2"/>
                  <c:y val="0.21188684913148179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650E-431F-8DD6-8CEBE7F38B7E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2.4657076519281243E-2"/>
                  <c:y val="0.1616183084280282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1.8887744801130629E-2"/>
                  <c:y val="0.1195619487289628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1.8849283262669089E-2"/>
                  <c:y val="6.730585953110243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-1.5854431657581262E-2"/>
                  <c:y val="1.448370551121798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650E-431F-8DD6-8CEBE7F38B7E}"/>
                </c:ext>
                <c:ext xmlns:c15="http://schemas.microsoft.com/office/drawing/2012/chart" uri="{CE6537A1-D6FC-4f65-9D91-7224C49458BB}"/>
              </c:extLst>
            </c:dLbl>
            <c:dLbl>
              <c:idx val="12"/>
              <c:layout>
                <c:manualLayout>
                  <c:x val="2.3240561275994345E-2"/>
                  <c:y val="-9.1266069511223749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9-4247-4C1B-8984-4FD3E97BD8B1}"/>
                </c:ext>
                <c:ext xmlns:c15="http://schemas.microsoft.com/office/drawing/2012/chart" uri="{CE6537A1-D6FC-4f65-9D91-7224C49458BB}">
                  <c15:layout>
                    <c:manualLayout>
                      <c:w val="8.0769230769230774E-2"/>
                      <c:h val="4.2276415998269E-2"/>
                    </c:manualLayout>
                  </c15:layout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Лист1!$A$2:$A$14</c:f>
              <c:strCache>
                <c:ptCount val="13"/>
                <c:pt idx="0">
                  <c:v>Налог на доходы физических лиц  1 614 200 тыс.руб. (42,35%)</c:v>
                </c:pt>
                <c:pt idx="1">
                  <c:v>Упрощенная система налогообложения 162 003 тыс.руб. (4,25%)</c:v>
                </c:pt>
                <c:pt idx="2">
                  <c:v>Патентная система налогообложения 14762 тыс. руб. (0,39%)</c:v>
                </c:pt>
                <c:pt idx="3">
                  <c:v>Земельный налог 125 449 тыс.руб. (3,29%)</c:v>
                </c:pt>
                <c:pt idx="4">
                  <c:v>Налог на имущество физических лиц 64 495,00 тыс.руб. (1,69%)
</c:v>
                </c:pt>
                <c:pt idx="5">
                  <c:v>Акцизы по подакцизным товарам(продукции) 68 530 тыс.руб. (1,80%)</c:v>
                </c:pt>
                <c:pt idx="6">
                  <c:v>Государственная пошлина 13 267 тыс.руб. (0,35%)</c:v>
                </c:pt>
                <c:pt idx="7">
                  <c:v>Доходы от использования имущества 43 926,00 тыс.руб. (1,15%)</c:v>
                </c:pt>
                <c:pt idx="8">
                  <c:v>Платежи при пользовании природными ресурсами 0,18 тыс. руб.(0,0%)</c:v>
                </c:pt>
                <c:pt idx="9">
                  <c:v>Доходы от оказания платных услуг и компенсации затрат государства  9 100,0  тыс. руб.(0,24%)</c:v>
                </c:pt>
                <c:pt idx="10">
                  <c:v>Доходы от  реализации имущества 10 100 тыс.руб. (0,26%)</c:v>
                </c:pt>
                <c:pt idx="11">
                  <c:v>Денежные взыскания (штрафы) 10 122 тыс.руб. (0,27%)</c:v>
                </c:pt>
                <c:pt idx="12">
                  <c:v>
Безвозмездные поступления 1 675 880,55 тыс.руб. (43,96%)</c:v>
                </c:pt>
              </c:strCache>
            </c:strRef>
          </c:cat>
          <c:val>
            <c:numRef>
              <c:f>Лист1!$B$2:$B$14</c:f>
              <c:numCache>
                <c:formatCode>#,##0.00</c:formatCode>
                <c:ptCount val="13"/>
                <c:pt idx="0">
                  <c:v>1614200</c:v>
                </c:pt>
                <c:pt idx="1">
                  <c:v>162003</c:v>
                </c:pt>
                <c:pt idx="2">
                  <c:v>14762</c:v>
                </c:pt>
                <c:pt idx="3">
                  <c:v>125449</c:v>
                </c:pt>
                <c:pt idx="4">
                  <c:v>64495</c:v>
                </c:pt>
                <c:pt idx="5">
                  <c:v>68530</c:v>
                </c:pt>
                <c:pt idx="6">
                  <c:v>13267</c:v>
                </c:pt>
                <c:pt idx="7">
                  <c:v>43926</c:v>
                </c:pt>
                <c:pt idx="8">
                  <c:v>176</c:v>
                </c:pt>
                <c:pt idx="9">
                  <c:v>9100</c:v>
                </c:pt>
                <c:pt idx="10">
                  <c:v>10100</c:v>
                </c:pt>
                <c:pt idx="11">
                  <c:v>10122</c:v>
                </c:pt>
                <c:pt idx="12">
                  <c:v>1675880.55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50E-431F-8DD6-8CEBE7F38B7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C1B2-4386-A168-6DD972561304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B-C1B2-4386-A168-6DD972561304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D-C1B2-4386-A168-6DD972561304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F-C1B2-4386-A168-6DD972561304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1-C1B2-4386-A168-6DD972561304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3-C1B2-4386-A168-6DD972561304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5-C1B2-4386-A168-6DD972561304}"/>
              </c:ext>
            </c:extLst>
          </c:dPt>
          <c:dPt>
            <c:idx val="7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7-C1B2-4386-A168-6DD972561304}"/>
              </c:ext>
            </c:extLst>
          </c:dPt>
          <c:dPt>
            <c:idx val="8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9-C1B2-4386-A168-6DD972561304}"/>
              </c:ext>
            </c:extLst>
          </c:dPt>
          <c:dPt>
            <c:idx val="9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B-C1B2-4386-A168-6DD972561304}"/>
              </c:ext>
            </c:extLst>
          </c:dPt>
          <c:dPt>
            <c:idx val="10"/>
            <c:bubble3D val="0"/>
            <c:spPr>
              <a:solidFill>
                <a:schemeClr val="accent3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D-C1B2-4386-A168-6DD972561304}"/>
              </c:ext>
            </c:extLst>
          </c:dPt>
          <c:dPt>
            <c:idx val="11"/>
            <c:bubble3D val="0"/>
            <c:spPr>
              <a:solidFill>
                <a:schemeClr val="accent5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F-C1B2-4386-A168-6DD972561304}"/>
              </c:ext>
            </c:extLst>
          </c:dPt>
          <c:dPt>
            <c:idx val="1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3-4247-4C1B-8984-4FD3E97BD8B1}"/>
              </c:ext>
            </c:extLst>
          </c:dPt>
          <c:dLbls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Лист1!$A$2:$A$14</c:f>
              <c:strCache>
                <c:ptCount val="13"/>
                <c:pt idx="0">
                  <c:v>Налог на доходы физических лиц  1 614 200 тыс.руб. (42,35%)</c:v>
                </c:pt>
                <c:pt idx="1">
                  <c:v>Упрощенная система налогообложения 162 003 тыс.руб. (4,25%)</c:v>
                </c:pt>
                <c:pt idx="2">
                  <c:v>Патентная система налогообложения 14762 тыс. руб. (0,39%)</c:v>
                </c:pt>
                <c:pt idx="3">
                  <c:v>Земельный налог 125 449 тыс.руб. (3,29%)</c:v>
                </c:pt>
                <c:pt idx="4">
                  <c:v>Налог на имущество физических лиц 64 495,00 тыс.руб. (1,69%)
</c:v>
                </c:pt>
                <c:pt idx="5">
                  <c:v>Акцизы по подакцизным товарам(продукции) 68 530 тыс.руб. (1,80%)</c:v>
                </c:pt>
                <c:pt idx="6">
                  <c:v>Государственная пошлина 13 267 тыс.руб. (0,35%)</c:v>
                </c:pt>
                <c:pt idx="7">
                  <c:v>Доходы от использования имущества 43 926,00 тыс.руб. (1,15%)</c:v>
                </c:pt>
                <c:pt idx="8">
                  <c:v>Платежи при пользовании природными ресурсами 0,18 тыс. руб.(0,0%)</c:v>
                </c:pt>
                <c:pt idx="9">
                  <c:v>Доходы от оказания платных услуг и компенсации затрат государства  9 100,0  тыс. руб.(0,24%)</c:v>
                </c:pt>
                <c:pt idx="10">
                  <c:v>Доходы от  реализации имущества 10 100 тыс.руб. (0,26%)</c:v>
                </c:pt>
                <c:pt idx="11">
                  <c:v>Денежные взыскания (штрафы) 10 122 тыс.руб. (0,27%)</c:v>
                </c:pt>
                <c:pt idx="12">
                  <c:v>
Безвозмездные поступления 1 675 880,55 тыс.руб. (43,96%)</c:v>
                </c:pt>
              </c:strCache>
            </c:strRef>
          </c:cat>
          <c:val>
            <c:numRef>
              <c:f>Лист1!$C$2:$C$14</c:f>
              <c:numCache>
                <c:formatCode>0.00</c:formatCode>
                <c:ptCount val="13"/>
                <c:pt idx="0">
                  <c:v>42.345108410048866</c:v>
                </c:pt>
                <c:pt idx="1">
                  <c:v>4.2498046077023579</c:v>
                </c:pt>
                <c:pt idx="2">
                  <c:v>0.38724971524541035</c:v>
                </c:pt>
                <c:pt idx="3">
                  <c:v>3.2908880590584935</c:v>
                </c:pt>
                <c:pt idx="4">
                  <c:v>1.691889336455273</c:v>
                </c:pt>
                <c:pt idx="5">
                  <c:v>1.7977389910424042</c:v>
                </c:pt>
                <c:pt idx="6">
                  <c:v>0.34803156565240878</c:v>
                </c:pt>
                <c:pt idx="7">
                  <c:v>1.1523053103827323</c:v>
                </c:pt>
                <c:pt idx="8">
                  <c:v>4.6169861728215843E-3</c:v>
                </c:pt>
                <c:pt idx="9">
                  <c:v>0.23871917143566146</c:v>
                </c:pt>
                <c:pt idx="10">
                  <c:v>0.26495204741760225</c:v>
                </c:pt>
                <c:pt idx="11">
                  <c:v>0.26552917068920495</c:v>
                </c:pt>
                <c:pt idx="12">
                  <c:v>43.963166628696769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650E-431F-8DD6-8CEBE7F38B7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gradFill>
          <a:gsLst>
            <a:gs pos="52000">
              <a:srgbClr val="FFFFEB"/>
            </a:gs>
            <a:gs pos="8000">
              <a:schemeClr val="tx1"/>
            </a:gs>
            <a:gs pos="89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3669741568199778"/>
          <c:y val="3.7964790639143423E-3"/>
          <c:w val="0.36203193628750668"/>
          <c:h val="0.99620352093608566"/>
        </c:manualLayout>
      </c:layout>
      <c:overlay val="0"/>
      <c:spPr>
        <a:gradFill>
          <a:gsLst>
            <a:gs pos="71000">
              <a:srgbClr val="FFFFEB"/>
            </a:gs>
            <a:gs pos="43000">
              <a:schemeClr val="tx1"/>
            </a:gs>
            <a:gs pos="98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0" spc="5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>
      <a:glow rad="152400">
        <a:schemeClr val="accent1">
          <a:alpha val="40000"/>
        </a:schemeClr>
      </a:glow>
      <a:outerShdw blurRad="63500" dist="50800" dir="5400000" sx="16000" sy="16000" algn="ctr" rotWithShape="0">
        <a:srgbClr val="000000">
          <a:alpha val="43137"/>
        </a:srgbClr>
      </a:outerShdw>
      <a:softEdge rad="139700"/>
    </a:effectLst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51"/>
      <c:depthPercent val="180"/>
      <c:rAngAx val="0"/>
      <c:perspective val="1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2.3403757698604489E-4"/>
          <c:w val="0.65660650111043806"/>
          <c:h val="0.9969889334144658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FFAB"/>
            </a:solidFill>
            <a:ln>
              <a:solidFill>
                <a:srgbClr val="FDFECE"/>
              </a:solidFill>
            </a:ln>
            <a:effectLst>
              <a:outerShdw blurRad="254000" dir="6600000" sx="90000" sy="90000" algn="ctr" rotWithShape="0">
                <a:prstClr val="black">
                  <a:alpha val="20000"/>
                </a:prstClr>
              </a:outerShdw>
            </a:effectLst>
          </c:spPr>
          <c:explosion val="14"/>
          <c:dPt>
            <c:idx val="0"/>
            <c:bubble3D val="0"/>
            <c:explosion val="7"/>
            <c:spPr>
              <a:gradFill flip="none" rotWithShape="1">
                <a:gsLst>
                  <a:gs pos="0">
                    <a:schemeClr val="tx1"/>
                  </a:gs>
                  <a:gs pos="87000">
                    <a:srgbClr val="CCFF33"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50E-431F-8DD6-8CEBE7F38B7E}"/>
              </c:ext>
            </c:extLst>
          </c:dPt>
          <c:dPt>
            <c:idx val="1"/>
            <c:bubble3D val="0"/>
            <c:explosion val="0"/>
            <c:spPr>
              <a:gradFill flip="none" rotWithShape="1">
                <a:gsLst>
                  <a:gs pos="1000">
                    <a:schemeClr val="tx1"/>
                  </a:gs>
                  <a:gs pos="71000">
                    <a:srgbClr val="F3F380"/>
                  </a:gs>
                  <a:gs pos="90000">
                    <a:srgbClr val="FFFFAB"/>
                  </a:gs>
                </a:gsLst>
                <a:lin ang="2700000" scaled="1"/>
                <a:tileRect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650E-431F-8DD6-8CEBE7F38B7E}"/>
              </c:ext>
            </c:extLst>
          </c:dPt>
          <c:dPt>
            <c:idx val="2"/>
            <c:bubble3D val="0"/>
            <c:explosion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1B2-4386-A168-6DD972561304}"/>
              </c:ext>
            </c:extLst>
          </c:dPt>
          <c:dPt>
            <c:idx val="3"/>
            <c:bubble3D val="0"/>
            <c:explosion val="0"/>
            <c:spPr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1B2-4386-A168-6DD972561304}"/>
              </c:ext>
            </c:extLst>
          </c:dPt>
          <c:dPt>
            <c:idx val="4"/>
            <c:bubble3D val="0"/>
            <c:explosion val="0"/>
            <c:spPr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650E-431F-8DD6-8CEBE7F38B7E}"/>
              </c:ext>
            </c:extLst>
          </c:dPt>
          <c:dPt>
            <c:idx val="5"/>
            <c:bubble3D val="0"/>
            <c:explosion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50E-431F-8DD6-8CEBE7F38B7E}"/>
              </c:ext>
            </c:extLst>
          </c:dPt>
          <c:dPt>
            <c:idx val="6"/>
            <c:bubble3D val="0"/>
            <c:explosion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650E-431F-8DD6-8CEBE7F38B7E}"/>
              </c:ext>
            </c:extLst>
          </c:dPt>
          <c:dPt>
            <c:idx val="7"/>
            <c:bubble3D val="0"/>
            <c:explosion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50E-431F-8DD6-8CEBE7F38B7E}"/>
              </c:ext>
            </c:extLst>
          </c:dPt>
          <c:dPt>
            <c:idx val="8"/>
            <c:bubble3D val="0"/>
            <c:explosion val="6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C1B2-4386-A168-6DD972561304}"/>
              </c:ext>
            </c:extLst>
          </c:dPt>
          <c:dPt>
            <c:idx val="9"/>
            <c:bubble3D val="0"/>
            <c:explosion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C1B2-4386-A168-6DD972561304}"/>
              </c:ext>
            </c:extLst>
          </c:dPt>
          <c:dPt>
            <c:idx val="10"/>
            <c:bubble3D val="0"/>
            <c:explosion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C1B2-4386-A168-6DD972561304}"/>
              </c:ext>
            </c:extLst>
          </c:dPt>
          <c:dPt>
            <c:idx val="11"/>
            <c:bubble3D val="0"/>
            <c:explosion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50E-431F-8DD6-8CEBE7F38B7E}"/>
              </c:ext>
            </c:extLst>
          </c:dPt>
          <c:dPt>
            <c:idx val="12"/>
            <c:bubble3D val="0"/>
            <c:spPr>
              <a:gradFill flip="none" rotWithShape="1">
                <a:gsLst>
                  <a:gs pos="0">
                    <a:schemeClr val="tx1"/>
                  </a:gs>
                  <a:gs pos="68000">
                    <a:schemeClr val="tx2">
                      <a:lumMod val="75000"/>
                      <a:tint val="44500"/>
                      <a:satMod val="160000"/>
                    </a:schemeClr>
                  </a:gs>
                  <a:gs pos="100000">
                    <a:schemeClr val="tx2">
                      <a:lumMod val="75000"/>
                      <a:tint val="23500"/>
                      <a:satMod val="160000"/>
                    </a:schemeClr>
                  </a:gs>
                </a:gsLst>
                <a:lin ang="13500000" scaled="1"/>
                <a:tileRect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4247-4C1B-8984-4FD3E97BD8B1}"/>
              </c:ext>
            </c:extLst>
          </c:dPt>
          <c:dLbls>
            <c:dLbl>
              <c:idx val="0"/>
              <c:layout>
                <c:manualLayout>
                  <c:x val="-4.8905713708863312E-2"/>
                  <c:y val="0.3263247836594683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50E-431F-8DD6-8CEBE7F38B7E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28133020391681807"/>
                  <c:y val="0.2188485226475403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650E-431F-8DD6-8CEBE7F38B7E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2009005653139512"/>
                  <c:y val="0.23031995010524675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13428507974964668"/>
                  <c:y val="0.24437358696499556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C1B2-4386-A168-6DD972561304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7.8729154048051683E-2"/>
                  <c:y val="0.2662709908786154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2.9340399757722593E-2"/>
                  <c:y val="0.28265907850627581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3.7316676761558656E-2"/>
                  <c:y val="0.2911485148514851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650E-431F-8DD6-8CEBE7F38B7E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2.8199475065616798E-2"/>
                  <c:y val="0.20229172838543696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650E-431F-8DD6-8CEBE7F38B7E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3.21656571774682E-2"/>
                  <c:y val="7.032805800265065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3.0951847365233192E-2"/>
                  <c:y val="0.13716348327746161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3.2449626488996568E-2"/>
                  <c:y val="9.6480860684492915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-2.9956995760145367E-2"/>
                  <c:y val="-4.368254463241599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650E-431F-8DD6-8CEBE7F38B7E}"/>
                </c:ext>
                <c:ext xmlns:c15="http://schemas.microsoft.com/office/drawing/2012/chart" uri="{CE6537A1-D6FC-4f65-9D91-7224C49458BB}"/>
              </c:extLst>
            </c:dLbl>
            <c:dLbl>
              <c:idx val="12"/>
              <c:layout>
                <c:manualLayout>
                  <c:x val="-3.6351706036745405E-3"/>
                  <c:y val="-0.1204492087003976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9-4247-4C1B-8984-4FD3E97BD8B1}"/>
                </c:ext>
                <c:ext xmlns:c15="http://schemas.microsoft.com/office/drawing/2012/chart" uri="{CE6537A1-D6FC-4f65-9D91-7224C49458BB}"/>
              </c:extLst>
            </c:dLbl>
            <c:numFmt formatCode="#,##0.00" sourceLinked="0"/>
            <c:spPr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Лист1!$A$2:$A$14</c:f>
              <c:strCache>
                <c:ptCount val="13"/>
                <c:pt idx="0">
                  <c:v>Налог на доходы физических лиц  1 812 000 тыс.руб. (38,68%)</c:v>
                </c:pt>
                <c:pt idx="1">
                  <c:v>Упрощенная система налогообложения 191 999 тыс.руб. (4,10%)</c:v>
                </c:pt>
                <c:pt idx="2">
                  <c:v>Патентная система налогообложения 16 078 тыс. руб. (0,34%)</c:v>
                </c:pt>
                <c:pt idx="3">
                  <c:v>Земельный налог 127 232 тыс.руб. (2,72%)</c:v>
                </c:pt>
                <c:pt idx="4">
                  <c:v>Налог на имущество физических лиц 74 583,00 тыс.руб. (1,59%)
</c:v>
                </c:pt>
                <c:pt idx="5">
                  <c:v>Акцизы по подакцизным товарам(продукции) 71 418 тыс.руб. (1,52%)</c:v>
                </c:pt>
                <c:pt idx="6">
                  <c:v>Государственная пошлина 13 824 тыс.руб. (0,30%)</c:v>
                </c:pt>
                <c:pt idx="7">
                  <c:v>Доходы от использования имущества 44 010,00 тыс.руб. (0,94%)</c:v>
                </c:pt>
                <c:pt idx="8">
                  <c:v>Платежи при пользовании природными ресурсами 0,18 тыс. руб.(0,0%)</c:v>
                </c:pt>
                <c:pt idx="9">
                  <c:v>Доходы от оказания платных услуг и компенсации затрат государства  9 100,0  тыс. руб.(0,19%)</c:v>
                </c:pt>
                <c:pt idx="10">
                  <c:v>Доходы от  реализации имущества 10 100 тыс.руб. (0,22%)</c:v>
                </c:pt>
                <c:pt idx="11">
                  <c:v>Денежные взыскания (штрафы) 10 120 тыс.руб. (0,22%)</c:v>
                </c:pt>
                <c:pt idx="12">
                  <c:v>
Безвозмездные поступления 2 303 842,78 тыс.руб.(49,18%)</c:v>
                </c:pt>
              </c:strCache>
            </c:strRef>
          </c:cat>
          <c:val>
            <c:numRef>
              <c:f>Лист1!$B$2:$B$14</c:f>
              <c:numCache>
                <c:formatCode>#,##0.00</c:formatCode>
                <c:ptCount val="13"/>
                <c:pt idx="0">
                  <c:v>1812200</c:v>
                </c:pt>
                <c:pt idx="1">
                  <c:v>191999</c:v>
                </c:pt>
                <c:pt idx="2">
                  <c:v>16078</c:v>
                </c:pt>
                <c:pt idx="3">
                  <c:v>127232</c:v>
                </c:pt>
                <c:pt idx="4">
                  <c:v>74583</c:v>
                </c:pt>
                <c:pt idx="5">
                  <c:v>71418</c:v>
                </c:pt>
                <c:pt idx="6">
                  <c:v>13824</c:v>
                </c:pt>
                <c:pt idx="7">
                  <c:v>44010</c:v>
                </c:pt>
                <c:pt idx="8">
                  <c:v>176</c:v>
                </c:pt>
                <c:pt idx="9">
                  <c:v>9100</c:v>
                </c:pt>
                <c:pt idx="10">
                  <c:v>10100</c:v>
                </c:pt>
                <c:pt idx="11">
                  <c:v>10120</c:v>
                </c:pt>
                <c:pt idx="12">
                  <c:v>2303842.7799999998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50E-431F-8DD6-8CEBE7F38B7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C1B2-4386-A168-6DD972561304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B-C1B2-4386-A168-6DD972561304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D-C1B2-4386-A168-6DD972561304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F-C1B2-4386-A168-6DD972561304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1-C1B2-4386-A168-6DD972561304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3-C1B2-4386-A168-6DD972561304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5-C1B2-4386-A168-6DD972561304}"/>
              </c:ext>
            </c:extLst>
          </c:dPt>
          <c:dPt>
            <c:idx val="7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7-C1B2-4386-A168-6DD972561304}"/>
              </c:ext>
            </c:extLst>
          </c:dPt>
          <c:dPt>
            <c:idx val="8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9-C1B2-4386-A168-6DD972561304}"/>
              </c:ext>
            </c:extLst>
          </c:dPt>
          <c:dPt>
            <c:idx val="9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B-C1B2-4386-A168-6DD972561304}"/>
              </c:ext>
            </c:extLst>
          </c:dPt>
          <c:dPt>
            <c:idx val="10"/>
            <c:bubble3D val="0"/>
            <c:spPr>
              <a:solidFill>
                <a:schemeClr val="accent3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D-C1B2-4386-A168-6DD972561304}"/>
              </c:ext>
            </c:extLst>
          </c:dPt>
          <c:dPt>
            <c:idx val="11"/>
            <c:bubble3D val="0"/>
            <c:spPr>
              <a:solidFill>
                <a:schemeClr val="accent5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F-C1B2-4386-A168-6DD972561304}"/>
              </c:ext>
            </c:extLst>
          </c:dPt>
          <c:dPt>
            <c:idx val="1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3-4247-4C1B-8984-4FD3E97BD8B1}"/>
              </c:ext>
            </c:extLst>
          </c:dPt>
          <c:dLbls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Лист1!$A$2:$A$14</c:f>
              <c:strCache>
                <c:ptCount val="13"/>
                <c:pt idx="0">
                  <c:v>Налог на доходы физических лиц  1 812 000 тыс.руб. (38,68%)</c:v>
                </c:pt>
                <c:pt idx="1">
                  <c:v>Упрощенная система налогообложения 191 999 тыс.руб. (4,10%)</c:v>
                </c:pt>
                <c:pt idx="2">
                  <c:v>Патентная система налогообложения 16 078 тыс. руб. (0,34%)</c:v>
                </c:pt>
                <c:pt idx="3">
                  <c:v>Земельный налог 127 232 тыс.руб. (2,72%)</c:v>
                </c:pt>
                <c:pt idx="4">
                  <c:v>Налог на имущество физических лиц 74 583,00 тыс.руб. (1,59%)
</c:v>
                </c:pt>
                <c:pt idx="5">
                  <c:v>Акцизы по подакцизным товарам(продукции) 71 418 тыс.руб. (1,52%)</c:v>
                </c:pt>
                <c:pt idx="6">
                  <c:v>Государственная пошлина 13 824 тыс.руб. (0,30%)</c:v>
                </c:pt>
                <c:pt idx="7">
                  <c:v>Доходы от использования имущества 44 010,00 тыс.руб. (0,94%)</c:v>
                </c:pt>
                <c:pt idx="8">
                  <c:v>Платежи при пользовании природными ресурсами 0,18 тыс. руб.(0,0%)</c:v>
                </c:pt>
                <c:pt idx="9">
                  <c:v>Доходы от оказания платных услуг и компенсации затрат государства  9 100,0  тыс. руб.(0,19%)</c:v>
                </c:pt>
                <c:pt idx="10">
                  <c:v>Доходы от  реализации имущества 10 100 тыс.руб. (0,22%)</c:v>
                </c:pt>
                <c:pt idx="11">
                  <c:v>Денежные взыскания (штрафы) 10 120 тыс.руб. (0,22%)</c:v>
                </c:pt>
                <c:pt idx="12">
                  <c:v>
Безвозмездные поступления 2 303 842,78 тыс.руб.(49,18%)</c:v>
                </c:pt>
              </c:strCache>
            </c:strRef>
          </c:cat>
          <c:val>
            <c:numRef>
              <c:f>Лист1!$C$2:$C$14</c:f>
              <c:numCache>
                <c:formatCode>0.00</c:formatCode>
                <c:ptCount val="13"/>
                <c:pt idx="0">
                  <c:v>38.683515727824805</c:v>
                </c:pt>
                <c:pt idx="1">
                  <c:v>4.098441858639573</c:v>
                </c:pt>
                <c:pt idx="2">
                  <c:v>0.34320360107712572</c:v>
                </c:pt>
                <c:pt idx="3">
                  <c:v>2.7159149503821904</c:v>
                </c:pt>
                <c:pt idx="4">
                  <c:v>1.5920608396028899</c:v>
                </c:pt>
                <c:pt idx="5">
                  <c:v>1.5245002352112305</c:v>
                </c:pt>
                <c:pt idx="6">
                  <c:v>0.2950893507457511</c:v>
                </c:pt>
                <c:pt idx="7">
                  <c:v>0.93944461272573099</c:v>
                </c:pt>
                <c:pt idx="8">
                  <c:v>3.7569246044019231E-3</c:v>
                </c:pt>
                <c:pt idx="9">
                  <c:v>0.19425007897759944</c:v>
                </c:pt>
                <c:pt idx="10">
                  <c:v>0.21559624150261036</c:v>
                </c:pt>
                <c:pt idx="11">
                  <c:v>0.21602316475311059</c:v>
                </c:pt>
                <c:pt idx="12">
                  <c:v>49.178202413952995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650E-431F-8DD6-8CEBE7F38B7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gradFill>
          <a:gsLst>
            <a:gs pos="52000">
              <a:srgbClr val="FFFFEB"/>
            </a:gs>
            <a:gs pos="8000">
              <a:schemeClr val="tx1"/>
            </a:gs>
            <a:gs pos="89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5330708661417325"/>
          <c:y val="3.7965092200716115E-3"/>
          <c:w val="0.34669291338582675"/>
          <c:h val="0.99620347293863931"/>
        </c:manualLayout>
      </c:layout>
      <c:overlay val="0"/>
      <c:spPr>
        <a:gradFill>
          <a:gsLst>
            <a:gs pos="71000">
              <a:srgbClr val="FFFFEB"/>
            </a:gs>
            <a:gs pos="43000">
              <a:schemeClr val="tx1"/>
            </a:gs>
            <a:gs pos="98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0" spc="5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>
      <a:glow rad="152400">
        <a:schemeClr val="accent1">
          <a:alpha val="40000"/>
        </a:schemeClr>
      </a:glow>
      <a:outerShdw blurRad="63500" dist="50800" dir="5400000" sx="16000" sy="16000" algn="ctr" rotWithShape="0">
        <a:srgbClr val="000000">
          <a:alpha val="43137"/>
        </a:srgbClr>
      </a:outerShdw>
      <a:softEdge rad="139700"/>
    </a:effectLst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84"/>
      <c:depthPercent val="70"/>
      <c:rAngAx val="0"/>
      <c:perspective val="6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5638992759571562E-3"/>
          <c:y val="0.26410244544911038"/>
          <c:w val="0.66695492524452882"/>
          <c:h val="0.5992603829884741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18"/>
          <c:dPt>
            <c:idx val="0"/>
            <c:bubble3D val="0"/>
            <c:explosion val="17"/>
            <c:spPr>
              <a:gradFill flip="none" rotWithShape="1">
                <a:gsLst>
                  <a:gs pos="0">
                    <a:srgbClr val="FF0000">
                      <a:tint val="66000"/>
                      <a:satMod val="160000"/>
                    </a:srgbClr>
                  </a:gs>
                  <a:gs pos="50000">
                    <a:srgbClr val="FF0000">
                      <a:tint val="44500"/>
                      <a:satMod val="160000"/>
                    </a:srgbClr>
                  </a:gs>
                  <a:gs pos="0">
                    <a:schemeClr val="tx1"/>
                  </a:gs>
                  <a:gs pos="100000">
                    <a:srgbClr val="FF0000"/>
                  </a:gs>
                </a:gsLst>
                <a:lin ang="8100000" scaled="1"/>
                <a:tileRect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B h="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57BD-43B5-913A-030EBD3D71FF}"/>
              </c:ext>
            </c:extLst>
          </c:dPt>
          <c:dPt>
            <c:idx val="1"/>
            <c:bubble3D val="0"/>
            <c:explosion val="13"/>
            <c:spPr>
              <a:gradFill>
                <a:gsLst>
                  <a:gs pos="0">
                    <a:schemeClr val="tx1"/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chemeClr val="accent5"/>
                  </a:gs>
                </a:gsLst>
                <a:path path="circle">
                  <a:fillToRect r="100000" b="100000"/>
                </a:path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ABE-4655-92D7-33C38AE2F0B9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7BD-43B5-913A-030EBD3D71FF}"/>
              </c:ext>
            </c:extLst>
          </c:dPt>
          <c:dPt>
            <c:idx val="3"/>
            <c:bubble3D val="0"/>
            <c:spPr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ffectLst>
                <a:outerShdw blurRad="76200" sx="79000" sy="79000" algn="ctr" rotWithShape="0">
                  <a:prstClr val="black">
                    <a:alpha val="31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4ABE-4655-92D7-33C38AE2F0B9}"/>
              </c:ext>
            </c:extLst>
          </c:dPt>
          <c:dPt>
            <c:idx val="4"/>
            <c:bubble3D val="0"/>
            <c:explosion val="20"/>
            <c:spPr>
              <a:gradFill flip="none" rotWithShape="1">
                <a:gsLst>
                  <a:gs pos="3000">
                    <a:schemeClr val="tx1"/>
                  </a:gs>
                  <a:gs pos="68000">
                    <a:srgbClr val="CCFF33">
                      <a:shade val="67500"/>
                      <a:satMod val="115000"/>
                    </a:srgbClr>
                  </a:gs>
                  <a:gs pos="100000">
                    <a:srgbClr val="CCFF33">
                      <a:shade val="100000"/>
                      <a:satMod val="11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4ABE-4655-92D7-33C38AE2F0B9}"/>
              </c:ext>
            </c:extLst>
          </c:dPt>
          <c:dPt>
            <c:idx val="5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4ABE-4655-92D7-33C38AE2F0B9}"/>
              </c:ext>
            </c:extLst>
          </c:dPt>
          <c:dPt>
            <c:idx val="6"/>
            <c:bubble3D val="0"/>
            <c:spPr>
              <a:gradFill flip="none" rotWithShape="1">
                <a:gsLst>
                  <a:gs pos="0">
                    <a:schemeClr val="accent3">
                      <a:lumMod val="20000"/>
                      <a:lumOff val="80000"/>
                      <a:shade val="30000"/>
                      <a:satMod val="115000"/>
                    </a:schemeClr>
                  </a:gs>
                  <a:gs pos="13500">
                    <a:schemeClr val="tx1"/>
                  </a:gs>
                  <a:gs pos="50000">
                    <a:schemeClr val="accent3">
                      <a:lumMod val="20000"/>
                      <a:lumOff val="80000"/>
                      <a:shade val="67500"/>
                      <a:satMod val="115000"/>
                    </a:schemeClr>
                  </a:gs>
                  <a:gs pos="100000">
                    <a:schemeClr val="accent3">
                      <a:lumMod val="20000"/>
                      <a:lumOff val="80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57BD-43B5-913A-030EBD3D71FF}"/>
              </c:ext>
            </c:extLst>
          </c:dPt>
          <c:dPt>
            <c:idx val="7"/>
            <c:bubble3D val="0"/>
            <c:spPr>
              <a:gradFill flip="none" rotWithShape="1">
                <a:gsLst>
                  <a:gs pos="0">
                    <a:schemeClr val="tx2">
                      <a:lumMod val="40000"/>
                      <a:lumOff val="60000"/>
                      <a:shade val="30000"/>
                      <a:satMod val="115000"/>
                    </a:schemeClr>
                  </a:gs>
                  <a:gs pos="23800">
                    <a:schemeClr val="tx1"/>
                  </a:gs>
                  <a:gs pos="50000">
                    <a:schemeClr val="accent1">
                      <a:lumMod val="20000"/>
                      <a:lumOff val="80000"/>
                    </a:schemeClr>
                  </a:gs>
                  <a:gs pos="100000">
                    <a:schemeClr val="tx2">
                      <a:lumMod val="40000"/>
                      <a:lumOff val="60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7BD-43B5-913A-030EBD3D71FF}"/>
              </c:ext>
            </c:extLst>
          </c:dPt>
          <c:dPt>
            <c:idx val="8"/>
            <c:bubble3D val="0"/>
            <c:spPr>
              <a:gradFill flip="none" rotWithShape="1">
                <a:gsLst>
                  <a:gs pos="0">
                    <a:schemeClr val="tx2">
                      <a:lumMod val="20000"/>
                      <a:lumOff val="80000"/>
                      <a:shade val="30000"/>
                      <a:satMod val="115000"/>
                    </a:schemeClr>
                  </a:gs>
                  <a:gs pos="50000">
                    <a:schemeClr val="tx2">
                      <a:lumMod val="20000"/>
                      <a:lumOff val="80000"/>
                      <a:shade val="67500"/>
                      <a:satMod val="115000"/>
                    </a:schemeClr>
                  </a:gs>
                  <a:gs pos="100000">
                    <a:schemeClr val="tx2">
                      <a:lumMod val="20000"/>
                      <a:lumOff val="80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57BD-43B5-913A-030EBD3D71FF}"/>
              </c:ext>
            </c:extLst>
          </c:dPt>
          <c:dPt>
            <c:idx val="9"/>
            <c:bubble3D val="0"/>
            <c:spPr>
              <a:gradFill>
                <a:gsLst>
                  <a:gs pos="0">
                    <a:srgbClr val="FF0000">
                      <a:tint val="66000"/>
                      <a:satMod val="160000"/>
                    </a:srgbClr>
                  </a:gs>
                  <a:gs pos="50000">
                    <a:srgbClr val="FFEBFF"/>
                  </a:gs>
                  <a:gs pos="0">
                    <a:schemeClr val="tx1"/>
                  </a:gs>
                  <a:gs pos="100000">
                    <a:schemeClr val="accent2">
                      <a:lumMod val="20000"/>
                      <a:lumOff val="80000"/>
                    </a:schemeClr>
                  </a:gs>
                </a:gsLst>
                <a:lin ang="8100000" scaled="1"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7BD-43B5-913A-030EBD3D71FF}"/>
              </c:ext>
            </c:extLst>
          </c:dPt>
          <c:dPt>
            <c:idx val="1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57BD-43B5-913A-030EBD3D71FF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4ABE-4655-92D7-33C38AE2F0B9}"/>
              </c:ext>
            </c:extLst>
          </c:dPt>
          <c:dLbls>
            <c:dLbl>
              <c:idx val="0"/>
              <c:layout>
                <c:manualLayout>
                  <c:x val="6.1913890571370887E-2"/>
                  <c:y val="9.285823478093562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57BD-43B5-913A-030EBD3D71FF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5.1050777306682817E-2"/>
                  <c:y val="0.14870841888305233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4ABE-4655-92D7-33C38AE2F0B9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1613163739147404E-4"/>
                  <c:y val="0.1421073630303971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57BD-43B5-913A-030EBD3D71FF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6.4102564102564103E-4"/>
                  <c:y val="0.11838362426826986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4ABE-4655-92D7-33C38AE2F0B9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341994750656168E-2"/>
                  <c:y val="-0.10332401840757599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4ABE-4655-92D7-33C38AE2F0B9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0366444579043004E-3"/>
                  <c:y val="-9.3520448908697498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4ABE-4655-92D7-33C38AE2F0B9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8.863638199071279E-2"/>
                  <c:y val="-0.2206186134224544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57BD-43B5-913A-030EBD3D71FF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5.7454068241469723E-2"/>
                  <c:y val="5.6456225339936586E-3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57BD-43B5-913A-030EBD3D71FF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0.10785402786190178"/>
                  <c:y val="6.5748967473096165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57BD-43B5-913A-030EBD3D71FF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0.11030314960629921"/>
                  <c:y val="6.8912604867043217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57BD-43B5-913A-030EBD3D71FF}"/>
                </c:ex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6.9871693922874983E-2"/>
                  <c:y val="7.1797354569870353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57BD-43B5-913A-030EBD3D71FF}"/>
                </c:ex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-1.9335756107409651E-3"/>
                  <c:y val="7.1322603048425318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7-4ABE-4655-92D7-33C38AE2F0B9}"/>
                </c:ext>
                <c:ext xmlns:c15="http://schemas.microsoft.com/office/drawing/2012/chart" uri="{CE6537A1-D6FC-4f65-9D91-7224C49458BB}"/>
              </c:extLst>
            </c:dLbl>
            <c:numFmt formatCode="#,##0.00" sourceLinked="0"/>
            <c:spPr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Лист1!$A$2:$A$13</c:f>
              <c:strCache>
                <c:ptCount val="12"/>
                <c:pt idx="0">
                  <c:v>Общегосударственные вопросы  394 530,61 тыс. руб. (7,37%)
</c:v>
                </c:pt>
                <c:pt idx="1">
                  <c:v>Национальная оборона 3 578,48 тыс.руб. (0,07%)</c:v>
                </c:pt>
                <c:pt idx="2">
                  <c:v>Национальная безопасность и правоохранительная деятельность 35 964,00 тыс. руб. (0,67%)</c:v>
                </c:pt>
                <c:pt idx="3">
                  <c:v>Национальная экономика 607 011,23 тыс. руб. (11,35%)
</c:v>
                </c:pt>
                <c:pt idx="4">
                  <c:v>Жилищно-коммунальное хозяйство  2 028 880,18 тыс. руб. (37,91%)
</c:v>
                </c:pt>
                <c:pt idx="5">
                  <c:v>Охрана окружающей среды  30 688,40 тыс. руб. (0,57%)
</c:v>
                </c:pt>
                <c:pt idx="6">
                  <c:v>Образование 1 631 858,62 тыс. руб. (30,49%)
</c:v>
                </c:pt>
                <c:pt idx="7">
                  <c:v>Культура и кинематография 335 571,74 тыс. руб. (6,27%)
</c:v>
                </c:pt>
                <c:pt idx="8">
                  <c:v>
Социальная политика 138 213,14 тыс. руб. (2,58%)
</c:v>
                </c:pt>
                <c:pt idx="9">
                  <c:v>Физическая культура и спорт 126 293,63 тыс. руб. (2,36%)
</c:v>
                </c:pt>
                <c:pt idx="10">
                  <c:v>Средства массовой информации 18 742,66 тыс. руб. (0,35%)
</c:v>
                </c:pt>
                <c:pt idx="11">
                  <c:v>Обслуживание муниципального долга 300 тыс. руб. (0,01%)
</c:v>
                </c:pt>
              </c:strCache>
            </c:strRef>
          </c:cat>
          <c:val>
            <c:numRef>
              <c:f>Лист1!$B$2:$B$13</c:f>
              <c:numCache>
                <c:formatCode>#,##0.000</c:formatCode>
                <c:ptCount val="12"/>
                <c:pt idx="0">
                  <c:v>394530.61</c:v>
                </c:pt>
                <c:pt idx="1">
                  <c:v>3578.48</c:v>
                </c:pt>
                <c:pt idx="2">
                  <c:v>35964</c:v>
                </c:pt>
                <c:pt idx="3">
                  <c:v>607011.23</c:v>
                </c:pt>
                <c:pt idx="4">
                  <c:v>2028880.18</c:v>
                </c:pt>
                <c:pt idx="5">
                  <c:v>30688.400000000001</c:v>
                </c:pt>
                <c:pt idx="6">
                  <c:v>1631858.62</c:v>
                </c:pt>
                <c:pt idx="7">
                  <c:v>335571.74</c:v>
                </c:pt>
                <c:pt idx="8">
                  <c:v>138213.14000000001</c:v>
                </c:pt>
                <c:pt idx="9">
                  <c:v>126293.63</c:v>
                </c:pt>
                <c:pt idx="10">
                  <c:v>18742.66</c:v>
                </c:pt>
                <c:pt idx="11">
                  <c:v>300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7BD-43B5-913A-030EBD3D71F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467D-42D8-95C8-004C7088D94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B-467D-42D8-95C8-004C7088D94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D-467D-42D8-95C8-004C7088D94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F-467D-42D8-95C8-004C7088D94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1-467D-42D8-95C8-004C7088D94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3-467D-42D8-95C8-004C7088D944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5-467D-42D8-95C8-004C7088D944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7-467D-42D8-95C8-004C7088D944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9-467D-42D8-95C8-004C7088D944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B-467D-42D8-95C8-004C7088D944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D-467D-42D8-95C8-004C7088D944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F-467D-42D8-95C8-004C7088D944}"/>
              </c:ext>
            </c:extLst>
          </c:dPt>
          <c:dLbls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Лист1!$A$2:$A$13</c:f>
              <c:strCache>
                <c:ptCount val="12"/>
                <c:pt idx="0">
                  <c:v>Общегосударственные вопросы  394 530,61 тыс. руб. (7,37%)
</c:v>
                </c:pt>
                <c:pt idx="1">
                  <c:v>Национальная оборона 3 578,48 тыс.руб. (0,07%)</c:v>
                </c:pt>
                <c:pt idx="2">
                  <c:v>Национальная безопасность и правоохранительная деятельность 35 964,00 тыс. руб. (0,67%)</c:v>
                </c:pt>
                <c:pt idx="3">
                  <c:v>Национальная экономика 607 011,23 тыс. руб. (11,35%)
</c:v>
                </c:pt>
                <c:pt idx="4">
                  <c:v>Жилищно-коммунальное хозяйство  2 028 880,18 тыс. руб. (37,91%)
</c:v>
                </c:pt>
                <c:pt idx="5">
                  <c:v>Охрана окружающей среды  30 688,40 тыс. руб. (0,57%)
</c:v>
                </c:pt>
                <c:pt idx="6">
                  <c:v>Образование 1 631 858,62 тыс. руб. (30,49%)
</c:v>
                </c:pt>
                <c:pt idx="7">
                  <c:v>Культура и кинематография 335 571,74 тыс. руб. (6,27%)
</c:v>
                </c:pt>
                <c:pt idx="8">
                  <c:v>
Социальная политика 138 213,14 тыс. руб. (2,58%)
</c:v>
                </c:pt>
                <c:pt idx="9">
                  <c:v>Физическая культура и спорт 126 293,63 тыс. руб. (2,36%)
</c:v>
                </c:pt>
                <c:pt idx="10">
                  <c:v>Средства массовой информации 18 742,66 тыс. руб. (0,35%)
</c:v>
                </c:pt>
                <c:pt idx="11">
                  <c:v>Обслуживание муниципального долга 300 тыс. руб. (0,01%)
</c:v>
                </c:pt>
              </c:strCache>
            </c:strRef>
          </c:cat>
          <c:val>
            <c:numRef>
              <c:f>Лист1!$C$2:$C$13</c:f>
              <c:numCache>
                <c:formatCode>General</c:formatCode>
                <c:ptCount val="12"/>
                <c:pt idx="0">
                  <c:v>7.3721541229317813</c:v>
                </c:pt>
                <c:pt idx="1">
                  <c:v>6.6867070430425973E-2</c:v>
                </c:pt>
                <c:pt idx="2">
                  <c:v>0.67201921513040164</c:v>
                </c:pt>
                <c:pt idx="3">
                  <c:v>11.34254283060671</c:v>
                </c:pt>
                <c:pt idx="4">
                  <c:v>37.911424373185078</c:v>
                </c:pt>
                <c:pt idx="5">
                  <c:v>0.57343995333132636</c:v>
                </c:pt>
                <c:pt idx="6">
                  <c:v>30.492724641757885</c:v>
                </c:pt>
                <c:pt idx="7">
                  <c:v>6.2704553813464363</c:v>
                </c:pt>
                <c:pt idx="8">
                  <c:v>2.5826350201175714</c:v>
                </c:pt>
                <c:pt idx="9">
                  <c:v>2.3599084114272428</c:v>
                </c:pt>
                <c:pt idx="10">
                  <c:v>0.35022321384317578</c:v>
                </c:pt>
                <c:pt idx="11">
                  <c:v>5.6057658919786597E-3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D8A-4D0D-B7B1-ABAF486821E6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7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8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9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0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1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7231280358232126"/>
          <c:y val="5.5402781995549516E-3"/>
          <c:w val="0.32768726024631534"/>
          <c:h val="0.99445971709449776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999782-DE86-480E-B0B9-8B77928DA6F2}" type="doc">
      <dgm:prSet loTypeId="urn:microsoft.com/office/officeart/2005/8/layout/radial1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83F6DB0E-B3D7-46FD-A6A5-A7F2FD260BE5}">
      <dgm:prSet phldrT="[Текст]" custT="1"/>
      <dgm:spPr>
        <a:gradFill rotWithShape="0">
          <a:gsLst>
            <a:gs pos="5000">
              <a:schemeClr val="tx1"/>
            </a:gs>
            <a:gs pos="97000">
              <a:srgbClr val="FF0000"/>
            </a:gs>
          </a:gsLst>
          <a:lin ang="5400000" scaled="0"/>
        </a:gradFill>
      </dgm:spPr>
      <dgm:t>
        <a:bodyPr/>
        <a:lstStyle/>
        <a:p>
          <a:r>
            <a:rPr lang="ru-RU" sz="2000" u="non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контроль</a:t>
          </a:r>
          <a:endParaRPr lang="ru-RU" sz="2000" u="non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5BB2C9-1E21-420E-A4B2-44512F50B36E}" type="parTrans" cxnId="{C611935C-BA34-4788-BA0B-CDD734134010}">
      <dgm:prSet/>
      <dgm:spPr/>
      <dgm:t>
        <a:bodyPr/>
        <a:lstStyle/>
        <a:p>
          <a:endParaRPr lang="ru-RU"/>
        </a:p>
      </dgm:t>
    </dgm:pt>
    <dgm:pt modelId="{6E250A18-4B3D-4F3C-BEDB-4CA52EB4FA09}" type="sibTrans" cxnId="{C611935C-BA34-4788-BA0B-CDD734134010}">
      <dgm:prSet/>
      <dgm:spPr/>
      <dgm:t>
        <a:bodyPr/>
        <a:lstStyle/>
        <a:p>
          <a:endParaRPr lang="ru-RU"/>
        </a:p>
      </dgm:t>
    </dgm:pt>
    <dgm:pt modelId="{0E66F4CE-FBA4-470A-8111-3C9BAFDD8672}">
      <dgm:prSet phldrT="[Текст]" custT="1"/>
      <dgm:spPr>
        <a:gradFill rotWithShape="0">
          <a:gsLst>
            <a:gs pos="8000">
              <a:schemeClr val="tx1"/>
            </a:gs>
            <a:gs pos="78000">
              <a:schemeClr val="tx2">
                <a:lumMod val="75000"/>
              </a:schemeClr>
            </a:gs>
          </a:gsLst>
          <a:lin ang="5400000" scaled="0"/>
        </a:gradFill>
      </dgm:spPr>
      <dgm:t>
        <a:bodyPr/>
        <a:lstStyle/>
        <a:p>
          <a:r>
            <a:rPr lang="ru-RU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Составление проекта бюджета</a:t>
          </a:r>
          <a:endParaRPr lang="ru-RU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ADACB4-344D-449E-B432-B7057679EB9F}" type="parTrans" cxnId="{71DC9565-4364-4B30-BB8A-18606AEA772F}">
      <dgm:prSet/>
      <dgm:spPr/>
      <dgm:t>
        <a:bodyPr/>
        <a:lstStyle/>
        <a:p>
          <a:endParaRPr lang="ru-RU"/>
        </a:p>
      </dgm:t>
    </dgm:pt>
    <dgm:pt modelId="{598F9C8B-7409-4775-813A-4BC419267773}" type="sibTrans" cxnId="{71DC9565-4364-4B30-BB8A-18606AEA772F}">
      <dgm:prSet/>
      <dgm:spPr/>
      <dgm:t>
        <a:bodyPr/>
        <a:lstStyle/>
        <a:p>
          <a:endParaRPr lang="ru-RU"/>
        </a:p>
      </dgm:t>
    </dgm:pt>
    <dgm:pt modelId="{56ACFDFE-51C8-448E-8DB5-D22428BA42CF}">
      <dgm:prSet custT="1"/>
      <dgm:spPr>
        <a:gradFill rotWithShape="0">
          <a:gsLst>
            <a:gs pos="0">
              <a:schemeClr val="tx1"/>
            </a:gs>
            <a:gs pos="52000">
              <a:schemeClr val="accent5">
                <a:lumMod val="60000"/>
                <a:lumOff val="40000"/>
              </a:schemeClr>
            </a:gs>
          </a:gsLst>
          <a:lin ang="5400000" scaled="0"/>
        </a:gradFill>
      </dgm:spPr>
      <dgm:t>
        <a:bodyPr/>
        <a:lstStyle/>
        <a:p>
          <a:r>
            <a:rPr lang="ru-RU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Рассмотрение и утверждение проекта бюджета</a:t>
          </a:r>
          <a:endParaRPr lang="ru-RU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01F35C-301C-46B5-8245-CCBDFA7D7E8D}" type="parTrans" cxnId="{C5CA7F69-C6CB-41A5-8AE3-D5EE4955922C}">
      <dgm:prSet/>
      <dgm:spPr/>
      <dgm:t>
        <a:bodyPr/>
        <a:lstStyle/>
        <a:p>
          <a:endParaRPr lang="ru-RU"/>
        </a:p>
      </dgm:t>
    </dgm:pt>
    <dgm:pt modelId="{24FCA52C-15B6-4366-9EC8-34C0C7A5D3BC}" type="sibTrans" cxnId="{C5CA7F69-C6CB-41A5-8AE3-D5EE4955922C}">
      <dgm:prSet/>
      <dgm:spPr/>
      <dgm:t>
        <a:bodyPr/>
        <a:lstStyle/>
        <a:p>
          <a:endParaRPr lang="ru-RU"/>
        </a:p>
      </dgm:t>
    </dgm:pt>
    <dgm:pt modelId="{6C9A7D58-34BA-4937-A80D-2CAF7629F584}">
      <dgm:prSet custT="1"/>
      <dgm:spPr>
        <a:gradFill rotWithShape="0">
          <a:gsLst>
            <a:gs pos="0">
              <a:schemeClr val="accent1">
                <a:lumMod val="60000"/>
                <a:lumOff val="40000"/>
              </a:schemeClr>
            </a:gs>
            <a:gs pos="88000">
              <a:srgbClr val="FDFFE7"/>
            </a:gs>
          </a:gsLst>
          <a:lin ang="5400000" scaled="0"/>
        </a:gradFill>
      </dgm:spPr>
      <dgm:t>
        <a:bodyPr/>
        <a:lstStyle/>
        <a:p>
          <a:r>
            <a:rPr lang="ru-RU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</a:t>
          </a:r>
          <a:endParaRPr lang="ru-RU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E7B6A4-8C85-4364-874F-823FA42C0DBC}" type="parTrans" cxnId="{E7CB6747-1EA4-4E92-9917-6C20B8D50823}">
      <dgm:prSet/>
      <dgm:spPr/>
      <dgm:t>
        <a:bodyPr/>
        <a:lstStyle/>
        <a:p>
          <a:endParaRPr lang="ru-RU"/>
        </a:p>
      </dgm:t>
    </dgm:pt>
    <dgm:pt modelId="{5F2E717A-139B-4822-84D4-3E59321B6400}" type="sibTrans" cxnId="{E7CB6747-1EA4-4E92-9917-6C20B8D50823}">
      <dgm:prSet/>
      <dgm:spPr/>
      <dgm:t>
        <a:bodyPr/>
        <a:lstStyle/>
        <a:p>
          <a:endParaRPr lang="ru-RU"/>
        </a:p>
      </dgm:t>
    </dgm:pt>
    <dgm:pt modelId="{7580F4DD-9578-4EC7-9706-2791BD495C10}">
      <dgm:prSet custT="1"/>
      <dgm:spPr>
        <a:gradFill rotWithShape="0">
          <a:gsLst>
            <a:gs pos="45000">
              <a:schemeClr val="accent1">
                <a:lumMod val="60000"/>
                <a:lumOff val="40000"/>
              </a:schemeClr>
            </a:gs>
            <a:gs pos="97000">
              <a:schemeClr val="tx2">
                <a:lumMod val="40000"/>
                <a:lumOff val="60000"/>
              </a:schemeClr>
            </a:gs>
          </a:gsLst>
          <a:lin ang="5400000" scaled="0"/>
        </a:gradFill>
      </dgm:spPr>
      <dgm:t>
        <a:bodyPr/>
        <a:lstStyle/>
        <a:p>
          <a:r>
            <a:rPr lang="ru-RU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Подготовка, рассмотрение и утверждение отчета об исполнении бюджета</a:t>
          </a:r>
          <a:endParaRPr lang="ru-RU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24460F-8EE6-49C9-8637-E3596BA4D219}" type="parTrans" cxnId="{87A1E082-46AC-47BE-9BF8-6C42683BA1EF}">
      <dgm:prSet/>
      <dgm:spPr/>
      <dgm:t>
        <a:bodyPr/>
        <a:lstStyle/>
        <a:p>
          <a:endParaRPr lang="ru-RU"/>
        </a:p>
      </dgm:t>
    </dgm:pt>
    <dgm:pt modelId="{642D124E-C13C-4433-BA4A-42EB91D63297}" type="sibTrans" cxnId="{87A1E082-46AC-47BE-9BF8-6C42683BA1EF}">
      <dgm:prSet/>
      <dgm:spPr/>
      <dgm:t>
        <a:bodyPr/>
        <a:lstStyle/>
        <a:p>
          <a:endParaRPr lang="ru-RU"/>
        </a:p>
      </dgm:t>
    </dgm:pt>
    <dgm:pt modelId="{BB2F3E02-B8C0-4A9D-AB14-8A7A0487887B}" type="pres">
      <dgm:prSet presAssocID="{3D999782-DE86-480E-B0B9-8B77928DA6F2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8951F6-B003-4CCA-B7AB-F3E391227FF5}" type="pres">
      <dgm:prSet presAssocID="{83F6DB0E-B3D7-46FD-A6A5-A7F2FD260BE5}" presName="centerShape" presStyleLbl="node0" presStyleIdx="0" presStyleCnt="1" custScaleX="150744" custLinFactNeighborX="1550" custLinFactNeighborY="1033"/>
      <dgm:spPr/>
      <dgm:t>
        <a:bodyPr/>
        <a:lstStyle/>
        <a:p>
          <a:endParaRPr lang="ru-RU"/>
        </a:p>
      </dgm:t>
    </dgm:pt>
    <dgm:pt modelId="{77C1A16E-A33F-4328-9C30-2B8078A34CDE}" type="pres">
      <dgm:prSet presAssocID="{67ADACB4-344D-449E-B432-B7057679EB9F}" presName="Name9" presStyleLbl="parChTrans1D2" presStyleIdx="0" presStyleCnt="4"/>
      <dgm:spPr/>
      <dgm:t>
        <a:bodyPr/>
        <a:lstStyle/>
        <a:p>
          <a:endParaRPr lang="ru-RU"/>
        </a:p>
      </dgm:t>
    </dgm:pt>
    <dgm:pt modelId="{3FCCDB00-1C65-4EAE-9FA0-7943AA544820}" type="pres">
      <dgm:prSet presAssocID="{67ADACB4-344D-449E-B432-B7057679EB9F}" presName="connTx" presStyleLbl="parChTrans1D2" presStyleIdx="0" presStyleCnt="4"/>
      <dgm:spPr/>
      <dgm:t>
        <a:bodyPr/>
        <a:lstStyle/>
        <a:p>
          <a:endParaRPr lang="ru-RU"/>
        </a:p>
      </dgm:t>
    </dgm:pt>
    <dgm:pt modelId="{EAFB128C-F502-47B9-B302-38D7AEAA8661}" type="pres">
      <dgm:prSet presAssocID="{0E66F4CE-FBA4-470A-8111-3C9BAFDD8672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B622AE-1EEB-4E9B-A7AB-FEB571855ABE}" type="pres">
      <dgm:prSet presAssocID="{ED01F35C-301C-46B5-8245-CCBDFA7D7E8D}" presName="Name9" presStyleLbl="parChTrans1D2" presStyleIdx="1" presStyleCnt="4"/>
      <dgm:spPr/>
      <dgm:t>
        <a:bodyPr/>
        <a:lstStyle/>
        <a:p>
          <a:endParaRPr lang="ru-RU"/>
        </a:p>
      </dgm:t>
    </dgm:pt>
    <dgm:pt modelId="{C462C88D-6666-4CCF-8F95-B4CB183C6BD7}" type="pres">
      <dgm:prSet presAssocID="{ED01F35C-301C-46B5-8245-CCBDFA7D7E8D}" presName="connTx" presStyleLbl="parChTrans1D2" presStyleIdx="1" presStyleCnt="4"/>
      <dgm:spPr/>
      <dgm:t>
        <a:bodyPr/>
        <a:lstStyle/>
        <a:p>
          <a:endParaRPr lang="ru-RU"/>
        </a:p>
      </dgm:t>
    </dgm:pt>
    <dgm:pt modelId="{47F3830A-C8E7-49D9-941E-BA30F04DA5C9}" type="pres">
      <dgm:prSet presAssocID="{56ACFDFE-51C8-448E-8DB5-D22428BA42CF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E1D65B-DF32-4171-9E7A-E49339917776}" type="pres">
      <dgm:prSet presAssocID="{ECE7B6A4-8C85-4364-874F-823FA42C0DBC}" presName="Name9" presStyleLbl="parChTrans1D2" presStyleIdx="2" presStyleCnt="4"/>
      <dgm:spPr/>
      <dgm:t>
        <a:bodyPr/>
        <a:lstStyle/>
        <a:p>
          <a:endParaRPr lang="ru-RU"/>
        </a:p>
      </dgm:t>
    </dgm:pt>
    <dgm:pt modelId="{508F8A41-EF44-452A-91D8-17FF43EDEF07}" type="pres">
      <dgm:prSet presAssocID="{ECE7B6A4-8C85-4364-874F-823FA42C0DBC}" presName="connTx" presStyleLbl="parChTrans1D2" presStyleIdx="2" presStyleCnt="4"/>
      <dgm:spPr/>
      <dgm:t>
        <a:bodyPr/>
        <a:lstStyle/>
        <a:p>
          <a:endParaRPr lang="ru-RU"/>
        </a:p>
      </dgm:t>
    </dgm:pt>
    <dgm:pt modelId="{2A789497-3BEB-4384-8357-FDABAB12B50F}" type="pres">
      <dgm:prSet presAssocID="{6C9A7D58-34BA-4937-A80D-2CAF7629F584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DFDD59-21AA-4508-A30A-27B62AD647BD}" type="pres">
      <dgm:prSet presAssocID="{AA24460F-8EE6-49C9-8637-E3596BA4D219}" presName="Name9" presStyleLbl="parChTrans1D2" presStyleIdx="3" presStyleCnt="4"/>
      <dgm:spPr/>
      <dgm:t>
        <a:bodyPr/>
        <a:lstStyle/>
        <a:p>
          <a:endParaRPr lang="ru-RU"/>
        </a:p>
      </dgm:t>
    </dgm:pt>
    <dgm:pt modelId="{50280417-12BA-47F1-8D97-4E38F068C1C7}" type="pres">
      <dgm:prSet presAssocID="{AA24460F-8EE6-49C9-8637-E3596BA4D219}" presName="connTx" presStyleLbl="parChTrans1D2" presStyleIdx="3" presStyleCnt="4"/>
      <dgm:spPr/>
      <dgm:t>
        <a:bodyPr/>
        <a:lstStyle/>
        <a:p>
          <a:endParaRPr lang="ru-RU"/>
        </a:p>
      </dgm:t>
    </dgm:pt>
    <dgm:pt modelId="{16F9BD58-3222-445E-9E1A-7712C08FF988}" type="pres">
      <dgm:prSet presAssocID="{7580F4DD-9578-4EC7-9706-2791BD495C10}" presName="node" presStyleLbl="node1" presStyleIdx="3" presStyleCnt="4" custScaleX="1070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611935C-BA34-4788-BA0B-CDD734134010}" srcId="{3D999782-DE86-480E-B0B9-8B77928DA6F2}" destId="{83F6DB0E-B3D7-46FD-A6A5-A7F2FD260BE5}" srcOrd="0" destOrd="0" parTransId="{355BB2C9-1E21-420E-A4B2-44512F50B36E}" sibTransId="{6E250A18-4B3D-4F3C-BEDB-4CA52EB4FA09}"/>
    <dgm:cxn modelId="{65B3FF85-EEB3-4274-9D4B-C1C8390AB623}" type="presOf" srcId="{67ADACB4-344D-449E-B432-B7057679EB9F}" destId="{77C1A16E-A33F-4328-9C30-2B8078A34CDE}" srcOrd="0" destOrd="0" presId="urn:microsoft.com/office/officeart/2005/8/layout/radial1"/>
    <dgm:cxn modelId="{B118D141-85BC-49D1-8063-57342561F717}" type="presOf" srcId="{6C9A7D58-34BA-4937-A80D-2CAF7629F584}" destId="{2A789497-3BEB-4384-8357-FDABAB12B50F}" srcOrd="0" destOrd="0" presId="urn:microsoft.com/office/officeart/2005/8/layout/radial1"/>
    <dgm:cxn modelId="{8ECFCCF7-0E62-4B0E-B171-4BAB4896C67C}" type="presOf" srcId="{3D999782-DE86-480E-B0B9-8B77928DA6F2}" destId="{BB2F3E02-B8C0-4A9D-AB14-8A7A0487887B}" srcOrd="0" destOrd="0" presId="urn:microsoft.com/office/officeart/2005/8/layout/radial1"/>
    <dgm:cxn modelId="{64B5C609-9969-4F5B-B562-768C434966E6}" type="presOf" srcId="{83F6DB0E-B3D7-46FD-A6A5-A7F2FD260BE5}" destId="{798951F6-B003-4CCA-B7AB-F3E391227FF5}" srcOrd="0" destOrd="0" presId="urn:microsoft.com/office/officeart/2005/8/layout/radial1"/>
    <dgm:cxn modelId="{EE99AC8E-1443-4B28-A72D-B5AC3BB1D0FD}" type="presOf" srcId="{7580F4DD-9578-4EC7-9706-2791BD495C10}" destId="{16F9BD58-3222-445E-9E1A-7712C08FF988}" srcOrd="0" destOrd="0" presId="urn:microsoft.com/office/officeart/2005/8/layout/radial1"/>
    <dgm:cxn modelId="{1216EA3F-FEF6-44E2-A42F-408345ED11A1}" type="presOf" srcId="{ECE7B6A4-8C85-4364-874F-823FA42C0DBC}" destId="{508F8A41-EF44-452A-91D8-17FF43EDEF07}" srcOrd="1" destOrd="0" presId="urn:microsoft.com/office/officeart/2005/8/layout/radial1"/>
    <dgm:cxn modelId="{ED2DC362-C2BB-4630-A65F-8C965677AD3C}" type="presOf" srcId="{67ADACB4-344D-449E-B432-B7057679EB9F}" destId="{3FCCDB00-1C65-4EAE-9FA0-7943AA544820}" srcOrd="1" destOrd="0" presId="urn:microsoft.com/office/officeart/2005/8/layout/radial1"/>
    <dgm:cxn modelId="{5E6B669A-D3C9-4164-8539-94296C66C06B}" type="presOf" srcId="{ECE7B6A4-8C85-4364-874F-823FA42C0DBC}" destId="{7DE1D65B-DF32-4171-9E7A-E49339917776}" srcOrd="0" destOrd="0" presId="urn:microsoft.com/office/officeart/2005/8/layout/radial1"/>
    <dgm:cxn modelId="{E7D29371-0B5C-4A96-A084-39DAB8726C72}" type="presOf" srcId="{AA24460F-8EE6-49C9-8637-E3596BA4D219}" destId="{50280417-12BA-47F1-8D97-4E38F068C1C7}" srcOrd="1" destOrd="0" presId="urn:microsoft.com/office/officeart/2005/8/layout/radial1"/>
    <dgm:cxn modelId="{6309B86C-B9AD-4DFA-A175-9F7BFF2E936C}" type="presOf" srcId="{56ACFDFE-51C8-448E-8DB5-D22428BA42CF}" destId="{47F3830A-C8E7-49D9-941E-BA30F04DA5C9}" srcOrd="0" destOrd="0" presId="urn:microsoft.com/office/officeart/2005/8/layout/radial1"/>
    <dgm:cxn modelId="{F7077301-C326-4B07-9A7B-35D476EB4C11}" type="presOf" srcId="{ED01F35C-301C-46B5-8245-CCBDFA7D7E8D}" destId="{C462C88D-6666-4CCF-8F95-B4CB183C6BD7}" srcOrd="1" destOrd="0" presId="urn:microsoft.com/office/officeart/2005/8/layout/radial1"/>
    <dgm:cxn modelId="{87A1E082-46AC-47BE-9BF8-6C42683BA1EF}" srcId="{83F6DB0E-B3D7-46FD-A6A5-A7F2FD260BE5}" destId="{7580F4DD-9578-4EC7-9706-2791BD495C10}" srcOrd="3" destOrd="0" parTransId="{AA24460F-8EE6-49C9-8637-E3596BA4D219}" sibTransId="{642D124E-C13C-4433-BA4A-42EB91D63297}"/>
    <dgm:cxn modelId="{5371006C-82BB-44F4-9D84-11AB44CCECC5}" type="presOf" srcId="{ED01F35C-301C-46B5-8245-CCBDFA7D7E8D}" destId="{CBB622AE-1EEB-4E9B-A7AB-FEB571855ABE}" srcOrd="0" destOrd="0" presId="urn:microsoft.com/office/officeart/2005/8/layout/radial1"/>
    <dgm:cxn modelId="{6C53284E-52D6-4400-BC79-DDD39271AC90}" type="presOf" srcId="{AA24460F-8EE6-49C9-8637-E3596BA4D219}" destId="{D9DFDD59-21AA-4508-A30A-27B62AD647BD}" srcOrd="0" destOrd="0" presId="urn:microsoft.com/office/officeart/2005/8/layout/radial1"/>
    <dgm:cxn modelId="{C5CA7F69-C6CB-41A5-8AE3-D5EE4955922C}" srcId="{83F6DB0E-B3D7-46FD-A6A5-A7F2FD260BE5}" destId="{56ACFDFE-51C8-448E-8DB5-D22428BA42CF}" srcOrd="1" destOrd="0" parTransId="{ED01F35C-301C-46B5-8245-CCBDFA7D7E8D}" sibTransId="{24FCA52C-15B6-4366-9EC8-34C0C7A5D3BC}"/>
    <dgm:cxn modelId="{655D890B-DC3A-408C-B36A-FB94CC6C0F0F}" type="presOf" srcId="{0E66F4CE-FBA4-470A-8111-3C9BAFDD8672}" destId="{EAFB128C-F502-47B9-B302-38D7AEAA8661}" srcOrd="0" destOrd="0" presId="urn:microsoft.com/office/officeart/2005/8/layout/radial1"/>
    <dgm:cxn modelId="{E7CB6747-1EA4-4E92-9917-6C20B8D50823}" srcId="{83F6DB0E-B3D7-46FD-A6A5-A7F2FD260BE5}" destId="{6C9A7D58-34BA-4937-A80D-2CAF7629F584}" srcOrd="2" destOrd="0" parTransId="{ECE7B6A4-8C85-4364-874F-823FA42C0DBC}" sibTransId="{5F2E717A-139B-4822-84D4-3E59321B6400}"/>
    <dgm:cxn modelId="{71DC9565-4364-4B30-BB8A-18606AEA772F}" srcId="{83F6DB0E-B3D7-46FD-A6A5-A7F2FD260BE5}" destId="{0E66F4CE-FBA4-470A-8111-3C9BAFDD8672}" srcOrd="0" destOrd="0" parTransId="{67ADACB4-344D-449E-B432-B7057679EB9F}" sibTransId="{598F9C8B-7409-4775-813A-4BC419267773}"/>
    <dgm:cxn modelId="{8B206D87-934F-4401-8E5B-02B693359429}" type="presParOf" srcId="{BB2F3E02-B8C0-4A9D-AB14-8A7A0487887B}" destId="{798951F6-B003-4CCA-B7AB-F3E391227FF5}" srcOrd="0" destOrd="0" presId="urn:microsoft.com/office/officeart/2005/8/layout/radial1"/>
    <dgm:cxn modelId="{C1FB96F4-0B82-4C5E-9DD6-A4A08A5C1CCB}" type="presParOf" srcId="{BB2F3E02-B8C0-4A9D-AB14-8A7A0487887B}" destId="{77C1A16E-A33F-4328-9C30-2B8078A34CDE}" srcOrd="1" destOrd="0" presId="urn:microsoft.com/office/officeart/2005/8/layout/radial1"/>
    <dgm:cxn modelId="{81A2A959-6F6C-4DDA-B020-2114B8C7AA61}" type="presParOf" srcId="{77C1A16E-A33F-4328-9C30-2B8078A34CDE}" destId="{3FCCDB00-1C65-4EAE-9FA0-7943AA544820}" srcOrd="0" destOrd="0" presId="urn:microsoft.com/office/officeart/2005/8/layout/radial1"/>
    <dgm:cxn modelId="{C5EB1520-7E24-46D6-AC7B-FC7CB35BA6A3}" type="presParOf" srcId="{BB2F3E02-B8C0-4A9D-AB14-8A7A0487887B}" destId="{EAFB128C-F502-47B9-B302-38D7AEAA8661}" srcOrd="2" destOrd="0" presId="urn:microsoft.com/office/officeart/2005/8/layout/radial1"/>
    <dgm:cxn modelId="{1D55C352-2AF6-4EAF-84FA-1742B95962A9}" type="presParOf" srcId="{BB2F3E02-B8C0-4A9D-AB14-8A7A0487887B}" destId="{CBB622AE-1EEB-4E9B-A7AB-FEB571855ABE}" srcOrd="3" destOrd="0" presId="urn:microsoft.com/office/officeart/2005/8/layout/radial1"/>
    <dgm:cxn modelId="{99D0E349-F8C1-4555-B618-81EA0E9D80B5}" type="presParOf" srcId="{CBB622AE-1EEB-4E9B-A7AB-FEB571855ABE}" destId="{C462C88D-6666-4CCF-8F95-B4CB183C6BD7}" srcOrd="0" destOrd="0" presId="urn:microsoft.com/office/officeart/2005/8/layout/radial1"/>
    <dgm:cxn modelId="{066A836F-BE37-46DC-B7DE-AA0FF928B961}" type="presParOf" srcId="{BB2F3E02-B8C0-4A9D-AB14-8A7A0487887B}" destId="{47F3830A-C8E7-49D9-941E-BA30F04DA5C9}" srcOrd="4" destOrd="0" presId="urn:microsoft.com/office/officeart/2005/8/layout/radial1"/>
    <dgm:cxn modelId="{438E2A0B-F6B6-44FA-9F92-070B105BA1DC}" type="presParOf" srcId="{BB2F3E02-B8C0-4A9D-AB14-8A7A0487887B}" destId="{7DE1D65B-DF32-4171-9E7A-E49339917776}" srcOrd="5" destOrd="0" presId="urn:microsoft.com/office/officeart/2005/8/layout/radial1"/>
    <dgm:cxn modelId="{2B44C534-C649-4AC9-9885-E14BE731200F}" type="presParOf" srcId="{7DE1D65B-DF32-4171-9E7A-E49339917776}" destId="{508F8A41-EF44-452A-91D8-17FF43EDEF07}" srcOrd="0" destOrd="0" presId="urn:microsoft.com/office/officeart/2005/8/layout/radial1"/>
    <dgm:cxn modelId="{A2A88CA9-E835-4B97-846B-30518993170A}" type="presParOf" srcId="{BB2F3E02-B8C0-4A9D-AB14-8A7A0487887B}" destId="{2A789497-3BEB-4384-8357-FDABAB12B50F}" srcOrd="6" destOrd="0" presId="urn:microsoft.com/office/officeart/2005/8/layout/radial1"/>
    <dgm:cxn modelId="{5098949C-0E00-4AFB-A7C6-D31113D1452C}" type="presParOf" srcId="{BB2F3E02-B8C0-4A9D-AB14-8A7A0487887B}" destId="{D9DFDD59-21AA-4508-A30A-27B62AD647BD}" srcOrd="7" destOrd="0" presId="urn:microsoft.com/office/officeart/2005/8/layout/radial1"/>
    <dgm:cxn modelId="{B88D1F5A-E10B-46A7-AB3C-994F27227103}" type="presParOf" srcId="{D9DFDD59-21AA-4508-A30A-27B62AD647BD}" destId="{50280417-12BA-47F1-8D97-4E38F068C1C7}" srcOrd="0" destOrd="0" presId="urn:microsoft.com/office/officeart/2005/8/layout/radial1"/>
    <dgm:cxn modelId="{A6BD0054-3B86-42DD-A265-E884DBAF0AAD}" type="presParOf" srcId="{BB2F3E02-B8C0-4A9D-AB14-8A7A0487887B}" destId="{16F9BD58-3222-445E-9E1A-7712C08FF988}" srcOrd="8" destOrd="0" presId="urn:microsoft.com/office/officeart/2005/8/layout/radial1"/>
  </dgm:cxnLst>
  <dgm:bg>
    <a:gradFill flip="none" rotWithShape="1">
      <a:gsLst>
        <a:gs pos="4000">
          <a:srgbClr val="FDFFE7"/>
        </a:gs>
        <a:gs pos="74000">
          <a:schemeClr val="tx2">
            <a:lumMod val="20000"/>
            <a:lumOff val="80000"/>
          </a:schemeClr>
        </a:gs>
        <a:gs pos="100000">
          <a:schemeClr val="tx2">
            <a:lumMod val="40000"/>
            <a:lumOff val="60000"/>
          </a:schemeClr>
        </a:gs>
      </a:gsLst>
      <a:lin ang="5400000" scaled="1"/>
      <a:tileRect/>
    </a:gra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3"/>
            <a:ext cx="4303313" cy="341297"/>
          </a:xfrm>
          <a:prstGeom prst="rect">
            <a:avLst/>
          </a:prstGeom>
        </p:spPr>
        <p:txBody>
          <a:bodyPr vert="horz" lIns="91413" tIns="45705" rIns="91413" bIns="45705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2595" y="3"/>
            <a:ext cx="4303313" cy="341297"/>
          </a:xfrm>
          <a:prstGeom prst="rect">
            <a:avLst/>
          </a:prstGeom>
        </p:spPr>
        <p:txBody>
          <a:bodyPr vert="horz" lIns="91413" tIns="45705" rIns="91413" bIns="45705" rtlCol="0"/>
          <a:lstStyle>
            <a:lvl1pPr algn="r">
              <a:defRPr sz="1200"/>
            </a:lvl1pPr>
          </a:lstStyle>
          <a:p>
            <a:fld id="{106E1518-BC03-4640-B587-728148C17805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2" y="6456381"/>
            <a:ext cx="4303313" cy="341297"/>
          </a:xfrm>
          <a:prstGeom prst="rect">
            <a:avLst/>
          </a:prstGeom>
        </p:spPr>
        <p:txBody>
          <a:bodyPr vert="horz" lIns="91413" tIns="45705" rIns="91413" bIns="45705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2595" y="6456381"/>
            <a:ext cx="4303313" cy="341297"/>
          </a:xfrm>
          <a:prstGeom prst="rect">
            <a:avLst/>
          </a:prstGeom>
        </p:spPr>
        <p:txBody>
          <a:bodyPr vert="horz" lIns="91413" tIns="45705" rIns="91413" bIns="45705" rtlCol="0" anchor="b"/>
          <a:lstStyle>
            <a:lvl1pPr algn="r">
              <a:defRPr sz="1200"/>
            </a:lvl1pPr>
          </a:lstStyle>
          <a:p>
            <a:fld id="{F09DF2AF-ABE2-4B74-AEB3-5243DEE273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23859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6" y="5"/>
            <a:ext cx="4302231" cy="341063"/>
          </a:xfrm>
          <a:prstGeom prst="rect">
            <a:avLst/>
          </a:prstGeom>
        </p:spPr>
        <p:txBody>
          <a:bodyPr vert="horz" lIns="91395" tIns="45695" rIns="91395" bIns="45695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3704" y="5"/>
            <a:ext cx="4302231" cy="341063"/>
          </a:xfrm>
          <a:prstGeom prst="rect">
            <a:avLst/>
          </a:prstGeom>
        </p:spPr>
        <p:txBody>
          <a:bodyPr vert="horz" lIns="91395" tIns="45695" rIns="91395" bIns="45695" rtlCol="0"/>
          <a:lstStyle>
            <a:lvl1pPr algn="r">
              <a:defRPr sz="1200"/>
            </a:lvl1pPr>
          </a:lstStyle>
          <a:p>
            <a:fld id="{1E732BC6-9063-446C-9AD6-AEA39B8A9F69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306763" y="849313"/>
            <a:ext cx="3314700" cy="2295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95" tIns="45695" rIns="91395" bIns="45695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825" y="3271382"/>
            <a:ext cx="7942579" cy="2676585"/>
          </a:xfrm>
          <a:prstGeom prst="rect">
            <a:avLst/>
          </a:prstGeom>
        </p:spPr>
        <p:txBody>
          <a:bodyPr vert="horz" lIns="91395" tIns="45695" rIns="91395" bIns="45695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6" y="6456616"/>
            <a:ext cx="4302231" cy="341063"/>
          </a:xfrm>
          <a:prstGeom prst="rect">
            <a:avLst/>
          </a:prstGeom>
        </p:spPr>
        <p:txBody>
          <a:bodyPr vert="horz" lIns="91395" tIns="45695" rIns="91395" bIns="45695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3704" y="6456616"/>
            <a:ext cx="4302231" cy="341063"/>
          </a:xfrm>
          <a:prstGeom prst="rect">
            <a:avLst/>
          </a:prstGeom>
        </p:spPr>
        <p:txBody>
          <a:bodyPr vert="horz" lIns="91395" tIns="45695" rIns="91395" bIns="45695" rtlCol="0" anchor="b"/>
          <a:lstStyle>
            <a:lvl1pPr algn="r">
              <a:defRPr sz="1200"/>
            </a:lvl1pPr>
          </a:lstStyle>
          <a:p>
            <a:fld id="{0A8478E6-0B9E-465B-9E92-605526F466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211139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56599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99542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4731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02817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74157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7761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25929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1160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1469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91130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5597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22519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07324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58982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9126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37558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13269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1450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25525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4637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3495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4721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30560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2394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00867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83024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20815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69406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222866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95344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746522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584063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1522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413855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9460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486621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68300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902843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4763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800170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195433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25439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74286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785288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4622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547652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830798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67255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016782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790186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997656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771941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451742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39739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796456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48330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155820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84171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744435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533624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00412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70890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414460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78094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05653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096532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54696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394598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59871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01494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045361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952767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039479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853211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6230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83759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74398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74560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22461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05665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576352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783925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2675319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4818446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98450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91419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84467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6752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696178" y="1169931"/>
            <a:ext cx="5216071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7850" y="533401"/>
            <a:ext cx="6667606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7850" y="3843868"/>
            <a:ext cx="5367104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604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77850" y="533400"/>
            <a:ext cx="87503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825502" y="3843867"/>
            <a:ext cx="78881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783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533400"/>
            <a:ext cx="87503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0" y="4114800"/>
            <a:ext cx="6915515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624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640" y="533400"/>
            <a:ext cx="743143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55701" y="3429000"/>
            <a:ext cx="6936006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1" y="4301070"/>
            <a:ext cx="6914224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7651" y="710624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7551" y="2768601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14482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3429000"/>
            <a:ext cx="6914224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0" y="5132981"/>
            <a:ext cx="6915515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8860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641" y="533400"/>
            <a:ext cx="7431435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77851" y="3886200"/>
            <a:ext cx="6914224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0" y="4953000"/>
            <a:ext cx="6914223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7651" y="710624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7551" y="2768601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799968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533400"/>
            <a:ext cx="8152796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77851" y="3928534"/>
            <a:ext cx="6914224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0" y="4766736"/>
            <a:ext cx="6914223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1674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7851" y="533401"/>
            <a:ext cx="7101106" cy="376767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5484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13606" y="533400"/>
            <a:ext cx="221454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7850" y="533400"/>
            <a:ext cx="6337513" cy="5486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5581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0268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851" y="533400"/>
            <a:ext cx="7101106" cy="376767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973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1981200"/>
            <a:ext cx="6936007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1" y="4487334"/>
            <a:ext cx="6936006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377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77851" y="533401"/>
            <a:ext cx="4279131" cy="3767667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5050892" y="533400"/>
            <a:ext cx="427725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176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5501" y="533400"/>
            <a:ext cx="4026605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7849" y="1143001"/>
            <a:ext cx="4274256" cy="3158067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59601" y="566738"/>
            <a:ext cx="407772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50893" y="1143000"/>
            <a:ext cx="4286430" cy="314960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392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136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998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70223" y="533400"/>
            <a:ext cx="34671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850" y="533400"/>
            <a:ext cx="4808651" cy="54864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70223" y="2209803"/>
            <a:ext cx="34671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218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0450" y="1447800"/>
            <a:ext cx="3860196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825500" y="914400"/>
            <a:ext cx="3554389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70696" y="2743200"/>
            <a:ext cx="3861242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7850" y="6172201"/>
            <a:ext cx="629603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524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226565" y="3894668"/>
            <a:ext cx="2676327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1" y="533401"/>
            <a:ext cx="7101106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9432" y="6172204"/>
            <a:ext cx="1300502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7850" y="6172201"/>
            <a:ext cx="629603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22295" y="5578479"/>
            <a:ext cx="928316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4323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  <p:sldLayoutId id="2147484032" r:id="rId12"/>
    <p:sldLayoutId id="2147484033" r:id="rId13"/>
    <p:sldLayoutId id="2147484034" r:id="rId14"/>
    <p:sldLayoutId id="2147484035" r:id="rId15"/>
    <p:sldLayoutId id="2147484036" r:id="rId16"/>
    <p:sldLayoutId id="2147484037" r:id="rId17"/>
    <p:sldLayoutId id="2147484038" r:id="rId18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16.png"/><Relationship Id="rId4" Type="http://schemas.microsoft.com/office/2007/relationships/hdphoto" Target="../media/hdphoto7.wdp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pn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8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jpe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8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8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8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8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9.wdp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jp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8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6.jp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0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2.jp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4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6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4" Type="http://schemas.openxmlformats.org/officeDocument/2006/relationships/chart" Target="../charts/char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4.wdp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Relationship Id="rId4" Type="http://schemas.openxmlformats.org/officeDocument/2006/relationships/chart" Target="../charts/char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8.xml"/><Relationship Id="rId6" Type="http://schemas.microsoft.com/office/2007/relationships/hdphoto" Target="../media/hdphoto5.wdp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8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8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8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8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8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8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8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8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8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8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8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8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4000">
              <a:schemeClr val="tx1">
                <a:lumMod val="95000"/>
              </a:schemeClr>
            </a:gs>
            <a:gs pos="68000">
              <a:schemeClr val="tx2">
                <a:lumMod val="20000"/>
                <a:lumOff val="80000"/>
              </a:schemeClr>
            </a:gs>
            <a:gs pos="0">
              <a:schemeClr val="tx1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10800000" flipH="1" flipV="1">
            <a:off x="64008" y="390837"/>
            <a:ext cx="9841992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ctr">
              <a:lnSpc>
                <a:spcPts val="3840"/>
              </a:lnSpc>
            </a:pPr>
            <a:r>
              <a:rPr lang="ru" sz="24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Администрация</a:t>
            </a:r>
            <a:r>
              <a:rPr lang="ru" sz="24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accent1">
                      <a:lumMod val="50000"/>
                    </a:schemeClr>
                  </a:glow>
                </a:effectLst>
                <a:latin typeface="Times New Roman"/>
              </a:rPr>
              <a:t> </a:t>
            </a:r>
            <a:r>
              <a:rPr lang="ru" sz="24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Талдомского городского  округа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30351" y="1399032"/>
            <a:ext cx="9375647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ctr">
              <a:lnSpc>
                <a:spcPts val="3840"/>
              </a:lnSpc>
            </a:pPr>
            <a:r>
              <a:rPr lang="ru" sz="4800" b="1" i="1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БЮДЖЕТ  ДЛЯ  ГРАЖДАН</a:t>
            </a:r>
            <a:endParaRPr lang="ru" sz="4800" b="1" i="1" dirty="0">
              <a:solidFill>
                <a:schemeClr val="accent6">
                  <a:lumMod val="50000"/>
                </a:schemeClr>
              </a:solidFill>
              <a:effectLst>
                <a:glow rad="127000">
                  <a:schemeClr val="tx1"/>
                </a:glow>
              </a:effectLst>
              <a:latin typeface="Times New Roman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9409176" y="0"/>
            <a:ext cx="496824" cy="52120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927" y="2527599"/>
            <a:ext cx="2560914" cy="4239884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365" y="2482340"/>
            <a:ext cx="2601176" cy="433040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0266">
                <a:srgbClr val="FFFFEB"/>
              </a:gs>
              <a:gs pos="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  <a:scene3d>
            <a:camera prst="isometricOffAxis1Right"/>
            <a:lightRig rig="threePt" dir="t"/>
          </a:scene3d>
        </p:spPr>
      </p:pic>
      <p:sp>
        <p:nvSpPr>
          <p:cNvPr id="2" name="Арка 1"/>
          <p:cNvSpPr/>
          <p:nvPr/>
        </p:nvSpPr>
        <p:spPr>
          <a:xfrm>
            <a:off x="101600" y="139700"/>
            <a:ext cx="9690100" cy="2359426"/>
          </a:xfrm>
          <a:prstGeom prst="blockArc">
            <a:avLst>
              <a:gd name="adj1" fmla="val 9252050"/>
              <a:gd name="adj2" fmla="val 1830636"/>
              <a:gd name="adj3" fmla="val 5394"/>
            </a:avLst>
          </a:prstGeom>
          <a:gradFill flip="none" rotWithShape="1">
            <a:gsLst>
              <a:gs pos="94891">
                <a:schemeClr val="accent2">
                  <a:lumMod val="20000"/>
                  <a:lumOff val="80000"/>
                </a:schemeClr>
              </a:gs>
              <a:gs pos="36492">
                <a:schemeClr val="accent4">
                  <a:lumMod val="20000"/>
                  <a:lumOff val="80000"/>
                </a:schemeClr>
              </a:gs>
              <a:gs pos="21890">
                <a:srgbClr val="FFEBFF"/>
              </a:gs>
              <a:gs pos="0">
                <a:schemeClr val="accent1">
                  <a:lumMod val="5000"/>
                  <a:lumOff val="95000"/>
                </a:schemeClr>
              </a:gs>
              <a:gs pos="10945">
                <a:schemeClr val="accent6">
                  <a:lumMod val="20000"/>
                  <a:lumOff val="80000"/>
                </a:schemeClr>
              </a:gs>
              <a:gs pos="72262">
                <a:srgbClr val="EBFAF8"/>
              </a:gs>
              <a:gs pos="45987">
                <a:srgbClr val="FFFFAB"/>
              </a:gs>
              <a:gs pos="57000">
                <a:srgbClr val="FFFFEB"/>
              </a:gs>
              <a:gs pos="84000">
                <a:schemeClr val="tx2">
                  <a:lumMod val="20000"/>
                  <a:lumOff val="8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35427" y="2407226"/>
            <a:ext cx="5251622" cy="4205767"/>
          </a:xfrm>
          <a:prstGeom prst="rect">
            <a:avLst/>
          </a:prstGeom>
          <a:gradFill>
            <a:gsLst>
              <a:gs pos="14000">
                <a:srgbClr val="EEFAF7"/>
              </a:gs>
              <a:gs pos="0">
                <a:srgbClr val="ECFAF8"/>
              </a:gs>
              <a:gs pos="0">
                <a:schemeClr val="tx2">
                  <a:lumMod val="20000"/>
                  <a:lumOff val="80000"/>
                </a:schemeClr>
              </a:gs>
              <a:gs pos="92000">
                <a:schemeClr val="tx2">
                  <a:lumMod val="20000"/>
                  <a:lumOff val="80000"/>
                </a:schemeClr>
              </a:gs>
              <a:gs pos="52000">
                <a:srgbClr val="FFFFEB"/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indent="0" algn="ctr">
              <a:lnSpc>
                <a:spcPct val="135000"/>
              </a:lnSpc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Актуализированная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версия  </a:t>
            </a:r>
            <a:endParaRPr lang="ru-RU" b="1" dirty="0">
              <a:solidFill>
                <a:schemeClr val="accent6">
                  <a:lumMod val="50000"/>
                </a:schemeClr>
              </a:solidFill>
              <a:effectLst>
                <a:glow rad="127000">
                  <a:schemeClr val="tx1"/>
                </a:glow>
              </a:effectLst>
              <a:latin typeface="Times New Roman"/>
            </a:endParaRPr>
          </a:p>
          <a:p>
            <a:pPr indent="0" algn="ctr">
              <a:lnSpc>
                <a:spcPct val="135000"/>
              </a:lnSpc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 н</a:t>
            </a:r>
            <a:r>
              <a:rPr lang="ru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а  основе утвержденного </a:t>
            </a:r>
          </a:p>
          <a:p>
            <a:pPr indent="0" algn="ctr">
              <a:lnSpc>
                <a:spcPct val="135000"/>
              </a:lnSpc>
            </a:pPr>
            <a:r>
              <a:rPr lang="ru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Решения  Совета  депутатов  </a:t>
            </a:r>
          </a:p>
          <a:p>
            <a:pPr indent="0" algn="ctr">
              <a:lnSpc>
                <a:spcPct val="135000"/>
              </a:lnSpc>
            </a:pPr>
            <a:r>
              <a:rPr lang="ru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№ </a:t>
            </a:r>
            <a:r>
              <a:rPr lang="ru" b="1" dirty="0" smtClean="0">
                <a:solidFill>
                  <a:schemeClr val="accent5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73</a:t>
            </a:r>
            <a:r>
              <a:rPr lang="ru" b="1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 </a:t>
            </a:r>
            <a:r>
              <a:rPr lang="ru" b="1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от </a:t>
            </a:r>
            <a:r>
              <a:rPr lang="ru" b="1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28.08.2024 </a:t>
            </a:r>
            <a:r>
              <a:rPr lang="ru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года </a:t>
            </a:r>
          </a:p>
          <a:p>
            <a:pPr indent="0" algn="ctr">
              <a:lnSpc>
                <a:spcPct val="135000"/>
              </a:lnSpc>
            </a:pPr>
            <a:r>
              <a:rPr lang="ru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Талдомского  городского  округа            </a:t>
            </a:r>
            <a:r>
              <a:rPr lang="ru" b="1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  </a:t>
            </a:r>
          </a:p>
          <a:p>
            <a:pPr indent="0" algn="ctr">
              <a:lnSpc>
                <a:spcPct val="135000"/>
              </a:lnSpc>
            </a:pPr>
            <a:r>
              <a:rPr lang="ru" b="1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</a:t>
            </a:r>
            <a:r>
              <a:rPr lang="ru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«О  внесении  изменений   </a:t>
            </a:r>
            <a:r>
              <a:rPr lang="ru" b="1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и </a:t>
            </a:r>
            <a:r>
              <a:rPr lang="ru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дополнений </a:t>
            </a:r>
          </a:p>
          <a:p>
            <a:pPr indent="0" algn="ctr">
              <a:lnSpc>
                <a:spcPct val="135000"/>
              </a:lnSpc>
            </a:pPr>
            <a:r>
              <a:rPr lang="ru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в  Решение  Совета депутатов</a:t>
            </a:r>
          </a:p>
          <a:p>
            <a:pPr indent="0" algn="ctr">
              <a:lnSpc>
                <a:spcPct val="135000"/>
              </a:lnSpc>
            </a:pPr>
            <a:r>
              <a:rPr lang="ru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от 25.12.2023 года  № 110</a:t>
            </a:r>
          </a:p>
          <a:p>
            <a:pPr indent="0" algn="ctr">
              <a:lnSpc>
                <a:spcPct val="135000"/>
              </a:lnSpc>
            </a:pPr>
            <a:r>
              <a:rPr lang="ru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«О бюджете   Талдомского городского  округа на  2024 год </a:t>
            </a:r>
            <a:endParaRPr lang="ru" b="1" dirty="0" smtClean="0">
              <a:solidFill>
                <a:schemeClr val="accent6">
                  <a:lumMod val="50000"/>
                </a:schemeClr>
              </a:solidFill>
              <a:effectLst>
                <a:glow rad="127000">
                  <a:schemeClr val="tx1"/>
                </a:glow>
              </a:effectLst>
              <a:latin typeface="Times New Roman"/>
            </a:endParaRPr>
          </a:p>
          <a:p>
            <a:pPr indent="0" algn="ctr">
              <a:lnSpc>
                <a:spcPct val="135000"/>
              </a:lnSpc>
            </a:pPr>
            <a:r>
              <a:rPr lang="ru" b="1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и</a:t>
            </a:r>
            <a:r>
              <a:rPr lang="ru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на   плановый   период   2025  и  2026 годов»</a:t>
            </a:r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 flipH="1">
            <a:off x="10367318" y="3873433"/>
            <a:ext cx="2644346" cy="464038"/>
          </a:xfrm>
          <a:prstGeom prst="rect">
            <a:avLst/>
          </a:prstGeom>
          <a:gradFill>
            <a:gsLst>
              <a:gs pos="17000">
                <a:srgbClr val="EEFAF7"/>
              </a:gs>
              <a:gs pos="0">
                <a:srgbClr val="ECFAF8"/>
              </a:gs>
              <a:gs pos="0">
                <a:schemeClr val="tx2">
                  <a:lumMod val="20000"/>
                  <a:lumOff val="80000"/>
                </a:schemeClr>
              </a:gs>
              <a:gs pos="81081">
                <a:schemeClr val="tx2">
                  <a:lumMod val="20000"/>
                  <a:lumOff val="80000"/>
                </a:schemeClr>
              </a:gs>
              <a:gs pos="62000">
                <a:srgbClr val="FFFFEB"/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indent="0" algn="ctr">
              <a:lnSpc>
                <a:spcPct val="135000"/>
              </a:lnSpc>
            </a:pPr>
            <a:endParaRPr lang="ru" sz="2000" u="sng" dirty="0">
              <a:solidFill>
                <a:schemeClr val="accent6">
                  <a:lumMod val="50000"/>
                </a:schemeClr>
              </a:solidFill>
              <a:effectLst>
                <a:glow rad="127000">
                  <a:schemeClr val="tx1"/>
                </a:glow>
              </a:effectLst>
              <a:latin typeface="Times New Roman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78744" y="4827170"/>
            <a:ext cx="2639797" cy="46943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 flipH="1">
            <a:off x="10519718" y="4025833"/>
            <a:ext cx="2644346" cy="464038"/>
          </a:xfrm>
          <a:prstGeom prst="rect">
            <a:avLst/>
          </a:prstGeom>
          <a:gradFill>
            <a:gsLst>
              <a:gs pos="17000">
                <a:srgbClr val="EEFAF7"/>
              </a:gs>
              <a:gs pos="0">
                <a:srgbClr val="ECFAF8"/>
              </a:gs>
              <a:gs pos="0">
                <a:schemeClr val="tx2">
                  <a:lumMod val="20000"/>
                  <a:lumOff val="80000"/>
                </a:schemeClr>
              </a:gs>
              <a:gs pos="81081">
                <a:schemeClr val="tx2">
                  <a:lumMod val="20000"/>
                  <a:lumOff val="80000"/>
                </a:schemeClr>
              </a:gs>
              <a:gs pos="62000">
                <a:srgbClr val="FFFFEB"/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indent="0" algn="ctr">
              <a:lnSpc>
                <a:spcPct val="135000"/>
              </a:lnSpc>
            </a:pPr>
            <a:endParaRPr lang="ru" sz="2000" u="sng" dirty="0">
              <a:solidFill>
                <a:schemeClr val="accent6">
                  <a:lumMod val="50000"/>
                </a:schemeClr>
              </a:solidFill>
              <a:effectLst>
                <a:glow rad="127000">
                  <a:schemeClr val="tx1"/>
                </a:glow>
              </a:effectLst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442689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2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6385"/>
            <a:ext cx="5604095" cy="6071616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100000">
                <a:srgbClr val="FFEBFF"/>
              </a:gs>
            </a:gsLst>
            <a:lin ang="6120000" scaled="1"/>
          </a:gradFill>
          <a:ln>
            <a:noFill/>
          </a:ln>
        </p:spPr>
      </p:pic>
      <p:pic>
        <p:nvPicPr>
          <p:cNvPr id="6" name="Объект 2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988" y="796704"/>
            <a:ext cx="4445071" cy="6061295"/>
          </a:xfrm>
          <a:prstGeom prst="rect">
            <a:avLst/>
          </a:prstGeom>
          <a:gradFill>
            <a:gsLst>
              <a:gs pos="0">
                <a:srgbClr val="FFFDDD"/>
              </a:gs>
              <a:gs pos="92000">
                <a:schemeClr val="accent6">
                  <a:lumMod val="20000"/>
                  <a:lumOff val="80000"/>
                </a:schemeClr>
              </a:gs>
            </a:gsLst>
            <a:lin ang="2700000" scaled="1"/>
          </a:gradFill>
          <a:ln>
            <a:noFill/>
          </a:ln>
        </p:spPr>
      </p:pic>
      <p:sp>
        <p:nvSpPr>
          <p:cNvPr id="7" name="Номер слайда 2"/>
          <p:cNvSpPr txBox="1">
            <a:spLocks/>
          </p:cNvSpPr>
          <p:nvPr/>
        </p:nvSpPr>
        <p:spPr>
          <a:xfrm>
            <a:off x="11432968" y="7403786"/>
            <a:ext cx="294460" cy="1873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 rtl="0">
              <a:defRPr lang="ru-RU"/>
            </a:defPPr>
            <a:lvl1pPr marL="0" algn="ct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-2" y="-50748"/>
            <a:ext cx="10030970" cy="853567"/>
          </a:xfrm>
          <a:prstGeom prst="rect">
            <a:avLst/>
          </a:prstGeom>
          <a:gradFill flip="none" rotWithShape="1">
            <a:gsLst>
              <a:gs pos="0">
                <a:srgbClr val="FFFDDD"/>
              </a:gs>
              <a:gs pos="92000">
                <a:srgbClr val="FFEBFF"/>
              </a:gs>
            </a:gsLst>
            <a:lin ang="10800000" scaled="1"/>
            <a:tileRect/>
          </a:gra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УЧАСТИЕ  ГРАЖДАН  ТАЛДОМСКОГО  ГОРОДСКОГО  ОКРУГА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20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БЮДЖЕТНОМ  ПРОЦЕССЕ  В  2023  ГОДУ</a:t>
            </a:r>
            <a:endParaRPr lang="ru-RU" sz="2000" b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 rot="10961005" flipH="1">
            <a:off x="5846840" y="6565922"/>
            <a:ext cx="1368312" cy="312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676900" y="4462271"/>
            <a:ext cx="1409699" cy="214884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Помогает формировать доходную часть бюджета</a:t>
            </a:r>
          </a:p>
          <a:p>
            <a:pPr algn="ctr"/>
            <a:r>
              <a:rPr lang="ru-RU" sz="1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(налог на доходы физических лиц,</a:t>
            </a:r>
          </a:p>
          <a:p>
            <a:pPr algn="ctr"/>
            <a:r>
              <a:rPr lang="ru-RU" sz="1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 </a:t>
            </a: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имущество физических лиц,</a:t>
            </a:r>
          </a:p>
          <a:p>
            <a:pPr algn="ctr"/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виды платежей)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524874" y="4400550"/>
            <a:ext cx="1478661" cy="221056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Получает социальные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гарантии -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расходная часть бюджета (образование, социальные выплаты и т.д.)</a:t>
            </a:r>
          </a:p>
        </p:txBody>
      </p:sp>
    </p:spTree>
    <p:extLst>
      <p:ext uri="{BB962C8B-B14F-4D97-AF65-F5344CB8AC3E}">
        <p14:creationId xmlns:p14="http://schemas.microsoft.com/office/powerpoint/2010/main" val="50783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7511163"/>
              </p:ext>
            </p:extLst>
          </p:nvPr>
        </p:nvGraphicFramePr>
        <p:xfrm>
          <a:off x="0" y="1314178"/>
          <a:ext cx="9906001" cy="55438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7297">
                  <a:extLst>
                    <a:ext uri="{9D8B030D-6E8A-4147-A177-3AD203B41FA5}">
                      <a16:colId xmlns="" xmlns:a16="http://schemas.microsoft.com/office/drawing/2014/main" val="1250222763"/>
                    </a:ext>
                  </a:extLst>
                </a:gridCol>
                <a:gridCol w="1035282">
                  <a:extLst>
                    <a:ext uri="{9D8B030D-6E8A-4147-A177-3AD203B41FA5}">
                      <a16:colId xmlns="" xmlns:a16="http://schemas.microsoft.com/office/drawing/2014/main" val="274483307"/>
                    </a:ext>
                  </a:extLst>
                </a:gridCol>
                <a:gridCol w="1325186">
                  <a:extLst>
                    <a:ext uri="{9D8B030D-6E8A-4147-A177-3AD203B41FA5}">
                      <a16:colId xmlns="" xmlns:a16="http://schemas.microsoft.com/office/drawing/2014/main" val="4187839531"/>
                    </a:ext>
                  </a:extLst>
                </a:gridCol>
                <a:gridCol w="689991">
                  <a:extLst>
                    <a:ext uri="{9D8B030D-6E8A-4147-A177-3AD203B41FA5}">
                      <a16:colId xmlns="" xmlns:a16="http://schemas.microsoft.com/office/drawing/2014/main" val="2739550010"/>
                    </a:ext>
                  </a:extLst>
                </a:gridCol>
                <a:gridCol w="653093">
                  <a:extLst>
                    <a:ext uri="{9D8B030D-6E8A-4147-A177-3AD203B41FA5}">
                      <a16:colId xmlns="" xmlns:a16="http://schemas.microsoft.com/office/drawing/2014/main" val="1974528593"/>
                    </a:ext>
                  </a:extLst>
                </a:gridCol>
                <a:gridCol w="556113">
                  <a:extLst>
                    <a:ext uri="{9D8B030D-6E8A-4147-A177-3AD203B41FA5}">
                      <a16:colId xmlns="" xmlns:a16="http://schemas.microsoft.com/office/drawing/2014/main" val="4260757415"/>
                    </a:ext>
                  </a:extLst>
                </a:gridCol>
                <a:gridCol w="119247">
                  <a:extLst>
                    <a:ext uri="{9D8B030D-6E8A-4147-A177-3AD203B41FA5}">
                      <a16:colId xmlns="" xmlns:a16="http://schemas.microsoft.com/office/drawing/2014/main" val="3015286406"/>
                    </a:ext>
                  </a:extLst>
                </a:gridCol>
                <a:gridCol w="586063">
                  <a:extLst>
                    <a:ext uri="{9D8B030D-6E8A-4147-A177-3AD203B41FA5}">
                      <a16:colId xmlns="" xmlns:a16="http://schemas.microsoft.com/office/drawing/2014/main" val="331495475"/>
                    </a:ext>
                  </a:extLst>
                </a:gridCol>
                <a:gridCol w="531125">
                  <a:extLst>
                    <a:ext uri="{9D8B030D-6E8A-4147-A177-3AD203B41FA5}">
                      <a16:colId xmlns="" xmlns:a16="http://schemas.microsoft.com/office/drawing/2014/main" val="1984153343"/>
                    </a:ext>
                  </a:extLst>
                </a:gridCol>
                <a:gridCol w="719144">
                  <a:extLst>
                    <a:ext uri="{9D8B030D-6E8A-4147-A177-3AD203B41FA5}">
                      <a16:colId xmlns="" xmlns:a16="http://schemas.microsoft.com/office/drawing/2014/main" val="253172668"/>
                    </a:ext>
                  </a:extLst>
                </a:gridCol>
                <a:gridCol w="524164">
                  <a:extLst>
                    <a:ext uri="{9D8B030D-6E8A-4147-A177-3AD203B41FA5}">
                      <a16:colId xmlns="" xmlns:a16="http://schemas.microsoft.com/office/drawing/2014/main" val="2849817710"/>
                    </a:ext>
                  </a:extLst>
                </a:gridCol>
                <a:gridCol w="670912">
                  <a:extLst>
                    <a:ext uri="{9D8B030D-6E8A-4147-A177-3AD203B41FA5}">
                      <a16:colId xmlns="" xmlns:a16="http://schemas.microsoft.com/office/drawing/2014/main" val="1487863851"/>
                    </a:ext>
                  </a:extLst>
                </a:gridCol>
                <a:gridCol w="587835">
                  <a:extLst>
                    <a:ext uri="{9D8B030D-6E8A-4147-A177-3AD203B41FA5}">
                      <a16:colId xmlns="" xmlns:a16="http://schemas.microsoft.com/office/drawing/2014/main" val="1109896081"/>
                    </a:ext>
                  </a:extLst>
                </a:gridCol>
                <a:gridCol w="620549">
                  <a:extLst>
                    <a:ext uri="{9D8B030D-6E8A-4147-A177-3AD203B41FA5}">
                      <a16:colId xmlns="" xmlns:a16="http://schemas.microsoft.com/office/drawing/2014/main" val="2251920957"/>
                    </a:ext>
                  </a:extLst>
                </a:gridCol>
              </a:tblGrid>
              <a:tr h="465216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1540707"/>
                  </a:ext>
                </a:extLst>
              </a:tr>
              <a:tr h="10855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02432907"/>
                  </a:ext>
                </a:extLst>
              </a:tr>
              <a:tr h="806374">
                <a:tc gridSpan="14">
                  <a:txBody>
                    <a:bodyPr/>
                    <a:lstStyle/>
                    <a:p>
                      <a:pPr algn="ctr"/>
                      <a:r>
                        <a:rPr lang="ru-RU" sz="3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31287084"/>
                  </a:ext>
                </a:extLst>
              </a:tr>
              <a:tr h="3186728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обеспечение деятельности (оказание услуг) муниципальных учреждений-общеобразовательные организации, оказывающие услуги дошкольного, начального общего, основного общего, среднего общего образования (питание детей из малообеспеченных семей)</a:t>
                      </a:r>
                      <a:endParaRPr lang="ru-RU" sz="10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Обучающиеся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2023-2027 годы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b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1 291</a:t>
                      </a:r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20 718,62</a:t>
                      </a:r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1 291</a:t>
                      </a:r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32 831,4</a:t>
                      </a:r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1 291</a:t>
                      </a:r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31 333,4</a:t>
                      </a:r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1 291</a:t>
                      </a:r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31 333,4</a:t>
                      </a:r>
                    </a:p>
                    <a:p>
                      <a:pPr algn="ctr"/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1 291</a:t>
                      </a:r>
                    </a:p>
                    <a:p>
                      <a:pPr algn="ctr"/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31 333,4</a:t>
                      </a:r>
                    </a:p>
                    <a:p>
                      <a:pPr algn="ctr"/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7200" y="4508500"/>
            <a:ext cx="4368800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4746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расходы бюджета с учетом интересов целевых групп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9672563"/>
              </p:ext>
            </p:extLst>
          </p:nvPr>
        </p:nvGraphicFramePr>
        <p:xfrm>
          <a:off x="0" y="1104900"/>
          <a:ext cx="9906000" cy="57531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7039">
                  <a:extLst>
                    <a:ext uri="{9D8B030D-6E8A-4147-A177-3AD203B41FA5}">
                      <a16:colId xmlns="" xmlns:a16="http://schemas.microsoft.com/office/drawing/2014/main" val="1250222763"/>
                    </a:ext>
                  </a:extLst>
                </a:gridCol>
                <a:gridCol w="1122533">
                  <a:extLst>
                    <a:ext uri="{9D8B030D-6E8A-4147-A177-3AD203B41FA5}">
                      <a16:colId xmlns="" xmlns:a16="http://schemas.microsoft.com/office/drawing/2014/main" val="209265111"/>
                    </a:ext>
                  </a:extLst>
                </a:gridCol>
                <a:gridCol w="1104694">
                  <a:extLst>
                    <a:ext uri="{9D8B030D-6E8A-4147-A177-3AD203B41FA5}">
                      <a16:colId xmlns="" xmlns:a16="http://schemas.microsoft.com/office/drawing/2014/main" val="792053087"/>
                    </a:ext>
                  </a:extLst>
                </a:gridCol>
                <a:gridCol w="536533">
                  <a:extLst>
                    <a:ext uri="{9D8B030D-6E8A-4147-A177-3AD203B41FA5}">
                      <a16:colId xmlns="" xmlns:a16="http://schemas.microsoft.com/office/drawing/2014/main" val="1073131279"/>
                    </a:ext>
                  </a:extLst>
                </a:gridCol>
                <a:gridCol w="783815">
                  <a:extLst>
                    <a:ext uri="{9D8B030D-6E8A-4147-A177-3AD203B41FA5}">
                      <a16:colId xmlns="" xmlns:a16="http://schemas.microsoft.com/office/drawing/2014/main" val="3438737359"/>
                    </a:ext>
                  </a:extLst>
                </a:gridCol>
                <a:gridCol w="507580">
                  <a:extLst>
                    <a:ext uri="{9D8B030D-6E8A-4147-A177-3AD203B41FA5}">
                      <a16:colId xmlns="" xmlns:a16="http://schemas.microsoft.com/office/drawing/2014/main" val="3924038414"/>
                    </a:ext>
                  </a:extLst>
                </a:gridCol>
                <a:gridCol w="774764">
                  <a:extLst>
                    <a:ext uri="{9D8B030D-6E8A-4147-A177-3AD203B41FA5}">
                      <a16:colId xmlns="" xmlns:a16="http://schemas.microsoft.com/office/drawing/2014/main" val="412512508"/>
                    </a:ext>
                  </a:extLst>
                </a:gridCol>
                <a:gridCol w="530735">
                  <a:extLst>
                    <a:ext uri="{9D8B030D-6E8A-4147-A177-3AD203B41FA5}">
                      <a16:colId xmlns="" xmlns:a16="http://schemas.microsoft.com/office/drawing/2014/main" val="4252293865"/>
                    </a:ext>
                  </a:extLst>
                </a:gridCol>
                <a:gridCol w="234268">
                  <a:extLst>
                    <a:ext uri="{9D8B030D-6E8A-4147-A177-3AD203B41FA5}">
                      <a16:colId xmlns="" xmlns:a16="http://schemas.microsoft.com/office/drawing/2014/main" val="209936469"/>
                    </a:ext>
                  </a:extLst>
                </a:gridCol>
                <a:gridCol w="566146">
                  <a:extLst>
                    <a:ext uri="{9D8B030D-6E8A-4147-A177-3AD203B41FA5}">
                      <a16:colId xmlns="" xmlns:a16="http://schemas.microsoft.com/office/drawing/2014/main" val="201032080"/>
                    </a:ext>
                  </a:extLst>
                </a:gridCol>
                <a:gridCol w="453176">
                  <a:extLst>
                    <a:ext uri="{9D8B030D-6E8A-4147-A177-3AD203B41FA5}">
                      <a16:colId xmlns="" xmlns:a16="http://schemas.microsoft.com/office/drawing/2014/main" val="3770588397"/>
                    </a:ext>
                  </a:extLst>
                </a:gridCol>
                <a:gridCol w="693824">
                  <a:extLst>
                    <a:ext uri="{9D8B030D-6E8A-4147-A177-3AD203B41FA5}">
                      <a16:colId xmlns="" xmlns:a16="http://schemas.microsoft.com/office/drawing/2014/main" val="25283251"/>
                    </a:ext>
                  </a:extLst>
                </a:gridCol>
                <a:gridCol w="119142">
                  <a:extLst>
                    <a:ext uri="{9D8B030D-6E8A-4147-A177-3AD203B41FA5}">
                      <a16:colId xmlns="" xmlns:a16="http://schemas.microsoft.com/office/drawing/2014/main" val="478338116"/>
                    </a:ext>
                  </a:extLst>
                </a:gridCol>
                <a:gridCol w="390438">
                  <a:extLst>
                    <a:ext uri="{9D8B030D-6E8A-4147-A177-3AD203B41FA5}">
                      <a16:colId xmlns="" xmlns:a16="http://schemas.microsoft.com/office/drawing/2014/main" val="2019340687"/>
                    </a:ext>
                  </a:extLst>
                </a:gridCol>
                <a:gridCol w="119142">
                  <a:extLst>
                    <a:ext uri="{9D8B030D-6E8A-4147-A177-3AD203B41FA5}">
                      <a16:colId xmlns="" xmlns:a16="http://schemas.microsoft.com/office/drawing/2014/main" val="1771146815"/>
                    </a:ext>
                  </a:extLst>
                </a:gridCol>
                <a:gridCol w="622171">
                  <a:extLst>
                    <a:ext uri="{9D8B030D-6E8A-4147-A177-3AD203B41FA5}">
                      <a16:colId xmlns="" xmlns:a16="http://schemas.microsoft.com/office/drawing/2014/main" val="3626156557"/>
                    </a:ext>
                  </a:extLst>
                </a:gridCol>
              </a:tblGrid>
              <a:tr h="461221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1540707"/>
                  </a:ext>
                </a:extLst>
              </a:tr>
              <a:tr h="11684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02432907"/>
                  </a:ext>
                </a:extLst>
              </a:tr>
              <a:tr h="799450">
                <a:tc gridSpan="16">
                  <a:txBody>
                    <a:bodyPr/>
                    <a:lstStyle/>
                    <a:p>
                      <a:pPr algn="ctr"/>
                      <a:r>
                        <a:rPr lang="ru-RU" sz="3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31287084"/>
                  </a:ext>
                </a:extLst>
              </a:tr>
              <a:tr h="3324003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обеспечение деятельности (оказание услуг) муниципальных учреждений-общеобразовательные организации, оказывающие услуги дошкольного, начального общего, основного общего, среднего общего образования (питание учащихся в школе-интернате)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Обучающиеся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на 2023-2027 годы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b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95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8 994,17</a:t>
                      </a:r>
                    </a:p>
                    <a:p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10 230,0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95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8 830,0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8 330,0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ru-RU" sz="1200" b="1" i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830,0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4432300"/>
            <a:ext cx="2819400" cy="24257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7500" y="4432299"/>
            <a:ext cx="2959099" cy="242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7204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5833440"/>
              </p:ext>
            </p:extLst>
          </p:nvPr>
        </p:nvGraphicFramePr>
        <p:xfrm>
          <a:off x="0" y="1283354"/>
          <a:ext cx="9906720" cy="55904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3279">
                  <a:extLst>
                    <a:ext uri="{9D8B030D-6E8A-4147-A177-3AD203B41FA5}">
                      <a16:colId xmlns="" xmlns:a16="http://schemas.microsoft.com/office/drawing/2014/main" val="1250222763"/>
                    </a:ext>
                  </a:extLst>
                </a:gridCol>
                <a:gridCol w="787123">
                  <a:extLst>
                    <a:ext uri="{9D8B030D-6E8A-4147-A177-3AD203B41FA5}">
                      <a16:colId xmlns="" xmlns:a16="http://schemas.microsoft.com/office/drawing/2014/main" val="757845808"/>
                    </a:ext>
                  </a:extLst>
                </a:gridCol>
                <a:gridCol w="204722">
                  <a:extLst>
                    <a:ext uri="{9D8B030D-6E8A-4147-A177-3AD203B41FA5}">
                      <a16:colId xmlns="" xmlns:a16="http://schemas.microsoft.com/office/drawing/2014/main" val="1875531120"/>
                    </a:ext>
                  </a:extLst>
                </a:gridCol>
                <a:gridCol w="1254582">
                  <a:extLst>
                    <a:ext uri="{9D8B030D-6E8A-4147-A177-3AD203B41FA5}">
                      <a16:colId xmlns="" xmlns:a16="http://schemas.microsoft.com/office/drawing/2014/main" val="2582375963"/>
                    </a:ext>
                  </a:extLst>
                </a:gridCol>
                <a:gridCol w="772970">
                  <a:extLst>
                    <a:ext uri="{9D8B030D-6E8A-4147-A177-3AD203B41FA5}">
                      <a16:colId xmlns="" xmlns:a16="http://schemas.microsoft.com/office/drawing/2014/main" val="2836955306"/>
                    </a:ext>
                  </a:extLst>
                </a:gridCol>
                <a:gridCol w="762526">
                  <a:extLst>
                    <a:ext uri="{9D8B030D-6E8A-4147-A177-3AD203B41FA5}">
                      <a16:colId xmlns="" xmlns:a16="http://schemas.microsoft.com/office/drawing/2014/main" val="2108994429"/>
                    </a:ext>
                  </a:extLst>
                </a:gridCol>
                <a:gridCol w="737596">
                  <a:extLst>
                    <a:ext uri="{9D8B030D-6E8A-4147-A177-3AD203B41FA5}">
                      <a16:colId xmlns="" xmlns:a16="http://schemas.microsoft.com/office/drawing/2014/main" val="3723564215"/>
                    </a:ext>
                  </a:extLst>
                </a:gridCol>
                <a:gridCol w="654964">
                  <a:extLst>
                    <a:ext uri="{9D8B030D-6E8A-4147-A177-3AD203B41FA5}">
                      <a16:colId xmlns="" xmlns:a16="http://schemas.microsoft.com/office/drawing/2014/main" val="2961506914"/>
                    </a:ext>
                  </a:extLst>
                </a:gridCol>
                <a:gridCol w="491223">
                  <a:extLst>
                    <a:ext uri="{9D8B030D-6E8A-4147-A177-3AD203B41FA5}">
                      <a16:colId xmlns="" xmlns:a16="http://schemas.microsoft.com/office/drawing/2014/main" val="2793272898"/>
                    </a:ext>
                  </a:extLst>
                </a:gridCol>
                <a:gridCol w="116840">
                  <a:extLst>
                    <a:ext uri="{9D8B030D-6E8A-4147-A177-3AD203B41FA5}">
                      <a16:colId xmlns="" xmlns:a16="http://schemas.microsoft.com/office/drawing/2014/main" val="840114233"/>
                    </a:ext>
                  </a:extLst>
                </a:gridCol>
                <a:gridCol w="573781">
                  <a:extLst>
                    <a:ext uri="{9D8B030D-6E8A-4147-A177-3AD203B41FA5}">
                      <a16:colId xmlns="" xmlns:a16="http://schemas.microsoft.com/office/drawing/2014/main" val="3588096224"/>
                    </a:ext>
                  </a:extLst>
                </a:gridCol>
                <a:gridCol w="521925">
                  <a:extLst>
                    <a:ext uri="{9D8B030D-6E8A-4147-A177-3AD203B41FA5}">
                      <a16:colId xmlns="" xmlns:a16="http://schemas.microsoft.com/office/drawing/2014/main" val="748782663"/>
                    </a:ext>
                  </a:extLst>
                </a:gridCol>
                <a:gridCol w="543385">
                  <a:extLst>
                    <a:ext uri="{9D8B030D-6E8A-4147-A177-3AD203B41FA5}">
                      <a16:colId xmlns="" xmlns:a16="http://schemas.microsoft.com/office/drawing/2014/main" val="1819963146"/>
                    </a:ext>
                  </a:extLst>
                </a:gridCol>
                <a:gridCol w="607183">
                  <a:extLst>
                    <a:ext uri="{9D8B030D-6E8A-4147-A177-3AD203B41FA5}">
                      <a16:colId xmlns="" xmlns:a16="http://schemas.microsoft.com/office/drawing/2014/main" val="2697857749"/>
                    </a:ext>
                  </a:extLst>
                </a:gridCol>
                <a:gridCol w="614621">
                  <a:extLst>
                    <a:ext uri="{9D8B030D-6E8A-4147-A177-3AD203B41FA5}">
                      <a16:colId xmlns="" xmlns:a16="http://schemas.microsoft.com/office/drawing/2014/main" val="3539303771"/>
                    </a:ext>
                  </a:extLst>
                </a:gridCol>
              </a:tblGrid>
              <a:tr h="507548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1540707"/>
                  </a:ext>
                </a:extLst>
              </a:tr>
              <a:tr h="13196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ctr"/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</a:t>
                      </a: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енность 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02432907"/>
                  </a:ext>
                </a:extLst>
              </a:tr>
              <a:tr h="1073231">
                <a:tc gridSpan="15">
                  <a:txBody>
                    <a:bodyPr/>
                    <a:lstStyle/>
                    <a:p>
                      <a:pPr algn="ctr"/>
                      <a:r>
                        <a:rPr lang="ru-RU" sz="3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31287084"/>
                  </a:ext>
                </a:extLst>
              </a:tr>
              <a:tr h="2690007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обеспечение деятельности (оказание услуг) муниципальных учреждений-общеобразовательные организации, оказывающие услуги дошкольного, начального общего, основного общего, среднего общего образования (компенсация на приобретение школьной формы)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Родители обучающиеся из многодетных семей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на 2023-2027 годы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b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1 000</a:t>
                      </a:r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2 000,00</a:t>
                      </a:r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1 390</a:t>
                      </a:r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1 932,00</a:t>
                      </a:r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1 390</a:t>
                      </a:r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2 781,00</a:t>
                      </a:r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1 390</a:t>
                      </a:r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2 781,00</a:t>
                      </a:r>
                    </a:p>
                    <a:p>
                      <a:pPr algn="ctr"/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1 390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50E82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A50E82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2 781,00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50E82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3900" y="4800600"/>
            <a:ext cx="41021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7300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8673317"/>
              </p:ext>
            </p:extLst>
          </p:nvPr>
        </p:nvGraphicFramePr>
        <p:xfrm>
          <a:off x="1" y="1149791"/>
          <a:ext cx="9929857" cy="65925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5157">
                  <a:extLst>
                    <a:ext uri="{9D8B030D-6E8A-4147-A177-3AD203B41FA5}">
                      <a16:colId xmlns="" xmlns:a16="http://schemas.microsoft.com/office/drawing/2014/main" val="1250222763"/>
                    </a:ext>
                  </a:extLst>
                </a:gridCol>
                <a:gridCol w="1127305">
                  <a:extLst>
                    <a:ext uri="{9D8B030D-6E8A-4147-A177-3AD203B41FA5}">
                      <a16:colId xmlns="" xmlns:a16="http://schemas.microsoft.com/office/drawing/2014/main" val="3863735938"/>
                    </a:ext>
                  </a:extLst>
                </a:gridCol>
                <a:gridCol w="1393733">
                  <a:extLst>
                    <a:ext uri="{9D8B030D-6E8A-4147-A177-3AD203B41FA5}">
                      <a16:colId xmlns="" xmlns:a16="http://schemas.microsoft.com/office/drawing/2014/main" val="1409911897"/>
                    </a:ext>
                  </a:extLst>
                </a:gridCol>
                <a:gridCol w="580079">
                  <a:extLst>
                    <a:ext uri="{9D8B030D-6E8A-4147-A177-3AD203B41FA5}">
                      <a16:colId xmlns="" xmlns:a16="http://schemas.microsoft.com/office/drawing/2014/main" val="2774857974"/>
                    </a:ext>
                  </a:extLst>
                </a:gridCol>
                <a:gridCol w="643870">
                  <a:extLst>
                    <a:ext uri="{9D8B030D-6E8A-4147-A177-3AD203B41FA5}">
                      <a16:colId xmlns="" xmlns:a16="http://schemas.microsoft.com/office/drawing/2014/main" val="541585988"/>
                    </a:ext>
                  </a:extLst>
                </a:gridCol>
                <a:gridCol w="555496">
                  <a:extLst>
                    <a:ext uri="{9D8B030D-6E8A-4147-A177-3AD203B41FA5}">
                      <a16:colId xmlns="" xmlns:a16="http://schemas.microsoft.com/office/drawing/2014/main" val="1068869418"/>
                    </a:ext>
                  </a:extLst>
                </a:gridCol>
                <a:gridCol w="631245">
                  <a:extLst>
                    <a:ext uri="{9D8B030D-6E8A-4147-A177-3AD203B41FA5}">
                      <a16:colId xmlns="" xmlns:a16="http://schemas.microsoft.com/office/drawing/2014/main" val="3667420099"/>
                    </a:ext>
                  </a:extLst>
                </a:gridCol>
                <a:gridCol w="479747">
                  <a:extLst>
                    <a:ext uri="{9D8B030D-6E8A-4147-A177-3AD203B41FA5}">
                      <a16:colId xmlns="" xmlns:a16="http://schemas.microsoft.com/office/drawing/2014/main" val="3404385717"/>
                    </a:ext>
                  </a:extLst>
                </a:gridCol>
                <a:gridCol w="639948">
                  <a:extLst>
                    <a:ext uri="{9D8B030D-6E8A-4147-A177-3AD203B41FA5}">
                      <a16:colId xmlns="" xmlns:a16="http://schemas.microsoft.com/office/drawing/2014/main" val="3932347020"/>
                    </a:ext>
                  </a:extLst>
                </a:gridCol>
                <a:gridCol w="413584">
                  <a:extLst>
                    <a:ext uri="{9D8B030D-6E8A-4147-A177-3AD203B41FA5}">
                      <a16:colId xmlns="" xmlns:a16="http://schemas.microsoft.com/office/drawing/2014/main" val="663130523"/>
                    </a:ext>
                  </a:extLst>
                </a:gridCol>
                <a:gridCol w="740201">
                  <a:extLst>
                    <a:ext uri="{9D8B030D-6E8A-4147-A177-3AD203B41FA5}">
                      <a16:colId xmlns="" xmlns:a16="http://schemas.microsoft.com/office/drawing/2014/main" val="384305277"/>
                    </a:ext>
                  </a:extLst>
                </a:gridCol>
                <a:gridCol w="499998">
                  <a:extLst>
                    <a:ext uri="{9D8B030D-6E8A-4147-A177-3AD203B41FA5}">
                      <a16:colId xmlns="" xmlns:a16="http://schemas.microsoft.com/office/drawing/2014/main" val="2435961602"/>
                    </a:ext>
                  </a:extLst>
                </a:gridCol>
                <a:gridCol w="689494">
                  <a:extLst>
                    <a:ext uri="{9D8B030D-6E8A-4147-A177-3AD203B41FA5}">
                      <a16:colId xmlns="" xmlns:a16="http://schemas.microsoft.com/office/drawing/2014/main" val="2940280608"/>
                    </a:ext>
                  </a:extLst>
                </a:gridCol>
              </a:tblGrid>
              <a:tr h="452227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1540707"/>
                  </a:ext>
                </a:extLst>
              </a:tr>
              <a:tr h="15375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02432907"/>
                  </a:ext>
                </a:extLst>
              </a:tr>
              <a:tr h="1055197">
                <a:tc gridSpan="13">
                  <a:txBody>
                    <a:bodyPr/>
                    <a:lstStyle/>
                    <a:p>
                      <a:pPr algn="ctr"/>
                      <a:r>
                        <a:rPr lang="ru-RU" sz="3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31287084"/>
                  </a:ext>
                </a:extLst>
              </a:tr>
              <a:tr h="3514113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обеспечение деятельности (оказание услуг) муниципальных учреждений – дошкольные образовательные организации (питание детей из малообеспеченных семей)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Воспитанники 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на 2023-2027 годы</a:t>
                      </a:r>
                      <a:r>
                        <a:rPr lang="ru-RU" sz="1200" b="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200" b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409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10 567,2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457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12 951,9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457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12 951,9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457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12 951,9</a:t>
                      </a:r>
                    </a:p>
                    <a:p>
                      <a:pPr algn="ctr"/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457</a:t>
                      </a:r>
                    </a:p>
                    <a:p>
                      <a:pPr algn="ctr"/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12 951,9</a:t>
                      </a:r>
                    </a:p>
                    <a:p>
                      <a:pPr algn="ctr"/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0" y="5105399"/>
            <a:ext cx="4622800" cy="264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8068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0518231"/>
              </p:ext>
            </p:extLst>
          </p:nvPr>
        </p:nvGraphicFramePr>
        <p:xfrm>
          <a:off x="-1942" y="1200590"/>
          <a:ext cx="9907941" cy="65859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3739">
                  <a:extLst>
                    <a:ext uri="{9D8B030D-6E8A-4147-A177-3AD203B41FA5}">
                      <a16:colId xmlns="" xmlns:a16="http://schemas.microsoft.com/office/drawing/2014/main" val="1250222763"/>
                    </a:ext>
                  </a:extLst>
                </a:gridCol>
                <a:gridCol w="1159523">
                  <a:extLst>
                    <a:ext uri="{9D8B030D-6E8A-4147-A177-3AD203B41FA5}">
                      <a16:colId xmlns="" xmlns:a16="http://schemas.microsoft.com/office/drawing/2014/main" val="2240386351"/>
                    </a:ext>
                  </a:extLst>
                </a:gridCol>
                <a:gridCol w="1260129">
                  <a:extLst>
                    <a:ext uri="{9D8B030D-6E8A-4147-A177-3AD203B41FA5}">
                      <a16:colId xmlns="" xmlns:a16="http://schemas.microsoft.com/office/drawing/2014/main" val="2472156930"/>
                    </a:ext>
                  </a:extLst>
                </a:gridCol>
                <a:gridCol w="606058">
                  <a:extLst>
                    <a:ext uri="{9D8B030D-6E8A-4147-A177-3AD203B41FA5}">
                      <a16:colId xmlns="" xmlns:a16="http://schemas.microsoft.com/office/drawing/2014/main" val="465049207"/>
                    </a:ext>
                  </a:extLst>
                </a:gridCol>
                <a:gridCol w="658447">
                  <a:extLst>
                    <a:ext uri="{9D8B030D-6E8A-4147-A177-3AD203B41FA5}">
                      <a16:colId xmlns="" xmlns:a16="http://schemas.microsoft.com/office/drawing/2014/main" val="3864349501"/>
                    </a:ext>
                  </a:extLst>
                </a:gridCol>
                <a:gridCol w="657087">
                  <a:extLst>
                    <a:ext uri="{9D8B030D-6E8A-4147-A177-3AD203B41FA5}">
                      <a16:colId xmlns="" xmlns:a16="http://schemas.microsoft.com/office/drawing/2014/main" val="1307739466"/>
                    </a:ext>
                  </a:extLst>
                </a:gridCol>
                <a:gridCol w="615712">
                  <a:extLst>
                    <a:ext uri="{9D8B030D-6E8A-4147-A177-3AD203B41FA5}">
                      <a16:colId xmlns="" xmlns:a16="http://schemas.microsoft.com/office/drawing/2014/main" val="331495475"/>
                    </a:ext>
                  </a:extLst>
                </a:gridCol>
                <a:gridCol w="458154">
                  <a:extLst>
                    <a:ext uri="{9D8B030D-6E8A-4147-A177-3AD203B41FA5}">
                      <a16:colId xmlns="" xmlns:a16="http://schemas.microsoft.com/office/drawing/2014/main" val="20045953"/>
                    </a:ext>
                  </a:extLst>
                </a:gridCol>
                <a:gridCol w="619128">
                  <a:extLst>
                    <a:ext uri="{9D8B030D-6E8A-4147-A177-3AD203B41FA5}">
                      <a16:colId xmlns="" xmlns:a16="http://schemas.microsoft.com/office/drawing/2014/main" val="3011991697"/>
                    </a:ext>
                  </a:extLst>
                </a:gridCol>
                <a:gridCol w="423483">
                  <a:extLst>
                    <a:ext uri="{9D8B030D-6E8A-4147-A177-3AD203B41FA5}">
                      <a16:colId xmlns="" xmlns:a16="http://schemas.microsoft.com/office/drawing/2014/main" val="2514679370"/>
                    </a:ext>
                  </a:extLst>
                </a:gridCol>
                <a:gridCol w="619128">
                  <a:extLst>
                    <a:ext uri="{9D8B030D-6E8A-4147-A177-3AD203B41FA5}">
                      <a16:colId xmlns="" xmlns:a16="http://schemas.microsoft.com/office/drawing/2014/main" val="3937815020"/>
                    </a:ext>
                  </a:extLst>
                </a:gridCol>
                <a:gridCol w="531080">
                  <a:extLst>
                    <a:ext uri="{9D8B030D-6E8A-4147-A177-3AD203B41FA5}">
                      <a16:colId xmlns="" xmlns:a16="http://schemas.microsoft.com/office/drawing/2014/main" val="3482322495"/>
                    </a:ext>
                  </a:extLst>
                </a:gridCol>
                <a:gridCol w="596273">
                  <a:extLst>
                    <a:ext uri="{9D8B030D-6E8A-4147-A177-3AD203B41FA5}">
                      <a16:colId xmlns="" xmlns:a16="http://schemas.microsoft.com/office/drawing/2014/main" val="1649828658"/>
                    </a:ext>
                  </a:extLst>
                </a:gridCol>
              </a:tblGrid>
              <a:tr h="323410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1540707"/>
                  </a:ext>
                </a:extLst>
              </a:tr>
              <a:tr h="4221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02432907"/>
                  </a:ext>
                </a:extLst>
              </a:tr>
              <a:tr h="1108060">
                <a:tc gridSpan="13">
                  <a:txBody>
                    <a:bodyPr/>
                    <a:lstStyle/>
                    <a:p>
                      <a:pPr algn="ctr"/>
                      <a:r>
                        <a:rPr lang="ru-RU" sz="2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31287084"/>
                  </a:ext>
                </a:extLst>
              </a:tr>
              <a:tr h="3755782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Компенсация проезда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месту учебы и обратно отдельным категориям обучающихся на очной форме обучения муниципальных общеобразовательных организаций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Обучающиеся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на 2023-2027 годы</a:t>
                      </a:r>
                      <a:r>
                        <a:rPr lang="ru-RU" sz="1200" b="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200" b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4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190,0</a:t>
                      </a:r>
                      <a:endParaRPr lang="ru-RU" sz="14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4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48,0</a:t>
                      </a:r>
                      <a:endParaRPr lang="ru-RU" sz="14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4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48,0</a:t>
                      </a:r>
                      <a:endParaRPr lang="ru-RU" sz="14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4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48,0</a:t>
                      </a:r>
                    </a:p>
                    <a:p>
                      <a:pPr algn="ctr"/>
                      <a:endParaRPr lang="ru-RU" sz="14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4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48,0</a:t>
                      </a:r>
                    </a:p>
                    <a:p>
                      <a:pPr algn="ctr"/>
                      <a:endParaRPr lang="ru-RU" sz="14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300" y="5168900"/>
            <a:ext cx="2679700" cy="260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5156200"/>
            <a:ext cx="25400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7954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6187778"/>
              </p:ext>
            </p:extLst>
          </p:nvPr>
        </p:nvGraphicFramePr>
        <p:xfrm>
          <a:off x="0" y="1079501"/>
          <a:ext cx="9905999" cy="57784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8884">
                  <a:extLst>
                    <a:ext uri="{9D8B030D-6E8A-4147-A177-3AD203B41FA5}">
                      <a16:colId xmlns="" xmlns:a16="http://schemas.microsoft.com/office/drawing/2014/main" val="1250222763"/>
                    </a:ext>
                  </a:extLst>
                </a:gridCol>
                <a:gridCol w="1158535">
                  <a:extLst>
                    <a:ext uri="{9D8B030D-6E8A-4147-A177-3AD203B41FA5}">
                      <a16:colId xmlns="" xmlns:a16="http://schemas.microsoft.com/office/drawing/2014/main" val="4174848835"/>
                    </a:ext>
                  </a:extLst>
                </a:gridCol>
                <a:gridCol w="1260359">
                  <a:extLst>
                    <a:ext uri="{9D8B030D-6E8A-4147-A177-3AD203B41FA5}">
                      <a16:colId xmlns="" xmlns:a16="http://schemas.microsoft.com/office/drawing/2014/main" val="3475564080"/>
                    </a:ext>
                  </a:extLst>
                </a:gridCol>
                <a:gridCol w="609816">
                  <a:extLst>
                    <a:ext uri="{9D8B030D-6E8A-4147-A177-3AD203B41FA5}">
                      <a16:colId xmlns="" xmlns:a16="http://schemas.microsoft.com/office/drawing/2014/main" val="2774857974"/>
                    </a:ext>
                  </a:extLst>
                </a:gridCol>
                <a:gridCol w="656124">
                  <a:extLst>
                    <a:ext uri="{9D8B030D-6E8A-4147-A177-3AD203B41FA5}">
                      <a16:colId xmlns="" xmlns:a16="http://schemas.microsoft.com/office/drawing/2014/main" val="2149076243"/>
                    </a:ext>
                  </a:extLst>
                </a:gridCol>
                <a:gridCol w="614577">
                  <a:extLst>
                    <a:ext uri="{9D8B030D-6E8A-4147-A177-3AD203B41FA5}">
                      <a16:colId xmlns="" xmlns:a16="http://schemas.microsoft.com/office/drawing/2014/main" val="224986157"/>
                    </a:ext>
                  </a:extLst>
                </a:gridCol>
                <a:gridCol w="664747">
                  <a:extLst>
                    <a:ext uri="{9D8B030D-6E8A-4147-A177-3AD203B41FA5}">
                      <a16:colId xmlns="" xmlns:a16="http://schemas.microsoft.com/office/drawing/2014/main" val="3474266832"/>
                    </a:ext>
                  </a:extLst>
                </a:gridCol>
                <a:gridCol w="539323">
                  <a:extLst>
                    <a:ext uri="{9D8B030D-6E8A-4147-A177-3AD203B41FA5}">
                      <a16:colId xmlns="" xmlns:a16="http://schemas.microsoft.com/office/drawing/2014/main" val="2421964640"/>
                    </a:ext>
                  </a:extLst>
                </a:gridCol>
                <a:gridCol w="677290">
                  <a:extLst>
                    <a:ext uri="{9D8B030D-6E8A-4147-A177-3AD203B41FA5}">
                      <a16:colId xmlns="" xmlns:a16="http://schemas.microsoft.com/office/drawing/2014/main" val="1495783996"/>
                    </a:ext>
                  </a:extLst>
                </a:gridCol>
                <a:gridCol w="615066">
                  <a:extLst>
                    <a:ext uri="{9D8B030D-6E8A-4147-A177-3AD203B41FA5}">
                      <a16:colId xmlns="" xmlns:a16="http://schemas.microsoft.com/office/drawing/2014/main" val="1479957824"/>
                    </a:ext>
                  </a:extLst>
                </a:gridCol>
                <a:gridCol w="459661">
                  <a:extLst>
                    <a:ext uri="{9D8B030D-6E8A-4147-A177-3AD203B41FA5}">
                      <a16:colId xmlns="" xmlns:a16="http://schemas.microsoft.com/office/drawing/2014/main" val="6250391"/>
                    </a:ext>
                  </a:extLst>
                </a:gridCol>
                <a:gridCol w="656431">
                  <a:extLst>
                    <a:ext uri="{9D8B030D-6E8A-4147-A177-3AD203B41FA5}">
                      <a16:colId xmlns="" xmlns:a16="http://schemas.microsoft.com/office/drawing/2014/main" val="4118118309"/>
                    </a:ext>
                  </a:extLst>
                </a:gridCol>
                <a:gridCol w="485186">
                  <a:extLst>
                    <a:ext uri="{9D8B030D-6E8A-4147-A177-3AD203B41FA5}">
                      <a16:colId xmlns="" xmlns:a16="http://schemas.microsoft.com/office/drawing/2014/main" val="3901838471"/>
                    </a:ext>
                  </a:extLst>
                </a:gridCol>
              </a:tblGrid>
              <a:tr h="459709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1540707"/>
                  </a:ext>
                </a:extLst>
              </a:tr>
              <a:tr h="11952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02432907"/>
                  </a:ext>
                </a:extLst>
              </a:tr>
              <a:tr h="1089463">
                <a:tc gridSpan="13">
                  <a:txBody>
                    <a:bodyPr/>
                    <a:lstStyle/>
                    <a:p>
                      <a:pPr algn="ctr"/>
                      <a:r>
                        <a:rPr lang="ru-RU" sz="3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31287084"/>
                  </a:ext>
                </a:extLst>
              </a:tr>
              <a:tr h="3034082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Освобождение семей отдельных категорий граждан от платы, взимаемой за присмотр и уход за ребенком в муниципальных образовательных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организациях, реализующих программы дошкольного образования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на 2023-2027 годы</a:t>
                      </a:r>
                      <a:r>
                        <a:rPr lang="ru-RU" sz="1200" b="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200" b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656,0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656,0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  <a:p>
                      <a:pPr algn="ctr"/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algn="ctr"/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  <a:p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4" name="Рисунок 3" title="ОСВОБОЖЕНИЕ ОТ РОДИТЕЛЬСКОЙ ПЛАТЫ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917017"/>
            <a:ext cx="4800600" cy="194098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 flipH="1">
            <a:off x="7962900" y="5867251"/>
            <a:ext cx="1943100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gradFill>
                  <a:gsLst>
                    <a:gs pos="0">
                      <a:schemeClr val="bg2">
                        <a:tint val="97000"/>
                        <a:hueMod val="92000"/>
                        <a:satMod val="169000"/>
                        <a:lumMod val="164000"/>
                      </a:schemeClr>
                    </a:gs>
                    <a:gs pos="78000">
                      <a:srgbClr val="FF0000"/>
                    </a:gs>
                  </a:gsLst>
                  <a:lin ang="6120000" scaled="1"/>
                </a:gra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Освобожден</a:t>
            </a:r>
            <a:r>
              <a:rPr lang="ru-RU" sz="2400" dirty="0">
                <a:gradFill>
                  <a:gsLst>
                    <a:gs pos="0">
                      <a:schemeClr val="bg2">
                        <a:tint val="97000"/>
                        <a:hueMod val="92000"/>
                        <a:satMod val="169000"/>
                        <a:lumMod val="164000"/>
                      </a:schemeClr>
                    </a:gs>
                    <a:gs pos="78000">
                      <a:srgbClr val="FF0000"/>
                    </a:gs>
                  </a:gsLst>
                  <a:lin ang="6120000" scaled="1"/>
                </a:gra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008641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4300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2307637"/>
              </p:ext>
            </p:extLst>
          </p:nvPr>
        </p:nvGraphicFramePr>
        <p:xfrm>
          <a:off x="-1" y="1120398"/>
          <a:ext cx="9906001" cy="57503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1351">
                  <a:extLst>
                    <a:ext uri="{9D8B030D-6E8A-4147-A177-3AD203B41FA5}">
                      <a16:colId xmlns="" xmlns:a16="http://schemas.microsoft.com/office/drawing/2014/main" val="1250222763"/>
                    </a:ext>
                  </a:extLst>
                </a:gridCol>
                <a:gridCol w="1172526">
                  <a:extLst>
                    <a:ext uri="{9D8B030D-6E8A-4147-A177-3AD203B41FA5}">
                      <a16:colId xmlns="" xmlns:a16="http://schemas.microsoft.com/office/drawing/2014/main" val="4174848835"/>
                    </a:ext>
                  </a:extLst>
                </a:gridCol>
                <a:gridCol w="1275579">
                  <a:extLst>
                    <a:ext uri="{9D8B030D-6E8A-4147-A177-3AD203B41FA5}">
                      <a16:colId xmlns="" xmlns:a16="http://schemas.microsoft.com/office/drawing/2014/main" val="3475564080"/>
                    </a:ext>
                  </a:extLst>
                </a:gridCol>
                <a:gridCol w="717304">
                  <a:extLst>
                    <a:ext uri="{9D8B030D-6E8A-4147-A177-3AD203B41FA5}">
                      <a16:colId xmlns="" xmlns:a16="http://schemas.microsoft.com/office/drawing/2014/main" val="2774857974"/>
                    </a:ext>
                  </a:extLst>
                </a:gridCol>
                <a:gridCol w="572651">
                  <a:extLst>
                    <a:ext uri="{9D8B030D-6E8A-4147-A177-3AD203B41FA5}">
                      <a16:colId xmlns="" xmlns:a16="http://schemas.microsoft.com/office/drawing/2014/main" val="3864349501"/>
                    </a:ext>
                  </a:extLst>
                </a:gridCol>
                <a:gridCol w="118204">
                  <a:extLst>
                    <a:ext uri="{9D8B030D-6E8A-4147-A177-3AD203B41FA5}">
                      <a16:colId xmlns="" xmlns:a16="http://schemas.microsoft.com/office/drawing/2014/main" val="1642420247"/>
                    </a:ext>
                  </a:extLst>
                </a:gridCol>
                <a:gridCol w="680360">
                  <a:extLst>
                    <a:ext uri="{9D8B030D-6E8A-4147-A177-3AD203B41FA5}">
                      <a16:colId xmlns="" xmlns:a16="http://schemas.microsoft.com/office/drawing/2014/main" val="1307739466"/>
                    </a:ext>
                  </a:extLst>
                </a:gridCol>
                <a:gridCol w="649956">
                  <a:extLst>
                    <a:ext uri="{9D8B030D-6E8A-4147-A177-3AD203B41FA5}">
                      <a16:colId xmlns="" xmlns:a16="http://schemas.microsoft.com/office/drawing/2014/main" val="331495475"/>
                    </a:ext>
                  </a:extLst>
                </a:gridCol>
                <a:gridCol w="189246">
                  <a:extLst>
                    <a:ext uri="{9D8B030D-6E8A-4147-A177-3AD203B41FA5}">
                      <a16:colId xmlns="" xmlns:a16="http://schemas.microsoft.com/office/drawing/2014/main" val="819877028"/>
                    </a:ext>
                  </a:extLst>
                </a:gridCol>
                <a:gridCol w="445448">
                  <a:extLst>
                    <a:ext uri="{9D8B030D-6E8A-4147-A177-3AD203B41FA5}">
                      <a16:colId xmlns="" xmlns:a16="http://schemas.microsoft.com/office/drawing/2014/main" val="253172668"/>
                    </a:ext>
                  </a:extLst>
                </a:gridCol>
                <a:gridCol w="202296">
                  <a:extLst>
                    <a:ext uri="{9D8B030D-6E8A-4147-A177-3AD203B41FA5}">
                      <a16:colId xmlns="" xmlns:a16="http://schemas.microsoft.com/office/drawing/2014/main" val="3914570340"/>
                    </a:ext>
                  </a:extLst>
                </a:gridCol>
                <a:gridCol w="298208">
                  <a:extLst>
                    <a:ext uri="{9D8B030D-6E8A-4147-A177-3AD203B41FA5}">
                      <a16:colId xmlns="" xmlns:a16="http://schemas.microsoft.com/office/drawing/2014/main" val="1227614888"/>
                    </a:ext>
                  </a:extLst>
                </a:gridCol>
                <a:gridCol w="159576">
                  <a:extLst>
                    <a:ext uri="{9D8B030D-6E8A-4147-A177-3AD203B41FA5}">
                      <a16:colId xmlns="" xmlns:a16="http://schemas.microsoft.com/office/drawing/2014/main" val="2408441753"/>
                    </a:ext>
                  </a:extLst>
                </a:gridCol>
                <a:gridCol w="354354">
                  <a:extLst>
                    <a:ext uri="{9D8B030D-6E8A-4147-A177-3AD203B41FA5}">
                      <a16:colId xmlns="" xmlns:a16="http://schemas.microsoft.com/office/drawing/2014/main" val="221301754"/>
                    </a:ext>
                  </a:extLst>
                </a:gridCol>
                <a:gridCol w="501011">
                  <a:extLst>
                    <a:ext uri="{9D8B030D-6E8A-4147-A177-3AD203B41FA5}">
                      <a16:colId xmlns="" xmlns:a16="http://schemas.microsoft.com/office/drawing/2014/main" val="844862658"/>
                    </a:ext>
                  </a:extLst>
                </a:gridCol>
                <a:gridCol w="542267">
                  <a:extLst>
                    <a:ext uri="{9D8B030D-6E8A-4147-A177-3AD203B41FA5}">
                      <a16:colId xmlns="" xmlns:a16="http://schemas.microsoft.com/office/drawing/2014/main" val="3796236405"/>
                    </a:ext>
                  </a:extLst>
                </a:gridCol>
                <a:gridCol w="485664">
                  <a:extLst>
                    <a:ext uri="{9D8B030D-6E8A-4147-A177-3AD203B41FA5}">
                      <a16:colId xmlns="" xmlns:a16="http://schemas.microsoft.com/office/drawing/2014/main" val="2231224127"/>
                    </a:ext>
                  </a:extLst>
                </a:gridCol>
              </a:tblGrid>
              <a:tr h="423285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1540707"/>
                  </a:ext>
                </a:extLst>
              </a:tr>
              <a:tr h="10017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02432907"/>
                  </a:ext>
                </a:extLst>
              </a:tr>
              <a:tr h="1025864">
                <a:tc gridSpan="17">
                  <a:txBody>
                    <a:bodyPr/>
                    <a:lstStyle/>
                    <a:p>
                      <a:pPr algn="ctr"/>
                      <a:r>
                        <a:rPr lang="ru-RU" sz="3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31287084"/>
                  </a:ext>
                </a:extLst>
              </a:tr>
              <a:tr h="3144262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детям отдельных категорий граждан права бесплатного посещения занятий по дополнительным образовательным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программам, реализуемым на платной основе в муниципальных образовательных организациях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Обучающиеся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на 2023-2027 годы</a:t>
                      </a:r>
                      <a:r>
                        <a:rPr lang="ru-RU" sz="1200" b="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200" b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311,0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  <a:p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  <a:p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0" y="4597400"/>
            <a:ext cx="4508500" cy="226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04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4714"/>
            <a:ext cx="9906000" cy="116771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3626882"/>
              </p:ext>
            </p:extLst>
          </p:nvPr>
        </p:nvGraphicFramePr>
        <p:xfrm>
          <a:off x="1" y="1155699"/>
          <a:ext cx="9906001" cy="57091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6189">
                  <a:extLst>
                    <a:ext uri="{9D8B030D-6E8A-4147-A177-3AD203B41FA5}">
                      <a16:colId xmlns="" xmlns:a16="http://schemas.microsoft.com/office/drawing/2014/main" val="1250222763"/>
                    </a:ext>
                  </a:extLst>
                </a:gridCol>
                <a:gridCol w="264212">
                  <a:extLst>
                    <a:ext uri="{9D8B030D-6E8A-4147-A177-3AD203B41FA5}">
                      <a16:colId xmlns="" xmlns:a16="http://schemas.microsoft.com/office/drawing/2014/main" val="4255974964"/>
                    </a:ext>
                  </a:extLst>
                </a:gridCol>
                <a:gridCol w="1007917">
                  <a:extLst>
                    <a:ext uri="{9D8B030D-6E8A-4147-A177-3AD203B41FA5}">
                      <a16:colId xmlns="" xmlns:a16="http://schemas.microsoft.com/office/drawing/2014/main" val="3823438162"/>
                    </a:ext>
                  </a:extLst>
                </a:gridCol>
                <a:gridCol w="1476322">
                  <a:extLst>
                    <a:ext uri="{9D8B030D-6E8A-4147-A177-3AD203B41FA5}">
                      <a16:colId xmlns="" xmlns:a16="http://schemas.microsoft.com/office/drawing/2014/main" val="4055833202"/>
                    </a:ext>
                  </a:extLst>
                </a:gridCol>
                <a:gridCol w="489782">
                  <a:extLst>
                    <a:ext uri="{9D8B030D-6E8A-4147-A177-3AD203B41FA5}">
                      <a16:colId xmlns="" xmlns:a16="http://schemas.microsoft.com/office/drawing/2014/main" val="144133442"/>
                    </a:ext>
                  </a:extLst>
                </a:gridCol>
                <a:gridCol w="122391">
                  <a:extLst>
                    <a:ext uri="{9D8B030D-6E8A-4147-A177-3AD203B41FA5}">
                      <a16:colId xmlns="" xmlns:a16="http://schemas.microsoft.com/office/drawing/2014/main" val="3848555667"/>
                    </a:ext>
                  </a:extLst>
                </a:gridCol>
                <a:gridCol w="477598">
                  <a:extLst>
                    <a:ext uri="{9D8B030D-6E8A-4147-A177-3AD203B41FA5}">
                      <a16:colId xmlns="" xmlns:a16="http://schemas.microsoft.com/office/drawing/2014/main" val="1175693806"/>
                    </a:ext>
                  </a:extLst>
                </a:gridCol>
                <a:gridCol w="122391">
                  <a:extLst>
                    <a:ext uri="{9D8B030D-6E8A-4147-A177-3AD203B41FA5}">
                      <a16:colId xmlns="" xmlns:a16="http://schemas.microsoft.com/office/drawing/2014/main" val="1529641028"/>
                    </a:ext>
                  </a:extLst>
                </a:gridCol>
                <a:gridCol w="502217">
                  <a:extLst>
                    <a:ext uri="{9D8B030D-6E8A-4147-A177-3AD203B41FA5}">
                      <a16:colId xmlns="" xmlns:a16="http://schemas.microsoft.com/office/drawing/2014/main" val="1307739466"/>
                    </a:ext>
                  </a:extLst>
                </a:gridCol>
                <a:gridCol w="603150">
                  <a:extLst>
                    <a:ext uri="{9D8B030D-6E8A-4147-A177-3AD203B41FA5}">
                      <a16:colId xmlns="" xmlns:a16="http://schemas.microsoft.com/office/drawing/2014/main" val="2928904082"/>
                    </a:ext>
                  </a:extLst>
                </a:gridCol>
                <a:gridCol w="627771">
                  <a:extLst>
                    <a:ext uri="{9D8B030D-6E8A-4147-A177-3AD203B41FA5}">
                      <a16:colId xmlns="" xmlns:a16="http://schemas.microsoft.com/office/drawing/2014/main" val="1952412216"/>
                    </a:ext>
                  </a:extLst>
                </a:gridCol>
                <a:gridCol w="562664">
                  <a:extLst>
                    <a:ext uri="{9D8B030D-6E8A-4147-A177-3AD203B41FA5}">
                      <a16:colId xmlns="" xmlns:a16="http://schemas.microsoft.com/office/drawing/2014/main" val="2131842239"/>
                    </a:ext>
                  </a:extLst>
                </a:gridCol>
                <a:gridCol w="122391">
                  <a:extLst>
                    <a:ext uri="{9D8B030D-6E8A-4147-A177-3AD203B41FA5}">
                      <a16:colId xmlns="" xmlns:a16="http://schemas.microsoft.com/office/drawing/2014/main" val="2430591766"/>
                    </a:ext>
                  </a:extLst>
                </a:gridCol>
                <a:gridCol w="375655">
                  <a:extLst>
                    <a:ext uri="{9D8B030D-6E8A-4147-A177-3AD203B41FA5}">
                      <a16:colId xmlns="" xmlns:a16="http://schemas.microsoft.com/office/drawing/2014/main" val="1350165781"/>
                    </a:ext>
                  </a:extLst>
                </a:gridCol>
                <a:gridCol w="203538">
                  <a:extLst>
                    <a:ext uri="{9D8B030D-6E8A-4147-A177-3AD203B41FA5}">
                      <a16:colId xmlns="" xmlns:a16="http://schemas.microsoft.com/office/drawing/2014/main" val="1790683550"/>
                    </a:ext>
                  </a:extLst>
                </a:gridCol>
                <a:gridCol w="336612">
                  <a:extLst>
                    <a:ext uri="{9D8B030D-6E8A-4147-A177-3AD203B41FA5}">
                      <a16:colId xmlns="" xmlns:a16="http://schemas.microsoft.com/office/drawing/2014/main" val="3155988945"/>
                    </a:ext>
                  </a:extLst>
                </a:gridCol>
                <a:gridCol w="122391">
                  <a:extLst>
                    <a:ext uri="{9D8B030D-6E8A-4147-A177-3AD203B41FA5}">
                      <a16:colId xmlns="" xmlns:a16="http://schemas.microsoft.com/office/drawing/2014/main" val="3882747837"/>
                    </a:ext>
                  </a:extLst>
                </a:gridCol>
                <a:gridCol w="362612">
                  <a:extLst>
                    <a:ext uri="{9D8B030D-6E8A-4147-A177-3AD203B41FA5}">
                      <a16:colId xmlns="" xmlns:a16="http://schemas.microsoft.com/office/drawing/2014/main" val="1412268841"/>
                    </a:ext>
                  </a:extLst>
                </a:gridCol>
                <a:gridCol w="122391">
                  <a:extLst>
                    <a:ext uri="{9D8B030D-6E8A-4147-A177-3AD203B41FA5}">
                      <a16:colId xmlns="" xmlns:a16="http://schemas.microsoft.com/office/drawing/2014/main" val="1515753618"/>
                    </a:ext>
                  </a:extLst>
                </a:gridCol>
                <a:gridCol w="527807">
                  <a:extLst>
                    <a:ext uri="{9D8B030D-6E8A-4147-A177-3AD203B41FA5}">
                      <a16:colId xmlns="" xmlns:a16="http://schemas.microsoft.com/office/drawing/2014/main" val="2489863486"/>
                    </a:ext>
                  </a:extLst>
                </a:gridCol>
              </a:tblGrid>
              <a:tr h="455420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1540707"/>
                  </a:ext>
                </a:extLst>
              </a:tr>
              <a:tr h="15289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02432907"/>
                  </a:ext>
                </a:extLst>
              </a:tr>
              <a:tr h="1305537">
                <a:tc gridSpan="20">
                  <a:txBody>
                    <a:bodyPr/>
                    <a:lstStyle/>
                    <a:p>
                      <a:pPr algn="ctr"/>
                      <a:r>
                        <a:rPr lang="ru-RU" sz="20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«Развитие институтов гражданского общества, повышение эффективности местного самоуправления </a:t>
                      </a:r>
                    </a:p>
                    <a:p>
                      <a:pPr algn="ctr"/>
                      <a:r>
                        <a:rPr lang="ru-RU" sz="20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реализации молодежной политики»</a:t>
                      </a:r>
                    </a:p>
                    <a:p>
                      <a:pPr algn="l"/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31287084"/>
                  </a:ext>
                </a:extLst>
              </a:tr>
              <a:tr h="2412440"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Информирование население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деятельности,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 положении дел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территории муниципального образования, опубликование муниципальных правовых актов, обсуждение проектов муниципальных правовых актов по вопросам местного значения, доведение до сведения жителей муниципального образования официальной информации о социально-экономическом и культурном развитии муниципального образования, о развитии его общественной инфраструктуры и иной официальной информации</a:t>
                      </a:r>
                    </a:p>
                    <a:p>
                      <a:pPr algn="ctr"/>
                      <a:endParaRPr lang="ru-RU" sz="8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Пенсионеры,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малообеспеченные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одинокие граждане</a:t>
                      </a:r>
                    </a:p>
                    <a:p>
                      <a:pPr algn="ctr"/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</a:t>
                      </a:r>
                      <a:r>
                        <a:rPr lang="ru-RU" sz="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8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28.12.2022 </a:t>
                      </a:r>
                      <a:r>
                        <a:rPr lang="ru-RU" sz="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года</a:t>
                      </a:r>
                    </a:p>
                    <a:p>
                      <a:pPr algn="l"/>
                      <a:r>
                        <a:rPr lang="ru-RU" sz="8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№ 2156</a:t>
                      </a:r>
                    </a:p>
                    <a:p>
                      <a:pPr algn="l"/>
                      <a:r>
                        <a:rPr lang="ru-RU" sz="8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</a:t>
                      </a:r>
                      <a:r>
                        <a:rPr lang="ru-RU" sz="8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</a:t>
                      </a:r>
                      <a:r>
                        <a:rPr lang="ru-RU" sz="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утверждении</a:t>
                      </a:r>
                      <a:r>
                        <a:rPr lang="ru-RU" sz="8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муниципальной программы Талдомского городского</a:t>
                      </a:r>
                    </a:p>
                    <a:p>
                      <a:pPr algn="l"/>
                      <a:r>
                        <a:rPr lang="ru-RU" sz="8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округа Московской области</a:t>
                      </a:r>
                    </a:p>
                    <a:p>
                      <a:pPr algn="l"/>
                      <a:r>
                        <a:rPr lang="ru-RU" sz="8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8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институтов гражданского общества, повышение эффективности местного самоуправления и реализации молодежной политики </a:t>
                      </a:r>
                    </a:p>
                    <a:p>
                      <a:pPr algn="l"/>
                      <a:r>
                        <a:rPr lang="ru-RU" sz="8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2023-2027 годы»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430</a:t>
                      </a:r>
                      <a:endParaRPr lang="ru-RU" sz="11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579,0</a:t>
                      </a:r>
                      <a:endParaRPr lang="ru-RU" sz="11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430</a:t>
                      </a:r>
                      <a:endParaRPr lang="ru-RU" sz="11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610,0</a:t>
                      </a:r>
                      <a:endParaRPr lang="ru-RU" sz="11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430</a:t>
                      </a:r>
                      <a:endParaRPr lang="ru-RU" sz="11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610,0</a:t>
                      </a:r>
                      <a:endParaRPr lang="ru-RU" sz="11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430</a:t>
                      </a:r>
                      <a:endParaRPr lang="ru-RU" sz="11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610,0</a:t>
                      </a:r>
                    </a:p>
                    <a:p>
                      <a:pPr algn="ctr"/>
                      <a:endParaRPr lang="ru-RU" sz="11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430</a:t>
                      </a:r>
                      <a:endParaRPr lang="ru-RU" sz="11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610,0</a:t>
                      </a:r>
                      <a:endParaRPr lang="ru-RU" sz="11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5156200"/>
            <a:ext cx="3352800" cy="17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7283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6425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396226"/>
              </p:ext>
            </p:extLst>
          </p:nvPr>
        </p:nvGraphicFramePr>
        <p:xfrm>
          <a:off x="1" y="1173889"/>
          <a:ext cx="9906954" cy="56841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6932">
                  <a:extLst>
                    <a:ext uri="{9D8B030D-6E8A-4147-A177-3AD203B41FA5}">
                      <a16:colId xmlns="" xmlns:a16="http://schemas.microsoft.com/office/drawing/2014/main" val="1250222763"/>
                    </a:ext>
                  </a:extLst>
                </a:gridCol>
                <a:gridCol w="1131630"/>
                <a:gridCol w="1488339"/>
                <a:gridCol w="571418">
                  <a:extLst>
                    <a:ext uri="{9D8B030D-6E8A-4147-A177-3AD203B41FA5}">
                      <a16:colId xmlns="" xmlns:a16="http://schemas.microsoft.com/office/drawing/2014/main" val="144133442"/>
                    </a:ext>
                  </a:extLst>
                </a:gridCol>
                <a:gridCol w="810729"/>
                <a:gridCol w="459624"/>
                <a:gridCol w="743623"/>
                <a:gridCol w="541214"/>
                <a:gridCol w="802819"/>
                <a:gridCol w="516614"/>
                <a:gridCol w="713419"/>
                <a:gridCol w="195371"/>
                <a:gridCol w="340036">
                  <a:extLst>
                    <a:ext uri="{9D8B030D-6E8A-4147-A177-3AD203B41FA5}">
                      <a16:colId xmlns="" xmlns:a16="http://schemas.microsoft.com/office/drawing/2014/main" val="4160460830"/>
                    </a:ext>
                  </a:extLst>
                </a:gridCol>
                <a:gridCol w="116906">
                  <a:extLst>
                    <a:ext uri="{9D8B030D-6E8A-4147-A177-3AD203B41FA5}">
                      <a16:colId xmlns="" xmlns:a16="http://schemas.microsoft.com/office/drawing/2014/main" val="636302268"/>
                    </a:ext>
                  </a:extLst>
                </a:gridCol>
                <a:gridCol w="208280">
                  <a:extLst>
                    <a:ext uri="{9D8B030D-6E8A-4147-A177-3AD203B41FA5}">
                      <a16:colId xmlns="" xmlns:a16="http://schemas.microsoft.com/office/drawing/2014/main" val="2287790315"/>
                    </a:ext>
                  </a:extLst>
                </a:gridCol>
              </a:tblGrid>
              <a:tr h="463756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1540707"/>
                  </a:ext>
                </a:extLst>
              </a:tr>
              <a:tr h="15767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02432907"/>
                  </a:ext>
                </a:extLst>
              </a:tr>
              <a:tr h="1170222">
                <a:tc gridSpan="15">
                  <a:txBody>
                    <a:bodyPr/>
                    <a:lstStyle/>
                    <a:p>
                      <a:pPr algn="ctr"/>
                      <a:r>
                        <a:rPr lang="ru-RU" sz="40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«Жилище»</a:t>
                      </a:r>
                    </a:p>
                    <a:p>
                      <a:pPr algn="l"/>
                      <a:endParaRPr lang="ru-RU" sz="1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31287084"/>
                  </a:ext>
                </a:extLst>
              </a:tr>
              <a:tr h="2473363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Реализация мероприятий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 обеспечению жильем молодых семей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Молодые семьи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27</a:t>
                      </a: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.12.2022 </a:t>
                      </a:r>
                      <a:r>
                        <a:rPr lang="ru-RU" sz="11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года</a:t>
                      </a:r>
                      <a:endParaRPr lang="ru-RU" sz="1100" b="0" kern="1200" baseline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№ 2106 </a:t>
                      </a:r>
                    </a:p>
                    <a:p>
                      <a:pPr algn="ctr"/>
                      <a:r>
                        <a:rPr lang="ru-RU" sz="11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«Об утверждении</a:t>
                      </a: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муниципальной программы Талдомского городского</a:t>
                      </a:r>
                    </a:p>
                    <a:p>
                      <a:pPr algn="ctr"/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округа Московской области «Жилище» </a:t>
                      </a:r>
                    </a:p>
                    <a:p>
                      <a:pPr algn="ctr"/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 2023-2027</a:t>
                      </a:r>
                      <a:r>
                        <a:rPr lang="ru-RU" sz="11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годы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1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90 020,93</a:t>
                      </a:r>
                      <a:endParaRPr lang="ru-RU" sz="11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50 405,20</a:t>
                      </a:r>
                      <a:endParaRPr lang="ru-RU" sz="11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47 604,57</a:t>
                      </a:r>
                      <a:endParaRPr lang="ru-RU" sz="11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  <a:r>
                        <a:rPr lang="ru-RU" sz="1100" b="1" i="1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604,57</a:t>
                      </a:r>
                      <a:endParaRPr lang="ru-RU" sz="11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8906" y="4749800"/>
            <a:ext cx="4064000" cy="210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516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831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 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пользователей, на которые направлены мероприятия 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0735589"/>
              </p:ext>
            </p:extLst>
          </p:nvPr>
        </p:nvGraphicFramePr>
        <p:xfrm>
          <a:off x="2" y="1168401"/>
          <a:ext cx="9906181" cy="58277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1531">
                  <a:extLst>
                    <a:ext uri="{9D8B030D-6E8A-4147-A177-3AD203B41FA5}">
                      <a16:colId xmlns="" xmlns:a16="http://schemas.microsoft.com/office/drawing/2014/main" val="1250222763"/>
                    </a:ext>
                  </a:extLst>
                </a:gridCol>
                <a:gridCol w="1100436">
                  <a:extLst>
                    <a:ext uri="{9D8B030D-6E8A-4147-A177-3AD203B41FA5}">
                      <a16:colId xmlns="" xmlns:a16="http://schemas.microsoft.com/office/drawing/2014/main" val="4119423071"/>
                    </a:ext>
                  </a:extLst>
                </a:gridCol>
                <a:gridCol w="1588712">
                  <a:extLst>
                    <a:ext uri="{9D8B030D-6E8A-4147-A177-3AD203B41FA5}">
                      <a16:colId xmlns="" xmlns:a16="http://schemas.microsoft.com/office/drawing/2014/main" val="3286571184"/>
                    </a:ext>
                  </a:extLst>
                </a:gridCol>
                <a:gridCol w="549726">
                  <a:extLst>
                    <a:ext uri="{9D8B030D-6E8A-4147-A177-3AD203B41FA5}">
                      <a16:colId xmlns="" xmlns:a16="http://schemas.microsoft.com/office/drawing/2014/main" val="144133442"/>
                    </a:ext>
                  </a:extLst>
                </a:gridCol>
                <a:gridCol w="714595">
                  <a:extLst>
                    <a:ext uri="{9D8B030D-6E8A-4147-A177-3AD203B41FA5}">
                      <a16:colId xmlns="" xmlns:a16="http://schemas.microsoft.com/office/drawing/2014/main" val="3855758"/>
                    </a:ext>
                  </a:extLst>
                </a:gridCol>
                <a:gridCol w="505371">
                  <a:extLst>
                    <a:ext uri="{9D8B030D-6E8A-4147-A177-3AD203B41FA5}">
                      <a16:colId xmlns="" xmlns:a16="http://schemas.microsoft.com/office/drawing/2014/main" val="494353428"/>
                    </a:ext>
                  </a:extLst>
                </a:gridCol>
                <a:gridCol w="760170">
                  <a:extLst>
                    <a:ext uri="{9D8B030D-6E8A-4147-A177-3AD203B41FA5}">
                      <a16:colId xmlns="" xmlns:a16="http://schemas.microsoft.com/office/drawing/2014/main" val="2289171066"/>
                    </a:ext>
                  </a:extLst>
                </a:gridCol>
                <a:gridCol w="471208">
                  <a:extLst>
                    <a:ext uri="{9D8B030D-6E8A-4147-A177-3AD203B41FA5}">
                      <a16:colId xmlns="" xmlns:a16="http://schemas.microsoft.com/office/drawing/2014/main" val="802494549"/>
                    </a:ext>
                  </a:extLst>
                </a:gridCol>
                <a:gridCol w="674039">
                  <a:extLst>
                    <a:ext uri="{9D8B030D-6E8A-4147-A177-3AD203B41FA5}">
                      <a16:colId xmlns="" xmlns:a16="http://schemas.microsoft.com/office/drawing/2014/main" val="3701583858"/>
                    </a:ext>
                  </a:extLst>
                </a:gridCol>
                <a:gridCol w="406301">
                  <a:extLst>
                    <a:ext uri="{9D8B030D-6E8A-4147-A177-3AD203B41FA5}">
                      <a16:colId xmlns="" xmlns:a16="http://schemas.microsoft.com/office/drawing/2014/main" val="867172764"/>
                    </a:ext>
                  </a:extLst>
                </a:gridCol>
                <a:gridCol w="656075">
                  <a:extLst>
                    <a:ext uri="{9D8B030D-6E8A-4147-A177-3AD203B41FA5}">
                      <a16:colId xmlns="" xmlns:a16="http://schemas.microsoft.com/office/drawing/2014/main" val="1210570563"/>
                    </a:ext>
                  </a:extLst>
                </a:gridCol>
                <a:gridCol w="116840">
                  <a:extLst>
                    <a:ext uri="{9D8B030D-6E8A-4147-A177-3AD203B41FA5}">
                      <a16:colId xmlns="" xmlns:a16="http://schemas.microsoft.com/office/drawing/2014/main" val="554600086"/>
                    </a:ext>
                  </a:extLst>
                </a:gridCol>
                <a:gridCol w="446456">
                  <a:extLst>
                    <a:ext uri="{9D8B030D-6E8A-4147-A177-3AD203B41FA5}">
                      <a16:colId xmlns="" xmlns:a16="http://schemas.microsoft.com/office/drawing/2014/main" val="1680403017"/>
                    </a:ext>
                  </a:extLst>
                </a:gridCol>
                <a:gridCol w="464721">
                  <a:extLst>
                    <a:ext uri="{9D8B030D-6E8A-4147-A177-3AD203B41FA5}">
                      <a16:colId xmlns="" xmlns:a16="http://schemas.microsoft.com/office/drawing/2014/main" val="2107813418"/>
                    </a:ext>
                  </a:extLst>
                </a:gridCol>
              </a:tblGrid>
              <a:tr h="460893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1540707"/>
                  </a:ext>
                </a:extLst>
              </a:tr>
              <a:tr h="12002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02432907"/>
                  </a:ext>
                </a:extLst>
              </a:tr>
              <a:tr h="1428770">
                <a:tc gridSpan="14">
                  <a:txBody>
                    <a:bodyPr/>
                    <a:lstStyle/>
                    <a:p>
                      <a:pPr algn="ctr"/>
                      <a:r>
                        <a:rPr lang="ru-RU" sz="36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«Жилище»</a:t>
                      </a:r>
                    </a:p>
                    <a:p>
                      <a:pPr algn="l"/>
                      <a:endParaRPr lang="ru-RU" sz="3200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ru-RU" sz="1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31287084"/>
                  </a:ext>
                </a:extLst>
              </a:tr>
              <a:tr h="2673182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жилых помещений детям-сиротам и детям, оставшимся без попечения родителей, лицам из числа детей-сирот и детей, оставшихся без попечения родителей, по договорам найма специализированных жилых помещений</a:t>
                      </a:r>
                    </a:p>
                    <a:p>
                      <a:pPr algn="ctr"/>
                      <a:endParaRPr lang="ru-RU" sz="10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Дети-сироты и дети, оставшимся без попечения родителей</a:t>
                      </a:r>
                    </a:p>
                    <a:p>
                      <a:pPr algn="ctr"/>
                      <a:endParaRPr lang="ru-RU" sz="105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27</a:t>
                      </a:r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.12.2022 </a:t>
                      </a:r>
                      <a:r>
                        <a:rPr lang="ru-RU" sz="105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года</a:t>
                      </a:r>
                      <a:endParaRPr lang="ru-RU" sz="1050" b="0" kern="1200" baseline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№ 2106 </a:t>
                      </a:r>
                    </a:p>
                    <a:p>
                      <a:pPr algn="ctr"/>
                      <a:r>
                        <a:rPr lang="ru-RU" sz="105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«Об утверждении</a:t>
                      </a:r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муниципальной программы Талдомского городского</a:t>
                      </a:r>
                    </a:p>
                    <a:p>
                      <a:pPr algn="ctr"/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округа Московской области «Жилище» </a:t>
                      </a:r>
                    </a:p>
                    <a:p>
                      <a:pPr algn="ctr"/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 2023-2027 </a:t>
                      </a:r>
                      <a:r>
                        <a:rPr lang="ru-RU" sz="105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годы</a:t>
                      </a:r>
                      <a:endParaRPr lang="ru-RU" sz="105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9 281,0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10 874,0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29 062,0</a:t>
                      </a:r>
                      <a:endParaRPr lang="ru-RU" sz="11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10 568,0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900" y="4927600"/>
            <a:ext cx="3975100" cy="207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5368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1"/>
            </a:gs>
            <a:gs pos="0">
              <a:srgbClr val="FFFFEB"/>
            </a:gs>
            <a:gs pos="79000">
              <a:schemeClr val="bg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865830" y="1792586"/>
            <a:ext cx="6040170" cy="706170"/>
          </a:xfrm>
          <a:prstGeom prst="rect">
            <a:avLst/>
          </a:prstGeom>
          <a:gradFill>
            <a:gsLst>
              <a:gs pos="96000">
                <a:schemeClr val="bg2">
                  <a:lumMod val="20000"/>
                  <a:lumOff val="80000"/>
                </a:schemeClr>
              </a:gs>
              <a:gs pos="15000">
                <a:schemeClr val="bg1"/>
              </a:gs>
              <a:gs pos="43000">
                <a:srgbClr val="FFFFEB"/>
              </a:gs>
            </a:gsLst>
            <a:lin ang="5400000" scaled="1"/>
          </a:gradFill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3150"/>
              </a:spcAft>
            </a:pPr>
            <a:r>
              <a:rPr lang="ru" dirty="0" smtClean="0">
                <a:latin typeface="Times New Roman"/>
              </a:rPr>
              <a:t>  Требования </a:t>
            </a:r>
            <a:r>
              <a:rPr lang="ru" dirty="0">
                <a:latin typeface="Times New Roman"/>
              </a:rPr>
              <a:t>Бюджетного Кодекса Российской Федерации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856777" y="2426329"/>
            <a:ext cx="5984340" cy="841971"/>
          </a:xfrm>
          <a:prstGeom prst="rect">
            <a:avLst/>
          </a:prstGeom>
          <a:gradFill>
            <a:gsLst>
              <a:gs pos="0">
                <a:schemeClr val="bg1"/>
              </a:gs>
              <a:gs pos="84672">
                <a:srgbClr val="E3F8FD"/>
              </a:gs>
              <a:gs pos="0">
                <a:srgbClr val="FFFFEB"/>
              </a:gs>
            </a:gsLst>
            <a:lin ang="5400000" scaled="1"/>
          </a:gradFill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r>
              <a:rPr lang="ru" dirty="0" smtClean="0">
                <a:latin typeface="Times New Roman"/>
              </a:rPr>
              <a:t> Муниципальные программы Талдомского городского округа</a:t>
            </a:r>
            <a:endParaRPr lang="ru" dirty="0"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65005" y="2960483"/>
            <a:ext cx="3648547" cy="244443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2730"/>
              </a:spcAft>
            </a:pPr>
            <a:r>
              <a:rPr lang="ru" sz="2000" dirty="0" smtClean="0">
                <a:latin typeface="Times New Roman"/>
              </a:rPr>
              <a:t>         на 2023 -2027 годы</a:t>
            </a:r>
            <a:endParaRPr lang="ru" sz="2000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11098" y="3494638"/>
            <a:ext cx="5994902" cy="1240324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656"/>
              </a:lnSpc>
              <a:spcAft>
                <a:spcPts val="2100"/>
              </a:spcAft>
            </a:pPr>
            <a:endParaRPr lang="ru" dirty="0" smtClean="0">
              <a:latin typeface="Times New Roman"/>
            </a:endParaRPr>
          </a:p>
          <a:p>
            <a:pPr indent="0">
              <a:lnSpc>
                <a:spcPts val="1656"/>
              </a:lnSpc>
              <a:spcAft>
                <a:spcPts val="2100"/>
              </a:spcAft>
            </a:pPr>
            <a:r>
              <a:rPr lang="ru" dirty="0" smtClean="0">
                <a:latin typeface="Times New Roman"/>
              </a:rPr>
              <a:t>Прогноз </a:t>
            </a:r>
            <a:r>
              <a:rPr lang="ru" dirty="0">
                <a:latin typeface="Times New Roman"/>
              </a:rPr>
              <a:t>социально-экономического развития </a:t>
            </a:r>
            <a:endParaRPr lang="ru" dirty="0" smtClean="0">
              <a:latin typeface="Times New Roman"/>
            </a:endParaRPr>
          </a:p>
          <a:p>
            <a:pPr indent="0">
              <a:lnSpc>
                <a:spcPts val="1656"/>
              </a:lnSpc>
              <a:spcAft>
                <a:spcPts val="2100"/>
              </a:spcAft>
            </a:pPr>
            <a:r>
              <a:rPr lang="ru" dirty="0" smtClean="0">
                <a:latin typeface="Times New Roman"/>
              </a:rPr>
              <a:t>Талдомского городского </a:t>
            </a:r>
            <a:r>
              <a:rPr lang="ru" dirty="0">
                <a:latin typeface="Times New Roman"/>
              </a:rPr>
              <a:t>округа </a:t>
            </a:r>
            <a:r>
              <a:rPr lang="ru" dirty="0" smtClean="0">
                <a:latin typeface="Times New Roman"/>
              </a:rPr>
              <a:t>на 2024 - 2026 </a:t>
            </a:r>
            <a:r>
              <a:rPr lang="ru" dirty="0">
                <a:latin typeface="Times New Roman"/>
              </a:rPr>
              <a:t>годы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874883" y="5078994"/>
            <a:ext cx="6031117" cy="1779006"/>
          </a:xfrm>
          <a:prstGeom prst="rect">
            <a:avLst/>
          </a:prstGeom>
          <a:gradFill>
            <a:gsLst>
              <a:gs pos="100000">
                <a:schemeClr val="bg1"/>
              </a:gs>
              <a:gs pos="97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lIns="0" tIns="0" rIns="0" bIns="0">
            <a:noAutofit/>
          </a:bodyPr>
          <a:lstStyle/>
          <a:p>
            <a:pPr indent="0">
              <a:lnSpc>
                <a:spcPts val="2352"/>
              </a:lnSpc>
              <a:spcBef>
                <a:spcPts val="2100"/>
              </a:spcBef>
            </a:pPr>
            <a:r>
              <a:rPr lang="ru" dirty="0" smtClean="0">
                <a:latin typeface="Times New Roman"/>
              </a:rPr>
              <a:t>Основные </a:t>
            </a:r>
            <a:r>
              <a:rPr lang="ru" dirty="0">
                <a:latin typeface="Times New Roman"/>
              </a:rPr>
              <a:t>направления бюджетной и </a:t>
            </a:r>
            <a:r>
              <a:rPr lang="ru" dirty="0" smtClean="0">
                <a:latin typeface="Times New Roman"/>
              </a:rPr>
              <a:t>налоговой </a:t>
            </a:r>
            <a:r>
              <a:rPr lang="ru" dirty="0">
                <a:latin typeface="Times New Roman"/>
              </a:rPr>
              <a:t>политики </a:t>
            </a:r>
            <a:endParaRPr lang="ru" dirty="0" smtClean="0">
              <a:latin typeface="Times New Roman"/>
            </a:endParaRPr>
          </a:p>
          <a:p>
            <a:pPr indent="0">
              <a:lnSpc>
                <a:spcPts val="2352"/>
              </a:lnSpc>
              <a:spcBef>
                <a:spcPts val="2100"/>
              </a:spcBef>
            </a:pPr>
            <a:r>
              <a:rPr lang="ru" dirty="0" smtClean="0">
                <a:latin typeface="Times New Roman"/>
              </a:rPr>
              <a:t>Талдомского городского округа  на 2024 - 2026 </a:t>
            </a:r>
            <a:r>
              <a:rPr lang="ru" dirty="0">
                <a:latin typeface="Times New Roman"/>
              </a:rPr>
              <a:t>годы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290147"/>
            <a:ext cx="9906000" cy="830997"/>
          </a:xfrm>
          <a:prstGeom prst="rect">
            <a:avLst/>
          </a:prstGeom>
          <a:gradFill>
            <a:gsLst>
              <a:gs pos="82000">
                <a:schemeClr val="bg1"/>
              </a:gs>
              <a:gs pos="0">
                <a:srgbClr val="FFFFEB"/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Основа  формирования  бюджета  Талдомского  городского  округа </a:t>
            </a:r>
          </a:p>
          <a:p>
            <a:pPr algn="ctr"/>
            <a:r>
              <a:rPr lang="ru-RU" sz="2400" b="1" i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 2024 год  и  на  плановый  период  2025  и  2026 годов</a:t>
            </a:r>
            <a:endParaRPr lang="ru-RU" sz="2400" b="1" i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3121"/>
            <a:ext cx="3521798" cy="2888055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- значимых проектах,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7008295"/>
              </p:ext>
            </p:extLst>
          </p:nvPr>
        </p:nvGraphicFramePr>
        <p:xfrm>
          <a:off x="0" y="1716518"/>
          <a:ext cx="9906001" cy="52370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18268">
                  <a:extLst>
                    <a:ext uri="{9D8B030D-6E8A-4147-A177-3AD203B41FA5}">
                      <a16:colId xmlns="" xmlns:a16="http://schemas.microsoft.com/office/drawing/2014/main" val="4200246067"/>
                    </a:ext>
                  </a:extLst>
                </a:gridCol>
                <a:gridCol w="796332">
                  <a:extLst>
                    <a:ext uri="{9D8B030D-6E8A-4147-A177-3AD203B41FA5}">
                      <a16:colId xmlns="" xmlns:a16="http://schemas.microsoft.com/office/drawing/2014/main" val="4165464108"/>
                    </a:ext>
                  </a:extLst>
                </a:gridCol>
                <a:gridCol w="813816">
                  <a:extLst>
                    <a:ext uri="{9D8B030D-6E8A-4147-A177-3AD203B41FA5}">
                      <a16:colId xmlns="" xmlns:a16="http://schemas.microsoft.com/office/drawing/2014/main" val="313817446"/>
                    </a:ext>
                  </a:extLst>
                </a:gridCol>
                <a:gridCol w="1019723">
                  <a:extLst>
                    <a:ext uri="{9D8B030D-6E8A-4147-A177-3AD203B41FA5}">
                      <a16:colId xmlns="" xmlns:a16="http://schemas.microsoft.com/office/drawing/2014/main" val="1773119496"/>
                    </a:ext>
                  </a:extLst>
                </a:gridCol>
                <a:gridCol w="795361">
                  <a:extLst>
                    <a:ext uri="{9D8B030D-6E8A-4147-A177-3AD203B41FA5}">
                      <a16:colId xmlns="" xmlns:a16="http://schemas.microsoft.com/office/drawing/2014/main" val="3147322723"/>
                    </a:ext>
                  </a:extLst>
                </a:gridCol>
                <a:gridCol w="866775">
                  <a:extLst>
                    <a:ext uri="{9D8B030D-6E8A-4147-A177-3AD203B41FA5}">
                      <a16:colId xmlns="" xmlns:a16="http://schemas.microsoft.com/office/drawing/2014/main" val="845763928"/>
                    </a:ext>
                  </a:extLst>
                </a:gridCol>
                <a:gridCol w="866775">
                  <a:extLst>
                    <a:ext uri="{9D8B030D-6E8A-4147-A177-3AD203B41FA5}">
                      <a16:colId xmlns="" xmlns:a16="http://schemas.microsoft.com/office/drawing/2014/main" val="492792946"/>
                    </a:ext>
                  </a:extLst>
                </a:gridCol>
                <a:gridCol w="907707">
                  <a:extLst>
                    <a:ext uri="{9D8B030D-6E8A-4147-A177-3AD203B41FA5}">
                      <a16:colId xmlns="" xmlns:a16="http://schemas.microsoft.com/office/drawing/2014/main" val="1127152974"/>
                    </a:ext>
                  </a:extLst>
                </a:gridCol>
                <a:gridCol w="2121244">
                  <a:extLst>
                    <a:ext uri="{9D8B030D-6E8A-4147-A177-3AD203B41FA5}">
                      <a16:colId xmlns="" xmlns:a16="http://schemas.microsoft.com/office/drawing/2014/main" val="3043117002"/>
                    </a:ext>
                  </a:extLst>
                </a:gridCol>
              </a:tblGrid>
              <a:tr h="173045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(какой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Профинансировано (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ожидается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конца года)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реализации 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358374953"/>
                  </a:ext>
                </a:extLst>
              </a:tr>
              <a:tr h="4759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12356064"/>
                  </a:ext>
                </a:extLst>
              </a:tr>
              <a:tr h="4757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2023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2024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2026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 году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38289994"/>
                  </a:ext>
                </a:extLst>
              </a:tr>
              <a:tr h="39431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Создание и обеспечение функциональных центров образования естественно-научной и технологических направленностей в общеобразовательных организациях, расположенных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 сельской местности и малых городах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МОУ «Запрудненская гимназия»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МОУ СОШ № 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 Талдома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пгт</a:t>
                      </a: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Запрудня,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ул. Карла-Маркса, д.4;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 Талдом, </a:t>
                      </a:r>
                      <a:r>
                        <a:rPr lang="ru-RU" sz="9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мкр</a:t>
                      </a: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Юбилейный, д.47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сентября 2024г.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2 250,01</a:t>
                      </a:r>
                      <a:r>
                        <a:rPr lang="ru-RU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4 427,39</a:t>
                      </a:r>
                      <a:r>
                        <a:rPr lang="ru-RU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r>
                        <a:rPr lang="ru-RU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r>
                        <a:rPr lang="ru-RU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В общеобразовательных организациях, расположенных в сельской местности и малых городах, созданы и функционируют центры образования естественно-научной и технологической направленностей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 единицы  </a:t>
                      </a:r>
                      <a:endParaRPr lang="ru-RU" sz="1100" b="0" i="0" u="none" strike="noStrike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66492033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«Образование»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462" y="4495800"/>
            <a:ext cx="4036857" cy="23622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320" y="4495800"/>
            <a:ext cx="411068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6993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- значимых проектах,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7707825"/>
              </p:ext>
            </p:extLst>
          </p:nvPr>
        </p:nvGraphicFramePr>
        <p:xfrm>
          <a:off x="0" y="1716518"/>
          <a:ext cx="9906001" cy="51414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18268">
                  <a:extLst>
                    <a:ext uri="{9D8B030D-6E8A-4147-A177-3AD203B41FA5}">
                      <a16:colId xmlns="" xmlns:a16="http://schemas.microsoft.com/office/drawing/2014/main" val="4200246067"/>
                    </a:ext>
                  </a:extLst>
                </a:gridCol>
                <a:gridCol w="1101132">
                  <a:extLst>
                    <a:ext uri="{9D8B030D-6E8A-4147-A177-3AD203B41FA5}">
                      <a16:colId xmlns="" xmlns:a16="http://schemas.microsoft.com/office/drawing/2014/main" val="4165464108"/>
                    </a:ext>
                  </a:extLst>
                </a:gridCol>
                <a:gridCol w="647700">
                  <a:extLst>
                    <a:ext uri="{9D8B030D-6E8A-4147-A177-3AD203B41FA5}">
                      <a16:colId xmlns="" xmlns:a16="http://schemas.microsoft.com/office/drawing/2014/main" val="313817446"/>
                    </a:ext>
                  </a:extLst>
                </a:gridCol>
                <a:gridCol w="1067830">
                  <a:extLst>
                    <a:ext uri="{9D8B030D-6E8A-4147-A177-3AD203B41FA5}">
                      <a16:colId xmlns="" xmlns:a16="http://schemas.microsoft.com/office/drawing/2014/main" val="1773119496"/>
                    </a:ext>
                  </a:extLst>
                </a:gridCol>
                <a:gridCol w="1000897">
                  <a:extLst>
                    <a:ext uri="{9D8B030D-6E8A-4147-A177-3AD203B41FA5}">
                      <a16:colId xmlns="" xmlns:a16="http://schemas.microsoft.com/office/drawing/2014/main" val="3147322723"/>
                    </a:ext>
                  </a:extLst>
                </a:gridCol>
                <a:gridCol w="889687">
                  <a:extLst>
                    <a:ext uri="{9D8B030D-6E8A-4147-A177-3AD203B41FA5}">
                      <a16:colId xmlns="" xmlns:a16="http://schemas.microsoft.com/office/drawing/2014/main" val="845763928"/>
                    </a:ext>
                  </a:extLst>
                </a:gridCol>
                <a:gridCol w="803189">
                  <a:extLst>
                    <a:ext uri="{9D8B030D-6E8A-4147-A177-3AD203B41FA5}">
                      <a16:colId xmlns="" xmlns:a16="http://schemas.microsoft.com/office/drawing/2014/main" val="492792946"/>
                    </a:ext>
                  </a:extLst>
                </a:gridCol>
                <a:gridCol w="803189">
                  <a:extLst>
                    <a:ext uri="{9D8B030D-6E8A-4147-A177-3AD203B41FA5}">
                      <a16:colId xmlns="" xmlns:a16="http://schemas.microsoft.com/office/drawing/2014/main" val="1127152974"/>
                    </a:ext>
                  </a:extLst>
                </a:gridCol>
                <a:gridCol w="1874109">
                  <a:extLst>
                    <a:ext uri="{9D8B030D-6E8A-4147-A177-3AD203B41FA5}">
                      <a16:colId xmlns="" xmlns:a16="http://schemas.microsoft.com/office/drawing/2014/main" val="3043117002"/>
                    </a:ext>
                  </a:extLst>
                </a:gridCol>
              </a:tblGrid>
              <a:tr h="175242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(какой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Профинансировано (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ожидается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конца года)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реализации 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358374953"/>
                  </a:ext>
                </a:extLst>
              </a:tr>
              <a:tr h="6916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12356064"/>
                  </a:ext>
                </a:extLst>
              </a:tr>
              <a:tr h="4818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2023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2024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2026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 году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38289994"/>
                  </a:ext>
                </a:extLst>
              </a:tr>
              <a:tr h="3792805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300" b="0" i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Мероприятие 07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Проведение капитального ремонта, технического переоснащения и благоустройства территорий учреждений образования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Дошкольное отделение «Аленка» МОУ СОШ №3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Талдоме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 Талдом,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мкр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«Юбилейный», д.45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августа2024г.</a:t>
                      </a: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157 762,46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r>
                        <a:rPr lang="ru-RU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r>
                        <a:rPr lang="ru-RU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отремонтированных дошкольных образовательных организаций -1 единица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66492033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«Образование»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6100" y="4152900"/>
            <a:ext cx="554990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4358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- значимых проектах,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7398551"/>
              </p:ext>
            </p:extLst>
          </p:nvPr>
        </p:nvGraphicFramePr>
        <p:xfrm>
          <a:off x="0" y="1772915"/>
          <a:ext cx="9906003" cy="50675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57300">
                  <a:extLst>
                    <a:ext uri="{9D8B030D-6E8A-4147-A177-3AD203B41FA5}">
                      <a16:colId xmlns="" xmlns:a16="http://schemas.microsoft.com/office/drawing/2014/main" val="4200246067"/>
                    </a:ext>
                  </a:extLst>
                </a:gridCol>
                <a:gridCol w="1422400">
                  <a:extLst>
                    <a:ext uri="{9D8B030D-6E8A-4147-A177-3AD203B41FA5}">
                      <a16:colId xmlns="" xmlns:a16="http://schemas.microsoft.com/office/drawing/2014/main" val="4165464108"/>
                    </a:ext>
                  </a:extLst>
                </a:gridCol>
                <a:gridCol w="648717">
                  <a:extLst>
                    <a:ext uri="{9D8B030D-6E8A-4147-A177-3AD203B41FA5}">
                      <a16:colId xmlns="" xmlns:a16="http://schemas.microsoft.com/office/drawing/2014/main" val="313817446"/>
                    </a:ext>
                  </a:extLst>
                </a:gridCol>
                <a:gridCol w="1019724">
                  <a:extLst>
                    <a:ext uri="{9D8B030D-6E8A-4147-A177-3AD203B41FA5}">
                      <a16:colId xmlns="" xmlns:a16="http://schemas.microsoft.com/office/drawing/2014/main" val="1773119496"/>
                    </a:ext>
                  </a:extLst>
                </a:gridCol>
                <a:gridCol w="956370">
                  <a:extLst>
                    <a:ext uri="{9D8B030D-6E8A-4147-A177-3AD203B41FA5}">
                      <a16:colId xmlns="" xmlns:a16="http://schemas.microsoft.com/office/drawing/2014/main" val="3147322723"/>
                    </a:ext>
                  </a:extLst>
                </a:gridCol>
                <a:gridCol w="1039798">
                  <a:extLst>
                    <a:ext uri="{9D8B030D-6E8A-4147-A177-3AD203B41FA5}">
                      <a16:colId xmlns="" xmlns:a16="http://schemas.microsoft.com/office/drawing/2014/main" val="845763928"/>
                    </a:ext>
                  </a:extLst>
                </a:gridCol>
                <a:gridCol w="782627">
                  <a:extLst>
                    <a:ext uri="{9D8B030D-6E8A-4147-A177-3AD203B41FA5}">
                      <a16:colId xmlns="" xmlns:a16="http://schemas.microsoft.com/office/drawing/2014/main" val="492792946"/>
                    </a:ext>
                  </a:extLst>
                </a:gridCol>
                <a:gridCol w="782627">
                  <a:extLst>
                    <a:ext uri="{9D8B030D-6E8A-4147-A177-3AD203B41FA5}">
                      <a16:colId xmlns="" xmlns:a16="http://schemas.microsoft.com/office/drawing/2014/main" val="1948841128"/>
                    </a:ext>
                  </a:extLst>
                </a:gridCol>
                <a:gridCol w="1996440">
                  <a:extLst>
                    <a:ext uri="{9D8B030D-6E8A-4147-A177-3AD203B41FA5}">
                      <a16:colId xmlns="" xmlns:a16="http://schemas.microsoft.com/office/drawing/2014/main" val="3043117002"/>
                    </a:ext>
                  </a:extLst>
                </a:gridCol>
              </a:tblGrid>
              <a:tr h="160749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(какой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Профинансировано (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ожидается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конца года)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реализации 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358374953"/>
                  </a:ext>
                </a:extLst>
              </a:tr>
              <a:tr h="5392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12356064"/>
                  </a:ext>
                </a:extLst>
              </a:tr>
              <a:tr h="3264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году</a:t>
                      </a: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году  в 2027 году</a:t>
                      </a:r>
                      <a:endParaRPr lang="ru-RU" sz="105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3828999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4560806"/>
                  </a:ext>
                </a:extLst>
              </a:tr>
              <a:tr h="38140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b="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Основное мероприятие </a:t>
                      </a:r>
                      <a:r>
                        <a:rPr lang="en-US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F5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Федеральный проект «Чистая вода» нацпроект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«Экология»</a:t>
                      </a:r>
                      <a:endParaRPr lang="ru-RU" sz="1200" b="0" i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b="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b="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Строительство и реконструкция (модернизация) объектов питьевого водоснабжения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algn="just"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Талдомский   городской о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круг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</a:p>
                    <a:p>
                      <a:pPr algn="just"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 село </a:t>
                      </a:r>
                    </a:p>
                    <a:p>
                      <a:pPr algn="just"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Николо-Кропотки,</a:t>
                      </a:r>
                    </a:p>
                    <a:p>
                      <a:pPr algn="just"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деревня Нушполы,</a:t>
                      </a:r>
                    </a:p>
                    <a:p>
                      <a:pPr algn="just"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деревня Павловичи</a:t>
                      </a:r>
                    </a:p>
                    <a:p>
                      <a:pPr algn="ctr">
                        <a:defRPr/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</a:p>
                    <a:p>
                      <a:pPr algn="ctr">
                        <a:defRPr/>
                      </a:pPr>
                      <a:endParaRPr lang="ru-RU" sz="1200" b="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Проектно-изыскательные работы</a:t>
                      </a:r>
                    </a:p>
                    <a:p>
                      <a:pPr algn="ctr"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Соревнование пос. Запрудня,</a:t>
                      </a:r>
                    </a:p>
                    <a:p>
                      <a:pPr algn="ctr"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строительно-монтажные работы</a:t>
                      </a:r>
                    </a:p>
                    <a:p>
                      <a:pPr algn="ctr"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деревня Юркино,</a:t>
                      </a:r>
                    </a:p>
                    <a:p>
                      <a:pPr algn="ctr"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СМР</a:t>
                      </a:r>
                    </a:p>
                    <a:p>
                      <a:pPr algn="ctr"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деревня</a:t>
                      </a:r>
                    </a:p>
                    <a:p>
                      <a:pPr algn="ctr">
                        <a:defRPr/>
                      </a:pPr>
                      <a:r>
                        <a:rPr lang="ru-RU" sz="1200" b="0" i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Ермолино</a:t>
                      </a:r>
                      <a:endParaRPr lang="ru-RU" sz="1200" b="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2024г.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54 899,17</a:t>
                      </a:r>
                      <a:r>
                        <a:rPr lang="ru-RU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50 076,02</a:t>
                      </a:r>
                      <a:r>
                        <a:rPr lang="ru-RU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2023 Строительство и реконструкция (модернизация) объектов питьевого водоснабжения-</a:t>
                      </a:r>
                      <a:r>
                        <a:rPr lang="ru-RU" sz="105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 единиц</a:t>
                      </a:r>
                      <a:endParaRPr lang="ru-RU" sz="1050" b="0" i="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66492033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инженерной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инфраструктуры, энергоэффективности и отрасли обращения с отходами»</a:t>
            </a:r>
          </a:p>
          <a:p>
            <a:pPr algn="ctr"/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4508500"/>
            <a:ext cx="3213100" cy="234949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6553200" y="4508500"/>
            <a:ext cx="3352800" cy="234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2916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- значимых проектах,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0297154"/>
              </p:ext>
            </p:extLst>
          </p:nvPr>
        </p:nvGraphicFramePr>
        <p:xfrm>
          <a:off x="1" y="1878173"/>
          <a:ext cx="9905999" cy="49798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06087">
                  <a:extLst>
                    <a:ext uri="{9D8B030D-6E8A-4147-A177-3AD203B41FA5}">
                      <a16:colId xmlns="" xmlns:a16="http://schemas.microsoft.com/office/drawing/2014/main" val="4200246067"/>
                    </a:ext>
                  </a:extLst>
                </a:gridCol>
                <a:gridCol w="2360966">
                  <a:extLst>
                    <a:ext uri="{9D8B030D-6E8A-4147-A177-3AD203B41FA5}">
                      <a16:colId xmlns="" xmlns:a16="http://schemas.microsoft.com/office/drawing/2014/main" val="4165464108"/>
                    </a:ext>
                  </a:extLst>
                </a:gridCol>
                <a:gridCol w="659064">
                  <a:extLst>
                    <a:ext uri="{9D8B030D-6E8A-4147-A177-3AD203B41FA5}">
                      <a16:colId xmlns="" xmlns:a16="http://schemas.microsoft.com/office/drawing/2014/main" val="313817446"/>
                    </a:ext>
                  </a:extLst>
                </a:gridCol>
                <a:gridCol w="1115338">
                  <a:extLst>
                    <a:ext uri="{9D8B030D-6E8A-4147-A177-3AD203B41FA5}">
                      <a16:colId xmlns="" xmlns:a16="http://schemas.microsoft.com/office/drawing/2014/main" val="1773119496"/>
                    </a:ext>
                  </a:extLst>
                </a:gridCol>
                <a:gridCol w="823829">
                  <a:extLst>
                    <a:ext uri="{9D8B030D-6E8A-4147-A177-3AD203B41FA5}">
                      <a16:colId xmlns="" xmlns:a16="http://schemas.microsoft.com/office/drawing/2014/main" val="3147322723"/>
                    </a:ext>
                  </a:extLst>
                </a:gridCol>
                <a:gridCol w="633716">
                  <a:extLst>
                    <a:ext uri="{9D8B030D-6E8A-4147-A177-3AD203B41FA5}">
                      <a16:colId xmlns="" xmlns:a16="http://schemas.microsoft.com/office/drawing/2014/main" val="845763928"/>
                    </a:ext>
                  </a:extLst>
                </a:gridCol>
                <a:gridCol w="514343">
                  <a:extLst>
                    <a:ext uri="{9D8B030D-6E8A-4147-A177-3AD203B41FA5}">
                      <a16:colId xmlns="" xmlns:a16="http://schemas.microsoft.com/office/drawing/2014/main" val="492792946"/>
                    </a:ext>
                  </a:extLst>
                </a:gridCol>
                <a:gridCol w="494298">
                  <a:extLst>
                    <a:ext uri="{9D8B030D-6E8A-4147-A177-3AD203B41FA5}">
                      <a16:colId xmlns="" xmlns:a16="http://schemas.microsoft.com/office/drawing/2014/main" val="1942626579"/>
                    </a:ext>
                  </a:extLst>
                </a:gridCol>
                <a:gridCol w="1698358">
                  <a:extLst>
                    <a:ext uri="{9D8B030D-6E8A-4147-A177-3AD203B41FA5}">
                      <a16:colId xmlns="" xmlns:a16="http://schemas.microsoft.com/office/drawing/2014/main" val="3043117002"/>
                    </a:ext>
                  </a:extLst>
                </a:gridCol>
              </a:tblGrid>
              <a:tr h="170679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(какой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Профинансировано (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ожидается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конца года)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реализации 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358374953"/>
                  </a:ext>
                </a:extLst>
              </a:tr>
              <a:tr h="6106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12356064"/>
                  </a:ext>
                </a:extLst>
              </a:tr>
              <a:tr h="4095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году</a:t>
                      </a: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2024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2026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38289994"/>
                  </a:ext>
                </a:extLst>
              </a:tr>
              <a:tr h="37889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Подпрограмма II «Создание условий для обеспечения комфортного проживания жителей, в том числе в многоквартирных домах на территории Московской области»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Основное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мероприятие 01 Обеспечение комфортной среды проживания на территории муниципального образования Московской области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Мероприятие 01.20. Замена и модернизация детских игровых площадок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Губернаторская детская площадка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Талдомский городской округ,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900" b="0" i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пгт</a:t>
                      </a:r>
                      <a:r>
                        <a:rPr lang="ru-RU" sz="9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Запрудня, ул. Ленина, д.11,13,15,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Первомайская, д.8/2,8/3,8/4,8/5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г. Талдом, ул. Победы, д. 40,42;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п. Запрудня, ул. Приозерная, д. 1,2,3,4,5,6,7,8;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Талдом, ул. </a:t>
                      </a:r>
                      <a:r>
                        <a:rPr lang="ru-RU" sz="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Шишунова</a:t>
                      </a: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д. 7, д.7А;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г. Талдом, </a:t>
                      </a:r>
                      <a:r>
                        <a:rPr lang="ru-RU" sz="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мкр</a:t>
                      </a: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Юбилейный, д. 23;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п. Запрудня, пер. Мира, д. 1,3;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г. Талдом, </a:t>
                      </a:r>
                      <a:r>
                        <a:rPr lang="ru-RU" sz="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мкр</a:t>
                      </a: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Юбилейный, д. 28,29,30;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п. Запрудня, Пролетарский пер.,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д. 30/1,30/2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2024 год</a:t>
                      </a:r>
                    </a:p>
                    <a:p>
                      <a:endParaRPr lang="ru-RU" sz="900" dirty="0" smtClean="0"/>
                    </a:p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Запрудня, пер. Мира, д. 9,11 ;</a:t>
                      </a:r>
                    </a:p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Запрудня, ул. </a:t>
                      </a:r>
                      <a:r>
                        <a:rPr lang="ru-RU" sz="9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К.Маркса</a:t>
                      </a:r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д. 12/1;</a:t>
                      </a:r>
                    </a:p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Вербилки, ул. Школьная, д. 1,3,5,7,9,11;</a:t>
                      </a:r>
                    </a:p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Вербилки, ул. Школьная, д. 4,6,8/1;</a:t>
                      </a:r>
                    </a:p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Северный, ул. 8 Марта, д. 6;</a:t>
                      </a:r>
                    </a:p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Северный, ул. 8 Марта, д. 7/1.</a:t>
                      </a:r>
                      <a:endParaRPr lang="ru-RU" sz="1200" b="0" i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Сентябрь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2024г.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28 694,61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32 869,21</a:t>
                      </a:r>
                      <a:endParaRPr lang="ru-RU" sz="1400" b="1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установленных детских, игровых площадок-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единиц</a:t>
                      </a: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66492033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современной</a:t>
            </a:r>
          </a:p>
          <a:p>
            <a:pPr algn="ctr"/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комфортной городской среды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2800" y="4533900"/>
            <a:ext cx="2603500" cy="23241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900" y="4533900"/>
            <a:ext cx="27051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3342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- значимых проектах,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4748686"/>
              </p:ext>
            </p:extLst>
          </p:nvPr>
        </p:nvGraphicFramePr>
        <p:xfrm>
          <a:off x="0" y="1878172"/>
          <a:ext cx="9906002" cy="49901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09344">
                  <a:extLst>
                    <a:ext uri="{9D8B030D-6E8A-4147-A177-3AD203B41FA5}">
                      <a16:colId xmlns="" xmlns:a16="http://schemas.microsoft.com/office/drawing/2014/main" val="4200246067"/>
                    </a:ext>
                  </a:extLst>
                </a:gridCol>
                <a:gridCol w="1770853">
                  <a:extLst>
                    <a:ext uri="{9D8B030D-6E8A-4147-A177-3AD203B41FA5}">
                      <a16:colId xmlns="" xmlns:a16="http://schemas.microsoft.com/office/drawing/2014/main" val="4165464108"/>
                    </a:ext>
                  </a:extLst>
                </a:gridCol>
                <a:gridCol w="633002">
                  <a:extLst>
                    <a:ext uri="{9D8B030D-6E8A-4147-A177-3AD203B41FA5}">
                      <a16:colId xmlns="" xmlns:a16="http://schemas.microsoft.com/office/drawing/2014/main" val="313817446"/>
                    </a:ext>
                  </a:extLst>
                </a:gridCol>
                <a:gridCol w="838200">
                  <a:extLst>
                    <a:ext uri="{9D8B030D-6E8A-4147-A177-3AD203B41FA5}">
                      <a16:colId xmlns="" xmlns:a16="http://schemas.microsoft.com/office/drawing/2014/main" val="1773119496"/>
                    </a:ext>
                  </a:extLst>
                </a:gridCol>
                <a:gridCol w="876300">
                  <a:extLst>
                    <a:ext uri="{9D8B030D-6E8A-4147-A177-3AD203B41FA5}">
                      <a16:colId xmlns="" xmlns:a16="http://schemas.microsoft.com/office/drawing/2014/main" val="3147322723"/>
                    </a:ext>
                  </a:extLst>
                </a:gridCol>
                <a:gridCol w="711200">
                  <a:extLst>
                    <a:ext uri="{9D8B030D-6E8A-4147-A177-3AD203B41FA5}">
                      <a16:colId xmlns="" xmlns:a16="http://schemas.microsoft.com/office/drawing/2014/main" val="845763928"/>
                    </a:ext>
                  </a:extLst>
                </a:gridCol>
                <a:gridCol w="787400">
                  <a:extLst>
                    <a:ext uri="{9D8B030D-6E8A-4147-A177-3AD203B41FA5}">
                      <a16:colId xmlns="" xmlns:a16="http://schemas.microsoft.com/office/drawing/2014/main" val="492792946"/>
                    </a:ext>
                  </a:extLst>
                </a:gridCol>
                <a:gridCol w="736600">
                  <a:extLst>
                    <a:ext uri="{9D8B030D-6E8A-4147-A177-3AD203B41FA5}">
                      <a16:colId xmlns="" xmlns:a16="http://schemas.microsoft.com/office/drawing/2014/main" val="1919476077"/>
                    </a:ext>
                  </a:extLst>
                </a:gridCol>
                <a:gridCol w="1943103">
                  <a:extLst>
                    <a:ext uri="{9D8B030D-6E8A-4147-A177-3AD203B41FA5}">
                      <a16:colId xmlns="" xmlns:a16="http://schemas.microsoft.com/office/drawing/2014/main" val="3043117002"/>
                    </a:ext>
                  </a:extLst>
                </a:gridCol>
              </a:tblGrid>
              <a:tr h="147864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</a:t>
                      </a:r>
                      <a:endParaRPr lang="ru-RU" sz="1050" b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Профинансировано (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ожидается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конца года)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реализации 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358374953"/>
                  </a:ext>
                </a:extLst>
              </a:tr>
              <a:tr h="7928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12356064"/>
                  </a:ext>
                </a:extLst>
              </a:tr>
              <a:tr h="4650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году</a:t>
                      </a: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 году</a:t>
                      </a:r>
                      <a:endParaRPr lang="ru-RU" sz="105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38289994"/>
                  </a:ext>
                </a:extLst>
              </a:tr>
              <a:tr h="34725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Подпрограмма II «Создание условий для обеспечения комфортного проживания жителей, в том числе в многоквартирных домах на территории муниципального образования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Московской области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Основное мероприятие 01 Обеспечение комфортной среды проживания на территории муниципального образования Московской области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Мероприятие 01.17. Комплексное благоустройство дворовых территорий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(установка новых и замена существующих элементов) Московской области»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г. Талдом,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Шишунова,д.7, 7а;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г. Талдом, </a:t>
                      </a:r>
                      <a:r>
                        <a:rPr lang="ru-RU" sz="1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мкр</a:t>
                      </a: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Юбилейный, д. 23;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п. Запрудня, пер. Мира, д. 1,3;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г. Талдом,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мкр</a:t>
                      </a: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Юбилейный,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д. 28,29,30</a:t>
                      </a:r>
                    </a:p>
                    <a:p>
                      <a:pPr marL="228600" marR="0" indent="-22860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lain" startAt="2024"/>
                        <a:tabLst/>
                        <a:defRPr/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28600" marR="0" indent="-22860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lain" startAt="2024"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год</a:t>
                      </a:r>
                    </a:p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Запрудня, пер.</a:t>
                      </a:r>
                      <a:r>
                        <a:rPr lang="ru-RU" sz="900" dirty="0" smtClean="0"/>
                        <a:t> </a:t>
                      </a:r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Мира, д. 9,11 ;</a:t>
                      </a:r>
                    </a:p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Запрудня, ул. Первомайская, д. 6,8;</a:t>
                      </a:r>
                    </a:p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Запрудня, ул. </a:t>
                      </a:r>
                      <a:r>
                        <a:rPr lang="ru-RU" sz="9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К.Маркса</a:t>
                      </a:r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д.12/1;</a:t>
                      </a:r>
                    </a:p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Запрудня, пер. Школьный, д. 6;</a:t>
                      </a:r>
                    </a:p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Вербилки, ул. Школьная, д. 1,3,5,7,9,11;</a:t>
                      </a:r>
                    </a:p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Вербилки, ул. Школьная, д. 4,6,8/1;</a:t>
                      </a:r>
                    </a:p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Северный, ул. 8 Марта, д. 6;</a:t>
                      </a:r>
                    </a:p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Талдом, </a:t>
                      </a:r>
                      <a:r>
                        <a:rPr lang="ru-RU" sz="9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мкр</a:t>
                      </a:r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Юбилейный, д. 19,20,21,22</a:t>
                      </a:r>
                      <a:endParaRPr lang="ru-RU" sz="1000" b="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Август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2024г. 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17 583,38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</a:t>
                      </a:r>
                      <a:r>
                        <a:rPr lang="ru-RU" sz="1200" b="1" i="1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924,51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16 120,82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16 120,82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16 120,82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благоустроенных дворовых территорий за счет средств муниципального образования Московской области- 8 единиц</a:t>
                      </a: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66492033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современной </a:t>
            </a:r>
            <a:endParaRPr lang="ru-RU" sz="2400" b="1" i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комфортной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среды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4645775"/>
            <a:ext cx="2857500" cy="22122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00" y="4660900"/>
            <a:ext cx="2959100" cy="219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1177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- значимых проектах,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5169776"/>
              </p:ext>
            </p:extLst>
          </p:nvPr>
        </p:nvGraphicFramePr>
        <p:xfrm>
          <a:off x="1" y="1878172"/>
          <a:ext cx="9906002" cy="49798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16475">
                  <a:extLst>
                    <a:ext uri="{9D8B030D-6E8A-4147-A177-3AD203B41FA5}">
                      <a16:colId xmlns="" xmlns:a16="http://schemas.microsoft.com/office/drawing/2014/main" val="4200246067"/>
                    </a:ext>
                  </a:extLst>
                </a:gridCol>
                <a:gridCol w="1263722">
                  <a:extLst>
                    <a:ext uri="{9D8B030D-6E8A-4147-A177-3AD203B41FA5}">
                      <a16:colId xmlns="" xmlns:a16="http://schemas.microsoft.com/office/drawing/2014/main" val="4165464108"/>
                    </a:ext>
                  </a:extLst>
                </a:gridCol>
                <a:gridCol w="863029">
                  <a:extLst>
                    <a:ext uri="{9D8B030D-6E8A-4147-A177-3AD203B41FA5}">
                      <a16:colId xmlns="" xmlns:a16="http://schemas.microsoft.com/office/drawing/2014/main" val="313817446"/>
                    </a:ext>
                  </a:extLst>
                </a:gridCol>
                <a:gridCol w="1284270">
                  <a:extLst>
                    <a:ext uri="{9D8B030D-6E8A-4147-A177-3AD203B41FA5}">
                      <a16:colId xmlns="" xmlns:a16="http://schemas.microsoft.com/office/drawing/2014/main" val="1773119496"/>
                    </a:ext>
                  </a:extLst>
                </a:gridCol>
                <a:gridCol w="632003">
                  <a:extLst>
                    <a:ext uri="{9D8B030D-6E8A-4147-A177-3AD203B41FA5}">
                      <a16:colId xmlns="" xmlns:a16="http://schemas.microsoft.com/office/drawing/2014/main" val="3147322723"/>
                    </a:ext>
                  </a:extLst>
                </a:gridCol>
                <a:gridCol w="774700">
                  <a:extLst>
                    <a:ext uri="{9D8B030D-6E8A-4147-A177-3AD203B41FA5}">
                      <a16:colId xmlns="" xmlns:a16="http://schemas.microsoft.com/office/drawing/2014/main" val="845763928"/>
                    </a:ext>
                  </a:extLst>
                </a:gridCol>
                <a:gridCol w="533400">
                  <a:extLst>
                    <a:ext uri="{9D8B030D-6E8A-4147-A177-3AD203B41FA5}">
                      <a16:colId xmlns="" xmlns:a16="http://schemas.microsoft.com/office/drawing/2014/main" val="492792946"/>
                    </a:ext>
                  </a:extLst>
                </a:gridCol>
                <a:gridCol w="597614">
                  <a:extLst>
                    <a:ext uri="{9D8B030D-6E8A-4147-A177-3AD203B41FA5}">
                      <a16:colId xmlns="" xmlns:a16="http://schemas.microsoft.com/office/drawing/2014/main" val="3060139365"/>
                    </a:ext>
                  </a:extLst>
                </a:gridCol>
                <a:gridCol w="1840789">
                  <a:extLst>
                    <a:ext uri="{9D8B030D-6E8A-4147-A177-3AD203B41FA5}">
                      <a16:colId xmlns="" xmlns:a16="http://schemas.microsoft.com/office/drawing/2014/main" val="3043117002"/>
                    </a:ext>
                  </a:extLst>
                </a:gridCol>
              </a:tblGrid>
              <a:tr h="165161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</a:t>
                      </a:r>
                      <a:endParaRPr lang="ru-RU" sz="1050" b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Профинансировано (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ожидается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конца года)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реализации 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358374953"/>
                  </a:ext>
                </a:extLst>
              </a:tr>
              <a:tr h="7072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12356064"/>
                  </a:ext>
                </a:extLst>
              </a:tr>
              <a:tr h="5481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году</a:t>
                      </a: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2024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2026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 году</a:t>
                      </a:r>
                      <a:endParaRPr lang="ru-RU" sz="105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38289994"/>
                  </a:ext>
                </a:extLst>
              </a:tr>
              <a:tr h="35593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Подпрограмма II «Создание условий для обеспечения комфортного проживания жителей, в том числе в многоквартирных домах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на территории  муниципального образования Московской области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Основное мероприятие 01 Обеспечение комфортной среды проживания на территории муниципального образования Московской области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Мероприятие 01.22.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Замена </a:t>
                      </a:r>
                      <a:r>
                        <a:rPr lang="ru-RU" sz="1100" b="0" i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неэнергоэффективных</a:t>
                      </a:r>
                      <a:r>
                        <a:rPr lang="ru-RU" sz="11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светильников наружного освещения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Губернаторского проекта «Светлый город»</a:t>
                      </a:r>
                      <a:endParaRPr lang="ru-RU" sz="1200" b="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Талдомский городской округ,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деревня </a:t>
                      </a:r>
                      <a:r>
                        <a:rPr lang="ru-RU" sz="1200" b="0" i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Утенино</a:t>
                      </a:r>
                      <a:endParaRPr lang="ru-RU" sz="1200" b="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Талдомский городской округ,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деревня </a:t>
                      </a:r>
                      <a:r>
                        <a:rPr lang="ru-RU" sz="1200" b="0" i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Зятьково</a:t>
                      </a:r>
                      <a:endParaRPr lang="ru-RU" sz="1200" b="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 2024г.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2 514 ,85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3 250,0</a:t>
                      </a:r>
                      <a:endParaRPr lang="ru-RU" sz="1400" b="1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замененных </a:t>
                      </a:r>
                      <a:r>
                        <a:rPr lang="ru-RU" sz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неэнергоэффективных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светильников наружного освещения-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единиц</a:t>
                      </a: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66492033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современной </a:t>
            </a:r>
            <a:endParaRPr lang="ru-RU" sz="2400" b="1" i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комфортной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среды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1800" y="4483099"/>
            <a:ext cx="2755900" cy="23749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700" y="4483100"/>
            <a:ext cx="2908300" cy="237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3860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- значимых проектах,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3037247"/>
              </p:ext>
            </p:extLst>
          </p:nvPr>
        </p:nvGraphicFramePr>
        <p:xfrm>
          <a:off x="1" y="1878173"/>
          <a:ext cx="9895374" cy="49830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57399">
                  <a:extLst>
                    <a:ext uri="{9D8B030D-6E8A-4147-A177-3AD203B41FA5}">
                      <a16:colId xmlns="" xmlns:a16="http://schemas.microsoft.com/office/drawing/2014/main" val="4200246067"/>
                    </a:ext>
                  </a:extLst>
                </a:gridCol>
                <a:gridCol w="1641297">
                  <a:extLst>
                    <a:ext uri="{9D8B030D-6E8A-4147-A177-3AD203B41FA5}">
                      <a16:colId xmlns="" xmlns:a16="http://schemas.microsoft.com/office/drawing/2014/main" val="4165464108"/>
                    </a:ext>
                  </a:extLst>
                </a:gridCol>
                <a:gridCol w="801384">
                  <a:extLst>
                    <a:ext uri="{9D8B030D-6E8A-4147-A177-3AD203B41FA5}">
                      <a16:colId xmlns="" xmlns:a16="http://schemas.microsoft.com/office/drawing/2014/main" val="313817446"/>
                    </a:ext>
                  </a:extLst>
                </a:gridCol>
                <a:gridCol w="745019">
                  <a:extLst>
                    <a:ext uri="{9D8B030D-6E8A-4147-A177-3AD203B41FA5}">
                      <a16:colId xmlns="" xmlns:a16="http://schemas.microsoft.com/office/drawing/2014/main" val="1773119496"/>
                    </a:ext>
                  </a:extLst>
                </a:gridCol>
                <a:gridCol w="774700">
                  <a:extLst>
                    <a:ext uri="{9D8B030D-6E8A-4147-A177-3AD203B41FA5}">
                      <a16:colId xmlns="" xmlns:a16="http://schemas.microsoft.com/office/drawing/2014/main" val="3147322723"/>
                    </a:ext>
                  </a:extLst>
                </a:gridCol>
                <a:gridCol w="673100">
                  <a:extLst>
                    <a:ext uri="{9D8B030D-6E8A-4147-A177-3AD203B41FA5}">
                      <a16:colId xmlns="" xmlns:a16="http://schemas.microsoft.com/office/drawing/2014/main" val="845763928"/>
                    </a:ext>
                  </a:extLst>
                </a:gridCol>
                <a:gridCol w="660400">
                  <a:extLst>
                    <a:ext uri="{9D8B030D-6E8A-4147-A177-3AD203B41FA5}">
                      <a16:colId xmlns="" xmlns:a16="http://schemas.microsoft.com/office/drawing/2014/main" val="492792946"/>
                    </a:ext>
                  </a:extLst>
                </a:gridCol>
                <a:gridCol w="701286">
                  <a:extLst>
                    <a:ext uri="{9D8B030D-6E8A-4147-A177-3AD203B41FA5}">
                      <a16:colId xmlns="" xmlns:a16="http://schemas.microsoft.com/office/drawing/2014/main" val="3966785769"/>
                    </a:ext>
                  </a:extLst>
                </a:gridCol>
                <a:gridCol w="1840789">
                  <a:extLst>
                    <a:ext uri="{9D8B030D-6E8A-4147-A177-3AD203B41FA5}">
                      <a16:colId xmlns="" xmlns:a16="http://schemas.microsoft.com/office/drawing/2014/main" val="3043117002"/>
                    </a:ext>
                  </a:extLst>
                </a:gridCol>
              </a:tblGrid>
              <a:tr h="159301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</a:t>
                      </a:r>
                      <a:endParaRPr lang="ru-RU" sz="1050" b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Профинансировано (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ожидается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конца года)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реализации 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358374953"/>
                  </a:ext>
                </a:extLst>
              </a:tr>
              <a:tr h="8541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12356064"/>
                  </a:ext>
                </a:extLst>
              </a:tr>
              <a:tr h="5009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2023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</a:t>
                      </a:r>
                      <a:endParaRPr lang="ru-RU" sz="105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2026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 году</a:t>
                      </a:r>
                      <a:endParaRPr lang="ru-RU" sz="105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38289994"/>
                  </a:ext>
                </a:extLst>
              </a:tr>
              <a:tr h="34653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Подпрограмма II «Создание условий для обеспечения комфортного проживания жителей, в том числе в многоквартирных домах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на территории  муниципального образования Московской области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Основное мероприятие 01 Обеспечение комфортной среды проживания на территории муниципального образования Московской области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Мероприятие 01.02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Создание и ремонт пешеходных коммуникаций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ru-RU" sz="11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г. Талдом, ул. Новая, д. 6,10,12 до остановки;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с. Квашенки до остановки;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с. Николо-Кропотки, д. 43 до остановки;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с. Николо-Кропотки, д. 27 до остановки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2024 год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д.Квашенки</a:t>
                      </a:r>
                      <a:r>
                        <a:rPr lang="ru-RU" sz="11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между школой и церковью;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п. Запрудня от ул. Калинина к школе №1;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п. Запрудня от Пролетарский пер., д. 26 к детской школе искусств д. 28А; п. Запрудня от ул. </a:t>
                      </a:r>
                      <a:r>
                        <a:rPr lang="ru-RU" sz="11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К.Маркса</a:t>
                      </a:r>
                      <a:r>
                        <a:rPr lang="ru-RU" sz="11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д. 11 к школе №2</a:t>
                      </a:r>
                      <a:endParaRPr lang="ru-RU" sz="1200" b="1" i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Сентябрь 2024г.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4 592,47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4 681,5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6  618,54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6618,54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6  618,54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созданных и отремонтированных пешеходных коммуникаций -10единиц</a:t>
                      </a: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66492033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современной </a:t>
            </a:r>
            <a:endParaRPr lang="ru-RU" sz="2400" b="1" i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комфортной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среды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8696" y="4584700"/>
            <a:ext cx="3113069" cy="22733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8250" y="4584700"/>
            <a:ext cx="3097749" cy="227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555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- значимых проектах,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4654207"/>
              </p:ext>
            </p:extLst>
          </p:nvPr>
        </p:nvGraphicFramePr>
        <p:xfrm>
          <a:off x="-25399" y="1878172"/>
          <a:ext cx="9931402" cy="49798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21902">
                  <a:extLst>
                    <a:ext uri="{9D8B030D-6E8A-4147-A177-3AD203B41FA5}">
                      <a16:colId xmlns="" xmlns:a16="http://schemas.microsoft.com/office/drawing/2014/main" val="4200246067"/>
                    </a:ext>
                  </a:extLst>
                </a:gridCol>
                <a:gridCol w="2060101">
                  <a:extLst>
                    <a:ext uri="{9D8B030D-6E8A-4147-A177-3AD203B41FA5}">
                      <a16:colId xmlns="" xmlns:a16="http://schemas.microsoft.com/office/drawing/2014/main" val="4165464108"/>
                    </a:ext>
                  </a:extLst>
                </a:gridCol>
                <a:gridCol w="607729">
                  <a:extLst>
                    <a:ext uri="{9D8B030D-6E8A-4147-A177-3AD203B41FA5}">
                      <a16:colId xmlns="" xmlns:a16="http://schemas.microsoft.com/office/drawing/2014/main" val="313817446"/>
                    </a:ext>
                  </a:extLst>
                </a:gridCol>
                <a:gridCol w="785567">
                  <a:extLst>
                    <a:ext uri="{9D8B030D-6E8A-4147-A177-3AD203B41FA5}">
                      <a16:colId xmlns="" xmlns:a16="http://schemas.microsoft.com/office/drawing/2014/main" val="1773119496"/>
                    </a:ext>
                  </a:extLst>
                </a:gridCol>
                <a:gridCol w="635000">
                  <a:extLst>
                    <a:ext uri="{9D8B030D-6E8A-4147-A177-3AD203B41FA5}">
                      <a16:colId xmlns="" xmlns:a16="http://schemas.microsoft.com/office/drawing/2014/main" val="3147322723"/>
                    </a:ext>
                  </a:extLst>
                </a:gridCol>
                <a:gridCol w="749300">
                  <a:extLst>
                    <a:ext uri="{9D8B030D-6E8A-4147-A177-3AD203B41FA5}">
                      <a16:colId xmlns="" xmlns:a16="http://schemas.microsoft.com/office/drawing/2014/main" val="845763928"/>
                    </a:ext>
                  </a:extLst>
                </a:gridCol>
                <a:gridCol w="558800">
                  <a:extLst>
                    <a:ext uri="{9D8B030D-6E8A-4147-A177-3AD203B41FA5}">
                      <a16:colId xmlns="" xmlns:a16="http://schemas.microsoft.com/office/drawing/2014/main" val="492792946"/>
                    </a:ext>
                  </a:extLst>
                </a:gridCol>
                <a:gridCol w="567494">
                  <a:extLst>
                    <a:ext uri="{9D8B030D-6E8A-4147-A177-3AD203B41FA5}">
                      <a16:colId xmlns="" xmlns:a16="http://schemas.microsoft.com/office/drawing/2014/main" val="2763990943"/>
                    </a:ext>
                  </a:extLst>
                </a:gridCol>
                <a:gridCol w="1845509">
                  <a:extLst>
                    <a:ext uri="{9D8B030D-6E8A-4147-A177-3AD203B41FA5}">
                      <a16:colId xmlns="" xmlns:a16="http://schemas.microsoft.com/office/drawing/2014/main" val="3043117002"/>
                    </a:ext>
                  </a:extLst>
                </a:gridCol>
              </a:tblGrid>
              <a:tr h="165760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</a:t>
                      </a:r>
                      <a:endParaRPr lang="ru-RU" sz="1050" b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Профинансировано (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ожидается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конца года)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реализации 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358374953"/>
                  </a:ext>
                </a:extLst>
              </a:tr>
              <a:tr h="9008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12356064"/>
                  </a:ext>
                </a:extLst>
              </a:tr>
              <a:tr h="7110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2023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2024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2026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 году</a:t>
                      </a:r>
                      <a:endParaRPr lang="ru-RU" sz="105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38289994"/>
                  </a:ext>
                </a:extLst>
              </a:tr>
              <a:tr h="32022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Подпрограмма II «Создание условий для обеспечения комфортного проживания жителей, в том числе в многоквартирных домах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на территории  муниципального образования Московской области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Основное мероприятие 01 Обеспечение комфортной среды проживания на территории муниципального образования Московской области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Мероприятие 03.01 Ремонт подъездов в многоквартирных домах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1" i="1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2023-2025 годы</a:t>
                      </a:r>
                      <a:endParaRPr lang="ru-RU" altLang="ru-RU" sz="1200" b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Талдомский городской округ </a:t>
                      </a:r>
                      <a:r>
                        <a:rPr lang="ru-RU" altLang="ru-RU" sz="120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г.Талдом</a:t>
                      </a:r>
                      <a:r>
                        <a:rPr lang="ru-RU" alt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р.п</a:t>
                      </a:r>
                      <a:r>
                        <a:rPr lang="ru-RU" alt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Вербилки,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р.п</a:t>
                      </a:r>
                      <a:r>
                        <a:rPr lang="ru-RU" alt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Северный,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деревня Великий Двор, деревня Воргаш,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деревня </a:t>
                      </a:r>
                      <a:r>
                        <a:rPr lang="ru-RU" altLang="ru-RU" sz="120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Ермолино</a:t>
                      </a:r>
                      <a:r>
                        <a:rPr lang="ru-RU" alt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деревня Николо-Кропотки, деревня Квашенки,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деревня </a:t>
                      </a:r>
                      <a:r>
                        <a:rPr lang="ru-RU" altLang="ru-RU" sz="120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Новогуслево</a:t>
                      </a:r>
                      <a:r>
                        <a:rPr lang="ru-RU" alt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деревня Новоникольское, деревня Юркино,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с. Темпы,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пгт</a:t>
                      </a:r>
                      <a:r>
                        <a:rPr lang="ru-RU" alt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Запрудня</a:t>
                      </a:r>
                      <a:endParaRPr lang="ru-RU" altLang="ru-RU" sz="12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ru-RU" sz="1200" b="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 2025г.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41 440,00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41 440,0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41 440,00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отремонтированных подъездов в многоквартирных домах-56 единиц ежегодно</a:t>
                      </a: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66492033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современной </a:t>
            </a:r>
            <a:endParaRPr lang="ru-RU" sz="2400" b="1" i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комфортной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среды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1329" y="4800600"/>
            <a:ext cx="2922571" cy="20573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3900" y="4800600"/>
            <a:ext cx="28321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8959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">
              <a:schemeClr val="bg2">
                <a:lumMod val="20000"/>
                <a:lumOff val="80000"/>
              </a:schemeClr>
            </a:gs>
            <a:gs pos="48000">
              <a:schemeClr val="bg2">
                <a:lumMod val="20000"/>
                <a:lumOff val="80000"/>
              </a:schemeClr>
            </a:gs>
            <a:gs pos="81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35152" y="950976"/>
            <a:ext cx="7199376" cy="2706624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ctr">
              <a:lnSpc>
                <a:spcPts val="2160"/>
              </a:lnSpc>
              <a:spcBef>
                <a:spcPts val="2520"/>
              </a:spcBef>
              <a:spcAft>
                <a:spcPts val="1260"/>
              </a:spcAft>
            </a:pPr>
            <a:endParaRPr lang="ru" sz="1100" b="1" dirty="0">
              <a:latin typeface="Courier New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7200" y="3968496"/>
            <a:ext cx="7997952" cy="132283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2136"/>
              </a:lnSpc>
              <a:spcBef>
                <a:spcPts val="1260"/>
              </a:spcBef>
            </a:pPr>
            <a:endParaRPr lang="en-US" sz="1100" b="1" u="sng" dirty="0">
              <a:solidFill>
                <a:srgbClr val="0563C1"/>
              </a:solidFill>
              <a:latin typeface="Courier New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051" y="0"/>
            <a:ext cx="9886947" cy="6858000"/>
          </a:xfrm>
          <a:prstGeom prst="rect">
            <a:avLst/>
          </a:prstGeom>
          <a:gradFill>
            <a:gsLst>
              <a:gs pos="48000">
                <a:schemeClr val="accent4">
                  <a:lumMod val="20000"/>
                  <a:lumOff val="80000"/>
                </a:schemeClr>
              </a:gs>
              <a:gs pos="17000">
                <a:schemeClr val="bg2">
                  <a:lumMod val="20000"/>
                  <a:lumOff val="80000"/>
                </a:schemeClr>
              </a:gs>
              <a:gs pos="33000">
                <a:srgbClr val="FFFFEB"/>
              </a:gs>
              <a:gs pos="63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indent="0" algn="ctr">
              <a:lnSpc>
                <a:spcPts val="2160"/>
              </a:lnSpc>
              <a:spcAft>
                <a:spcPts val="1260"/>
              </a:spcAft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ctr">
              <a:lnSpc>
                <a:spcPts val="2160"/>
              </a:lnSpc>
              <a:spcAft>
                <a:spcPts val="1260"/>
              </a:spcAft>
            </a:pPr>
            <a:r>
              <a:rPr lang="ru-RU" sz="3200" b="1" i="1" dirty="0">
                <a:solidFill>
                  <a:schemeClr val="accent2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 ИНФОРМАЦИЯ  ДЛЯ  ГРАЖДАН</a:t>
            </a:r>
          </a:p>
          <a:p>
            <a:pPr indent="0" algn="ctr">
              <a:lnSpc>
                <a:spcPts val="2160"/>
              </a:lnSpc>
              <a:spcAft>
                <a:spcPts val="1260"/>
              </a:spcAft>
            </a:pPr>
            <a:endParaRPr lang="ru-RU" sz="3600" i="1" dirty="0">
              <a:solidFill>
                <a:schemeClr val="accent2">
                  <a:lumMod val="50000"/>
                </a:schemeClr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Местонахождение: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141900, Московская область,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г. Талдом,  пл. К. Маркса, д.12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Контактный телефон: 8(49620)6-08-27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Электронная почта: taldom_budget@mail.ru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График работы: понедельник-четверг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с 8.30-18.00, обед с 12.45 до 14.00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пятница</a:t>
            </a:r>
          </a:p>
          <a:p>
            <a:pPr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с 8.30-16.45, обед с 12.45 до 14.00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Выходной: суббота, воскресенье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Приемный день- среда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с 9.00-17.00 (перерыв 12.45-14.00)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649" y="1342031"/>
            <a:ext cx="4324349" cy="5471651"/>
          </a:xfrm>
          <a:prstGeom prst="rect">
            <a:avLst/>
          </a:prstGeom>
          <a:gradFill>
            <a:gsLst>
              <a:gs pos="3800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2164540"/>
              </p:ext>
            </p:extLst>
          </p:nvPr>
        </p:nvGraphicFramePr>
        <p:xfrm>
          <a:off x="0" y="949683"/>
          <a:ext cx="9906002" cy="5898792"/>
        </p:xfrm>
        <a:graphic>
          <a:graphicData uri="http://schemas.openxmlformats.org/drawingml/2006/table">
            <a:tbl>
              <a:tblPr/>
              <a:tblGrid>
                <a:gridCol w="358832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4689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3185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9291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0973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6813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168136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345717">
                <a:tc rowSpan="2"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Показатели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400" b="0" dirty="0" smtClean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400" b="0" dirty="0" smtClean="0">
                          <a:latin typeface="Times New Roman"/>
                        </a:rPr>
                        <a:t>измерения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Отчет</a:t>
                      </a:r>
                    </a:p>
                    <a:p>
                      <a:pPr indent="0" algn="ctr"/>
                      <a:endParaRPr lang="ru" sz="1400" b="0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План</a:t>
                      </a:r>
                    </a:p>
                  </a:txBody>
                  <a:tcPr marL="0" marR="0" marT="0" marB="0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Прогноз</a:t>
                      </a:r>
                    </a:p>
                  </a:txBody>
                  <a:tcPr marL="0" marR="0" marT="0" marB="0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Прогноз</a:t>
                      </a:r>
                    </a:p>
                  </a:txBody>
                  <a:tcPr marL="0" marR="0" marT="0" marB="0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90500" indent="0"/>
                      <a:r>
                        <a:rPr lang="ru" sz="1400" b="0" dirty="0">
                          <a:latin typeface="Times New Roman"/>
                        </a:rPr>
                        <a:t>Прогноз</a:t>
                      </a:r>
                    </a:p>
                  </a:txBody>
                  <a:tcPr marL="0" marR="0" marT="0" marB="0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8222">
                <a:tc vMerge="1">
                  <a:txBody>
                    <a:bodyPr/>
                    <a:lstStyle/>
                    <a:p>
                      <a:endParaRPr sz="900" dirty="0"/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sz="900" dirty="0"/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latin typeface="Times New Roman"/>
                        </a:rPr>
                        <a:t>2022г</a:t>
                      </a:r>
                      <a:r>
                        <a:rPr lang="ru" sz="1400" b="1" dirty="0">
                          <a:latin typeface="Times New Roman"/>
                        </a:rPr>
                        <a:t>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latin typeface="Times New Roman"/>
                        </a:rPr>
                        <a:t>2023г</a:t>
                      </a:r>
                      <a:r>
                        <a:rPr lang="ru" sz="1400" b="1" dirty="0">
                          <a:latin typeface="Times New Roman"/>
                        </a:rPr>
                        <a:t>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latin typeface="Times New Roman"/>
                        </a:rPr>
                        <a:t>2024г</a:t>
                      </a:r>
                      <a:r>
                        <a:rPr lang="ru" sz="1400" b="1" dirty="0">
                          <a:latin typeface="Times New Roman"/>
                        </a:rPr>
                        <a:t>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latin typeface="Times New Roman"/>
                        </a:rPr>
                        <a:t>2025г</a:t>
                      </a:r>
                      <a:r>
                        <a:rPr lang="ru" sz="1400" b="1" dirty="0">
                          <a:latin typeface="Times New Roman"/>
                        </a:rPr>
                        <a:t>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latin typeface="Times New Roman"/>
                        </a:rPr>
                        <a:t>2026г</a:t>
                      </a:r>
                      <a:r>
                        <a:rPr lang="ru" sz="1400" b="1" dirty="0">
                          <a:latin typeface="Times New Roman"/>
                        </a:rPr>
                        <a:t>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53403">
                <a:tc>
                  <a:txBody>
                    <a:bodyPr/>
                    <a:lstStyle/>
                    <a:p>
                      <a:pPr marL="457200" lvl="1" indent="0" algn="l">
                        <a:lnSpc>
                          <a:spcPts val="1440"/>
                        </a:lnSpc>
                        <a:buNone/>
                      </a:pPr>
                      <a:r>
                        <a:rPr lang="ru" sz="1400" b="0" dirty="0" smtClean="0">
                          <a:latin typeface="Times New Roman"/>
                        </a:rPr>
                        <a:t>1.Численность </a:t>
                      </a:r>
                      <a:r>
                        <a:rPr lang="ru" sz="1400" b="0" dirty="0">
                          <a:latin typeface="Times New Roman"/>
                        </a:rPr>
                        <a:t>постоянного </a:t>
                      </a:r>
                      <a:r>
                        <a:rPr lang="ru" sz="1400" b="0" dirty="0" smtClean="0">
                          <a:latin typeface="Times New Roman"/>
                        </a:rPr>
                        <a:t>населения</a:t>
                      </a:r>
                    </a:p>
                    <a:p>
                      <a:pPr marL="457200" lvl="1" indent="0" algn="l">
                        <a:lnSpc>
                          <a:spcPts val="1440"/>
                        </a:lnSpc>
                        <a:buNone/>
                      </a:pPr>
                      <a:r>
                        <a:rPr lang="ru" sz="1400" b="0" dirty="0" smtClean="0">
                          <a:latin typeface="Times New Roman"/>
                        </a:rPr>
                        <a:t>  (</a:t>
                      </a:r>
                      <a:r>
                        <a:rPr lang="ru" sz="1400" b="0" dirty="0">
                          <a:latin typeface="Times New Roman"/>
                        </a:rPr>
                        <a:t>на конец года)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чел.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64 223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64 148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64 231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64 396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64 676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59529">
                <a:tc>
                  <a:txBody>
                    <a:bodyPr/>
                    <a:lstStyle/>
                    <a:p>
                      <a:pPr lvl="1" indent="0" algn="l">
                        <a:lnSpc>
                          <a:spcPts val="1440"/>
                        </a:lnSpc>
                      </a:pPr>
                      <a:r>
                        <a:rPr lang="ru" sz="1400" b="0" dirty="0">
                          <a:latin typeface="Times New Roman"/>
                        </a:rPr>
                        <a:t>2. Естественный прирост населения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чел.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-386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-225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-141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-110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-62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29481">
                <a:tc>
                  <a:txBody>
                    <a:bodyPr/>
                    <a:lstStyle/>
                    <a:p>
                      <a:pPr lvl="1" indent="0" algn="l">
                        <a:lnSpc>
                          <a:spcPts val="1440"/>
                        </a:lnSpc>
                      </a:pPr>
                      <a:r>
                        <a:rPr lang="ru" sz="1400" b="0" dirty="0">
                          <a:latin typeface="Times New Roman"/>
                        </a:rPr>
                        <a:t>3. Миграционный прирост населения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чел.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148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224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275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342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907040">
                <a:tc>
                  <a:txBody>
                    <a:bodyPr/>
                    <a:lstStyle/>
                    <a:p>
                      <a:pPr lvl="1" indent="0" algn="l">
                        <a:lnSpc>
                          <a:spcPts val="1416"/>
                        </a:lnSpc>
                      </a:pPr>
                      <a:r>
                        <a:rPr lang="ru" sz="1400" b="0" dirty="0">
                          <a:latin typeface="Times New Roman"/>
                        </a:rPr>
                        <a:t>4. Объем отгруженных товаров собственного производства, выполненных работ и услуг собственными силами по промышленным видам деятельности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27000" indent="0" algn="ctr"/>
                      <a:endParaRPr lang="ru" sz="1400" b="0" dirty="0" smtClean="0">
                        <a:latin typeface="Times New Roman"/>
                      </a:endParaRPr>
                    </a:p>
                    <a:p>
                      <a:pPr marL="127000" indent="0" algn="ctr"/>
                      <a:r>
                        <a:rPr lang="ru" sz="1400" b="0" dirty="0" smtClean="0">
                          <a:latin typeface="Times New Roman"/>
                        </a:rPr>
                        <a:t>млн</a:t>
                      </a:r>
                      <a:r>
                        <a:rPr lang="ru" sz="1400" b="0" dirty="0">
                          <a:latin typeface="Times New Roman"/>
                        </a:rPr>
                        <a:t>. руб.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4 920,3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6 024,2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6 421,8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6 954,8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7 733,7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50239">
                <a:tc>
                  <a:txBody>
                    <a:bodyPr/>
                    <a:lstStyle/>
                    <a:p>
                      <a:pPr lvl="1" indent="0" algn="l">
                        <a:lnSpc>
                          <a:spcPts val="1416"/>
                        </a:lnSpc>
                      </a:pPr>
                      <a:r>
                        <a:rPr lang="ru" sz="1400" b="0" dirty="0">
                          <a:latin typeface="Times New Roman"/>
                        </a:rPr>
                        <a:t>5. Инвестиции в основной капитал за счет всех источников финансирования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27000" indent="0" algn="ctr"/>
                      <a:r>
                        <a:rPr lang="ru" sz="1400" b="0" dirty="0">
                          <a:latin typeface="Times New Roman"/>
                        </a:rPr>
                        <a:t>млн. руб.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2 613,01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1 909,00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2 010,00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95250"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2 190,00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2 365,00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650238">
                <a:tc>
                  <a:txBody>
                    <a:bodyPr/>
                    <a:lstStyle/>
                    <a:p>
                      <a:pPr lvl="1" indent="0" algn="l">
                        <a:lnSpc>
                          <a:spcPts val="1440"/>
                        </a:lnSpc>
                      </a:pPr>
                      <a:r>
                        <a:rPr lang="ru" sz="1400" b="0" dirty="0">
                          <a:latin typeface="Times New Roman"/>
                        </a:rPr>
                        <a:t>6. </a:t>
                      </a:r>
                      <a:r>
                        <a:rPr lang="ru" sz="1400" b="0" dirty="0" smtClean="0">
                          <a:latin typeface="Times New Roman"/>
                        </a:rPr>
                        <a:t>Объем жилищного строительства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77800" indent="0" algn="ctr"/>
                      <a:r>
                        <a:rPr lang="ru" sz="1400" b="0" dirty="0">
                          <a:latin typeface="Times New Roman"/>
                        </a:rPr>
                        <a:t>тыс. м</a:t>
                      </a:r>
                      <a:r>
                        <a:rPr lang="ru" sz="1400" b="0" baseline="30000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57,47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43,0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47,34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45,5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46,5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622373">
                <a:tc>
                  <a:txBody>
                    <a:bodyPr/>
                    <a:lstStyle/>
                    <a:p>
                      <a:pPr lvl="1" indent="0" algn="l">
                        <a:lnSpc>
                          <a:spcPts val="1416"/>
                        </a:lnSpc>
                      </a:pPr>
                      <a:r>
                        <a:rPr lang="ru" sz="1400" b="0" dirty="0">
                          <a:latin typeface="Times New Roman"/>
                        </a:rPr>
                        <a:t>7. Уровень обеспеченности населения жильем (на конец года)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77800" indent="0" algn="ctr"/>
                      <a:r>
                        <a:rPr lang="ru" sz="1400" b="0" dirty="0">
                          <a:latin typeface="Times New Roman"/>
                        </a:rPr>
                        <a:t>м</a:t>
                      </a:r>
                      <a:r>
                        <a:rPr lang="ru" sz="1400" b="0" baseline="30000" dirty="0">
                          <a:latin typeface="Times New Roman"/>
                        </a:rPr>
                        <a:t>2</a:t>
                      </a:r>
                      <a:r>
                        <a:rPr lang="ru" sz="1400" b="0" dirty="0">
                          <a:latin typeface="Times New Roman"/>
                        </a:rPr>
                        <a:t> / чел.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23,72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24,42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25,12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25,77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26,37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581547">
                <a:tc>
                  <a:txBody>
                    <a:bodyPr/>
                    <a:lstStyle/>
                    <a:p>
                      <a:pPr lvl="1" indent="0" algn="l">
                        <a:lnSpc>
                          <a:spcPts val="1440"/>
                        </a:lnSpc>
                      </a:pPr>
                      <a:r>
                        <a:rPr lang="ru" sz="1400" b="0" dirty="0">
                          <a:latin typeface="Times New Roman"/>
                        </a:rPr>
                        <a:t>8. Оборот розничной торговли в ценах соответствующих лет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27000" indent="0" algn="ctr"/>
                      <a:r>
                        <a:rPr lang="ru" sz="1400" b="0" dirty="0">
                          <a:latin typeface="Times New Roman"/>
                        </a:rPr>
                        <a:t>млн. руб.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7 952,7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8 342,4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8 776,6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9 245,8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9 817,0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0"/>
            <a:ext cx="9906000" cy="830997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8000">
                <a:srgbClr val="FFFFEB"/>
              </a:gs>
              <a:gs pos="79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Информация об основных  показателях  социально-экономического  развития Талдомского  городского  округа</a:t>
            </a:r>
            <a:endParaRPr lang="ru-RU" sz="2400" b="1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36000">
              <a:srgbClr val="FDFECE"/>
            </a:gs>
            <a:gs pos="8029">
              <a:schemeClr val="bg2">
                <a:tint val="97000"/>
                <a:hueMod val="92000"/>
                <a:satMod val="169000"/>
                <a:lumMod val="164000"/>
              </a:schemeClr>
            </a:gs>
            <a:gs pos="67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" y="0"/>
            <a:ext cx="9906001" cy="774700"/>
          </a:xfrm>
          <a:prstGeom prst="rect">
            <a:avLst/>
          </a:prstGeom>
          <a:gradFill>
            <a:gsLst>
              <a:gs pos="36000">
                <a:srgbClr val="FFFFEB"/>
              </a:gs>
              <a:gs pos="8029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67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algn="ctr">
              <a:spcAft>
                <a:spcPts val="630"/>
              </a:spcAft>
            </a:pP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Информация об основных показателях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социально-экономического развития </a:t>
            </a: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Талдомского городского округа</a:t>
            </a:r>
            <a:endParaRPr lang="ru-RU" sz="2400" i="1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ctr">
              <a:spcAft>
                <a:spcPts val="630"/>
              </a:spcAft>
            </a:pPr>
            <a:endParaRPr lang="ru" b="1" dirty="0">
              <a:latin typeface="Times New Roman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1023556"/>
              </p:ext>
            </p:extLst>
          </p:nvPr>
        </p:nvGraphicFramePr>
        <p:xfrm>
          <a:off x="-2" y="720877"/>
          <a:ext cx="9906002" cy="6127598"/>
        </p:xfrm>
        <a:graphic>
          <a:graphicData uri="http://schemas.openxmlformats.org/drawingml/2006/table">
            <a:tbl>
              <a:tblPr/>
              <a:tblGrid>
                <a:gridCol w="267855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4849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9149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4655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5693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38159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40237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319044">
                <a:tc rowSpan="2"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Показатели</a:t>
                      </a: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Единица</a:t>
                      </a:r>
                      <a:endParaRPr lang="ru" sz="1400" b="0" dirty="0">
                        <a:latin typeface="Times New Roman"/>
                      </a:endParaRPr>
                    </a:p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измерения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400" b="0" dirty="0" smtClean="0">
                          <a:latin typeface="Times New Roman"/>
                        </a:rPr>
                        <a:t>Отчет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План</a:t>
                      </a:r>
                    </a:p>
                  </a:txBody>
                  <a:tcPr marL="0" marR="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Прогноз</a:t>
                      </a:r>
                    </a:p>
                  </a:txBody>
                  <a:tcPr marL="0" marR="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Прогноз</a:t>
                      </a:r>
                    </a:p>
                  </a:txBody>
                  <a:tcPr marL="0" marR="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Прогноз</a:t>
                      </a:r>
                    </a:p>
                  </a:txBody>
                  <a:tcPr marL="0" marR="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9550">
                <a:tc vMerge="1">
                  <a:txBody>
                    <a:bodyPr/>
                    <a:lstStyle/>
                    <a:p>
                      <a:endParaRPr sz="1200" dirty="0"/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indent="0" algn="ctr"/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2022г</a:t>
                      </a:r>
                      <a:r>
                        <a:rPr lang="ru" sz="1400" b="0" dirty="0">
                          <a:latin typeface="Times New Roman"/>
                        </a:rPr>
                        <a:t>.</a:t>
                      </a: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2023г</a:t>
                      </a:r>
                      <a:r>
                        <a:rPr lang="ru" sz="1400" b="0" dirty="0">
                          <a:latin typeface="Times New Roman"/>
                        </a:rPr>
                        <a:t>.</a:t>
                      </a: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2024г</a:t>
                      </a:r>
                      <a:r>
                        <a:rPr lang="ru" sz="1400" b="0" dirty="0">
                          <a:latin typeface="Times New Roman"/>
                        </a:rPr>
                        <a:t>.</a:t>
                      </a: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2025г</a:t>
                      </a:r>
                      <a:r>
                        <a:rPr lang="ru" sz="1400" b="0" dirty="0">
                          <a:latin typeface="Times New Roman"/>
                        </a:rPr>
                        <a:t>.</a:t>
                      </a: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2026г</a:t>
                      </a:r>
                      <a:r>
                        <a:rPr lang="ru" sz="1400" b="0" dirty="0">
                          <a:latin typeface="Times New Roman"/>
                        </a:rPr>
                        <a:t>.</a:t>
                      </a: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38994">
                <a:tc>
                  <a:txBody>
                    <a:bodyPr/>
                    <a:lstStyle/>
                    <a:p>
                      <a:pPr lvl="1"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 Фонд </a:t>
                      </a: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заработной платы, </a:t>
                      </a:r>
                      <a:endParaRPr lang="ru-RU" sz="1400" b="0" spc="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1"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по </a:t>
                      </a: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городскому округу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63500"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ru-RU" sz="1400" b="0" spc="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3500"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млн</a:t>
                      </a: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5 864,4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6 935,5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7 396,3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7 969,8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8 819,1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96172">
                <a:tc>
                  <a:txBody>
                    <a:bodyPr/>
                    <a:lstStyle/>
                    <a:p>
                      <a:pPr lvl="1"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 </a:t>
                      </a: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  </a:t>
                      </a: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начисленная заработная плата работников, всего по городскому округу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56 392,8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64 446,7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67 509,1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71 092,9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76 818,8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044258">
                <a:tc>
                  <a:txBody>
                    <a:bodyPr/>
                    <a:lstStyle/>
                    <a:p>
                      <a:pPr lvl="1"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11. </a:t>
                      </a: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  </a:t>
                      </a: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номинальная начисленная заработная плата педагогических работников общеобразовательных организаций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60 794,9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64 564,2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68 954,6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69 893,7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73 491,7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218301">
                <a:tc>
                  <a:txBody>
                    <a:bodyPr/>
                    <a:lstStyle/>
                    <a:p>
                      <a:pPr lvl="1"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12. Среднемесячная номинальная начисленная заработная плата педагогических работников дошкольных образовательных организаций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ru-RU" sz="1400" b="0" spc="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ru-RU" sz="1400" b="0" spc="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61 127,7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63 738,9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68  073,2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68 073,2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68 073,2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218301">
                <a:tc>
                  <a:txBody>
                    <a:bodyPr/>
                    <a:lstStyle/>
                    <a:p>
                      <a:pPr lvl="1"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13. Среднемесячная номинальная начисленная заработная плата педагогических работников организаций дополнительного образования детей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ru-RU" sz="1400" b="0" spc="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ru-RU" sz="1400" b="0" spc="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67 890,0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72 913,9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77 872,0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77 872,0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77 872,0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850900">
                <a:tc>
                  <a:txBody>
                    <a:bodyPr/>
                    <a:lstStyle/>
                    <a:p>
                      <a:pPr lvl="1"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14. Среднемесячная начисленная заработная плата работников муниципальных учреждений культуры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ru-RU" sz="1400" b="0" spc="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ru-RU" sz="1400" b="0" spc="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56 670,4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62 357,1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66 204,4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69 893,7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73 491,7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5000">
              <a:schemeClr val="bg2">
                <a:tint val="97000"/>
                <a:hueMod val="92000"/>
                <a:satMod val="169000"/>
                <a:lumMod val="164000"/>
              </a:schemeClr>
            </a:gs>
            <a:gs pos="51836">
              <a:srgbClr val="FFFFEB"/>
            </a:gs>
            <a:gs pos="89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906000" cy="1346200"/>
          </a:xfrm>
          <a:prstGeom prst="rect">
            <a:avLst/>
          </a:prstGeom>
          <a:gradFill>
            <a:gsLst>
              <a:gs pos="47000">
                <a:srgbClr val="FFFFEB"/>
              </a:gs>
              <a:gs pos="16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6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 ОБ  ОСНОВНЫХ  ЗАДАЧАХ  И  ПРИОРИТЕТАХ </a:t>
            </a:r>
          </a:p>
          <a:p>
            <a:pPr algn="ctr"/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БЮДЖЕТНОЙ ПОЛИТИКИ ТАЛДОМСКОГО ГОРОДСКОГО ОКРУГА </a:t>
            </a:r>
          </a:p>
          <a:p>
            <a:pPr algn="ctr"/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2024 год И НА ПЛАНОВЫЙ  2025 и 2026 ГОДОВ</a:t>
            </a:r>
            <a:endParaRPr lang="ru-RU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4592" y="1048512"/>
            <a:ext cx="9543288" cy="5638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482600">
              <a:lnSpc>
                <a:spcPts val="1200"/>
              </a:lnSpc>
            </a:pPr>
            <a:endParaRPr lang="ru" sz="900" b="1" dirty="0"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1346200"/>
            <a:ext cx="9906000" cy="5509200"/>
          </a:xfrm>
          <a:prstGeom prst="rect">
            <a:avLst/>
          </a:prstGeom>
          <a:gradFill>
            <a:gsLst>
              <a:gs pos="61000">
                <a:srgbClr val="FFFFEB"/>
              </a:gs>
              <a:gs pos="35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6569">
                <a:schemeClr val="bg2">
                  <a:lumMod val="20000"/>
                  <a:lumOff val="80000"/>
                </a:schemeClr>
              </a:gs>
              <a:gs pos="89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бюджетной и налоговой политики Талдомского городского округа на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и на плановый период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годов определены на основе прогноза социально-экономического развития Московской области, Талдомского городского округа на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2024-2026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Бюджет Талдомского городского округа на 2024 год и плановый период 2025 и 2026 годов сформирован в сложных условиях внешнего 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санкционного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давления. В течении всего трехлетнего периода бюджет будет дефицитным. В бюджете максимально сохранены все социальные расходы,  все выплаты.</a:t>
            </a:r>
          </a:p>
          <a:p>
            <a:pPr algn="just"/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Бюджетная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налоговая политика будет строиться в условиях действующего налогового и бюджетного законодательства, а также в условиях реализации всех полномочий по решению вопросов местного значения органами местного самоуправления Талдомского городского округа.</a:t>
            </a:r>
          </a:p>
          <a:p>
            <a:pPr algn="ctr"/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цели </a:t>
            </a:r>
            <a:r>
              <a:rPr lang="ru-RU" sz="2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бюджетной </a:t>
            </a:r>
            <a:r>
              <a:rPr lang="ru-RU" sz="2400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политики</a:t>
            </a:r>
          </a:p>
          <a:p>
            <a:pPr algn="ctr"/>
            <a:r>
              <a:rPr lang="ru-RU" sz="2400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Талдомского городского округа </a:t>
            </a:r>
            <a:r>
              <a:rPr lang="ru-RU" sz="2400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2024-2026 годы</a:t>
            </a:r>
            <a:endParaRPr lang="ru-RU" sz="2400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сбалансированность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устойчивость бюджетной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безусловное исполнение принятых бюджетных обязательств Талдомского городского округа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повышение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 бюджетных расходов.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указанных целей будет продолжена работа по решению задач, обеспечивающих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0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906000" cy="1292662"/>
          </a:xfrm>
          <a:prstGeom prst="rect">
            <a:avLst/>
          </a:prstGeom>
          <a:gradFill>
            <a:gsLst>
              <a:gs pos="20000">
                <a:schemeClr val="tx1"/>
              </a:gs>
              <a:gs pos="48000">
                <a:srgbClr val="FFFFEB"/>
              </a:gs>
              <a:gs pos="85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i="1" dirty="0" smtClean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бюджетной политики </a:t>
            </a:r>
          </a:p>
          <a:p>
            <a:pPr algn="ctr"/>
            <a:r>
              <a:rPr lang="ru-RU" sz="2600" b="1" i="1" dirty="0" smtClean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Талдомского городского округа </a:t>
            </a:r>
          </a:p>
          <a:p>
            <a:pPr algn="ctr"/>
            <a:r>
              <a:rPr lang="ru-RU" sz="2600" b="1" i="1" dirty="0" smtClean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2024 </a:t>
            </a:r>
            <a:r>
              <a:rPr lang="ru-RU" sz="2600" b="1" i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и на плановый период </a:t>
            </a:r>
            <a:r>
              <a:rPr lang="ru-RU" sz="2600" b="1" i="1" dirty="0" smtClean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2600" b="1" i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600" b="1" i="1" dirty="0" smtClean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2600" b="1" i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годов</a:t>
            </a:r>
          </a:p>
        </p:txBody>
      </p:sp>
      <p:sp>
        <p:nvSpPr>
          <p:cNvPr id="3" name="Прямоугольник 2"/>
          <p:cNvSpPr/>
          <p:nvPr/>
        </p:nvSpPr>
        <p:spPr>
          <a:xfrm rot="10800000" flipV="1">
            <a:off x="-2" y="1496086"/>
            <a:ext cx="9906001" cy="461665"/>
          </a:xfrm>
          <a:prstGeom prst="rect">
            <a:avLst/>
          </a:prstGeom>
          <a:gradFill>
            <a:gsLst>
              <a:gs pos="46012">
                <a:srgbClr val="FFFFEB"/>
              </a:gs>
              <a:gs pos="16000">
                <a:schemeClr val="tx1"/>
              </a:gs>
              <a:gs pos="77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endParaRPr lang="ru-RU" sz="2400" b="1" i="1" dirty="0">
              <a:solidFill>
                <a:srgbClr val="7030A0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2100404"/>
            <a:ext cx="9906000" cy="369332"/>
          </a:xfrm>
          <a:prstGeom prst="rect">
            <a:avLst/>
          </a:prstGeom>
          <a:gradFill>
            <a:gsLst>
              <a:gs pos="48891">
                <a:srgbClr val="FFFFEB"/>
              </a:gs>
              <a:gs pos="18000">
                <a:schemeClr val="tx1"/>
              </a:gs>
              <a:gs pos="75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688880"/>
            <a:ext cx="9906000" cy="369332"/>
          </a:xfrm>
          <a:prstGeom prst="rect">
            <a:avLst/>
          </a:prstGeom>
          <a:gradFill>
            <a:gsLst>
              <a:gs pos="48148">
                <a:srgbClr val="FFFFEB"/>
              </a:gs>
              <a:gs pos="13000">
                <a:schemeClr val="tx1"/>
              </a:gs>
              <a:gs pos="78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2887682"/>
            <a:ext cx="9906000" cy="3970318"/>
          </a:xfrm>
          <a:prstGeom prst="rect">
            <a:avLst/>
          </a:prstGeom>
          <a:gradFill>
            <a:gsLst>
              <a:gs pos="41568">
                <a:srgbClr val="FFFFEB"/>
              </a:gs>
              <a:gs pos="17000">
                <a:schemeClr val="tx1"/>
              </a:gs>
              <a:gs pos="94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повышение эффективности управления муниципальным имуществом Талдомского городского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бюджетного процесса, в том числе программного подхода в бюджетном процессе, работа в ГИС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РЭБ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населению Талдомского городского округа качественных муниципальных услуг на основе муниципального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управления бюджетными расходами за счет оптимизации их структуры по всем отраслям социально-культурной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сферы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умеренной политики в сфере заимствований и управления муниципальным долгом Талдомского городского округа 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Реализация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указанных задач будет обеспечена за счет исполнения показателей прогноза социально – экономического развития Талдомского городского округа на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2024 -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годы.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10800000" flipV="1">
            <a:off x="0" y="1565993"/>
            <a:ext cx="9906000" cy="1200329"/>
          </a:xfrm>
          <a:prstGeom prst="rect">
            <a:avLst/>
          </a:prstGeom>
          <a:gradFill>
            <a:gsLst>
              <a:gs pos="51120">
                <a:srgbClr val="FFFFEB"/>
              </a:gs>
              <a:gs pos="20000">
                <a:schemeClr val="tx1"/>
              </a:gs>
              <a:gs pos="89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благоприятных условий для социально-экономического развития Талдомского городского округа и привлечения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инвестиций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реализацию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мер, направленных на увеличение налоговых и неналоговых доходов бюджета Талдомского городского округа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67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906000" cy="7053919"/>
          </a:xfrm>
          <a:prstGeom prst="rect">
            <a:avLst/>
          </a:prstGeom>
          <a:gradFill>
            <a:gsLst>
              <a:gs pos="10000">
                <a:srgbClr val="FFFFEB"/>
              </a:gs>
              <a:gs pos="76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Приоритеты налоговой политики в Талдомском городском </a:t>
            </a:r>
            <a:r>
              <a:rPr lang="ru-RU" sz="24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округе</a:t>
            </a:r>
            <a:endParaRPr lang="ru-RU" sz="240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60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endParaRPr lang="ru-RU" sz="1700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17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2024 году и на среднесрочную перспективу 2025-2026 годов налоговая политика Талдомского городского округа направлена на обеспечение сбалансированности и устойчивости бюджетной системы, выполнения расходных обязательств, роста налоговых и неналоговых доходов бюджета в период существенного влияния неблагоприятных факторов в условиях внешнего </a:t>
            </a:r>
            <a:r>
              <a:rPr lang="ru-RU" sz="17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7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санкционного</a:t>
            </a:r>
            <a:r>
              <a:rPr lang="ru-RU" sz="17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давления</a:t>
            </a: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450215" algn="just">
              <a:spcAft>
                <a:spcPts val="0"/>
              </a:spcAft>
            </a:pPr>
            <a:endParaRPr lang="ru-RU" sz="1700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7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условиях действующей налоговой системы Российской Федерации основные направления налоговой политики Талдомского городского округа в 2024-2026 годах включают:</a:t>
            </a:r>
          </a:p>
          <a:p>
            <a:pPr indent="450215" algn="just">
              <a:spcAft>
                <a:spcPts val="0"/>
              </a:spcAft>
            </a:pP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повышение предпринимательской активности;</a:t>
            </a:r>
          </a:p>
          <a:p>
            <a:pPr indent="450215" algn="just">
              <a:lnSpc>
                <a:spcPct val="114000"/>
              </a:lnSpc>
              <a:spcAft>
                <a:spcPts val="0"/>
              </a:spcAft>
            </a:pP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содействие развитию малого и среднего предпринимательства;</a:t>
            </a:r>
          </a:p>
          <a:p>
            <a:pPr indent="450215" algn="just">
              <a:spcAft>
                <a:spcPts val="0"/>
              </a:spcAft>
            </a:pP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дальнейшее улучшение инвестиционного климата;</a:t>
            </a:r>
          </a:p>
          <a:p>
            <a:pPr indent="450215" algn="just">
              <a:spcAft>
                <a:spcPts val="0"/>
              </a:spcAft>
            </a:pP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установление налоговых льгот на временной основе и обязательный анализ эффективности их применения.</a:t>
            </a:r>
          </a:p>
          <a:p>
            <a:pPr indent="457200" algn="just">
              <a:spcAft>
                <a:spcPts val="0"/>
              </a:spcAft>
            </a:pPr>
            <a:r>
              <a:rPr lang="ru-RU" sz="17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Для </a:t>
            </a: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достижения планируемых параметров доходной части бюджета на 2024 год, определенных в условиях действующего налогового и бюджетного законодательства будет продолжена работа по стабилизации доли собственных налоговых и неналоговых доходов в общей сумме доходов бюджета округа.</a:t>
            </a:r>
          </a:p>
          <a:p>
            <a:pPr indent="457200" algn="just">
              <a:spcAft>
                <a:spcPts val="0"/>
              </a:spcAft>
            </a:pPr>
            <a:endParaRPr lang="ru-RU" sz="1700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endParaRPr lang="ru-RU" sz="1700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r>
              <a:rPr lang="ru-RU" sz="17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целях расширения налоговой базы имущественных налогов предстоит активизировать работу по проведению инвентаризации и учета объектов недвижимости, принадлежащим физическим лицам, постановке на кадастровый учет земельных участков, применения кадастровой стоимости в качестве налоговой базы по имущественным налогам</a:t>
            </a:r>
            <a:r>
              <a:rPr lang="ru-RU" sz="17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17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88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1860">
              <a:srgbClr val="FFFFEB"/>
            </a:gs>
            <a:gs pos="17000">
              <a:schemeClr val="tx1"/>
            </a:gs>
            <a:gs pos="8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8935803"/>
              </p:ext>
            </p:extLst>
          </p:nvPr>
        </p:nvGraphicFramePr>
        <p:xfrm>
          <a:off x="0" y="889001"/>
          <a:ext cx="9906000" cy="603722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6197599">
                  <a:extLst>
                    <a:ext uri="{9D8B030D-6E8A-4147-A177-3AD203B41FA5}">
                      <a16:colId xmlns="" xmlns:a16="http://schemas.microsoft.com/office/drawing/2014/main" val="992068863"/>
                    </a:ext>
                  </a:extLst>
                </a:gridCol>
                <a:gridCol w="1704074">
                  <a:extLst>
                    <a:ext uri="{9D8B030D-6E8A-4147-A177-3AD203B41FA5}">
                      <a16:colId xmlns="" xmlns:a16="http://schemas.microsoft.com/office/drawing/2014/main" val="409080459"/>
                    </a:ext>
                  </a:extLst>
                </a:gridCol>
                <a:gridCol w="2004327">
                  <a:extLst>
                    <a:ext uri="{9D8B030D-6E8A-4147-A177-3AD203B41FA5}">
                      <a16:colId xmlns="" xmlns:a16="http://schemas.microsoft.com/office/drawing/2014/main" val="2068231797"/>
                    </a:ext>
                  </a:extLst>
                </a:gridCol>
              </a:tblGrid>
              <a:tr h="805903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9000">
                          <a:srgbClr val="FFFFEB"/>
                        </a:gs>
                        <a:gs pos="14000">
                          <a:schemeClr val="tx1"/>
                        </a:gs>
                        <a:gs pos="7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   </a:t>
                      </a:r>
                    </a:p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руб</a:t>
                      </a: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</a:p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3000">
                          <a:schemeClr val="tx1"/>
                        </a:gs>
                        <a:gs pos="41000">
                          <a:srgbClr val="FFFFEB"/>
                        </a:gs>
                        <a:gs pos="9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в объеме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</a:t>
                      </a: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налоговых и неналоговых   доходов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%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chemeClr val="tx1"/>
                        </a:gs>
                        <a:gs pos="66000">
                          <a:srgbClr val="FFFFEB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308482798"/>
                  </a:ext>
                </a:extLst>
              </a:tr>
              <a:tr h="402951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454 000,0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80,03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474783863"/>
                  </a:ext>
                </a:extLst>
              </a:tr>
              <a:tr h="402951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106 500,0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5,86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86484459"/>
                  </a:ext>
                </a:extLst>
              </a:tr>
              <a:tr h="1611804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Доходы от уплаты акцизов на автомобильный и прямогонный бензин, дизельное топливо, моторные масла для дизельных и (или) карбюраторных (</a:t>
                      </a:r>
                      <a:r>
                        <a:rPr lang="ru-RU" sz="1800" b="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инжекторных</a:t>
                      </a: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двигателей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64 527,0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3,55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524620038"/>
                  </a:ext>
                </a:extLst>
              </a:tr>
              <a:tr h="805903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упрощенной системы налогообложения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120 000,0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6,63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727574635"/>
                  </a:ext>
                </a:extLst>
              </a:tr>
              <a:tr h="149488">
                <a:tc rowSpan="2">
                  <a:txBody>
                    <a:bodyPr/>
                    <a:lstStyle/>
                    <a:p>
                      <a:pPr marL="0" marR="0" indent="45720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76020216"/>
                  </a:ext>
                </a:extLst>
              </a:tr>
              <a:tr h="9840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9 000,0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0,49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3887063"/>
                  </a:ext>
                </a:extLst>
              </a:tr>
              <a:tr h="402951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12 600,0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0,69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877683395"/>
                  </a:ext>
                </a:extLst>
              </a:tr>
              <a:tr h="402951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</a:t>
                      </a: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физических лиц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50 000,0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2,75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145713454"/>
                  </a:ext>
                </a:extLst>
              </a:tr>
            </a:tbl>
          </a:graphicData>
        </a:graphic>
      </p:graphicFrame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7928"/>
            <a:ext cx="9906000" cy="923330"/>
          </a:xfrm>
          <a:prstGeom prst="rect">
            <a:avLst/>
          </a:prstGeom>
          <a:gradFill>
            <a:gsLst>
              <a:gs pos="48196">
                <a:srgbClr val="FFFFEB"/>
              </a:gs>
              <a:gs pos="10219">
                <a:schemeClr val="tx1"/>
              </a:gs>
              <a:gs pos="85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0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Структура  и  объемы  налоговых  доходов  бюджета</a:t>
            </a:r>
            <a:endParaRPr kumimoji="0" lang="ru-RU" altLang="ru-RU" sz="3000" b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kumimoji="0" lang="ru-RU" altLang="ru-RU" sz="2400" b="1" i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4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8000">
              <a:schemeClr val="tx1"/>
            </a:gs>
            <a:gs pos="100000">
              <a:srgbClr val="FFFFEB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906000" cy="461665"/>
          </a:xfrm>
          <a:prstGeom prst="rect">
            <a:avLst/>
          </a:prstGeom>
          <a:gradFill>
            <a:gsLst>
              <a:gs pos="17000">
                <a:schemeClr val="tx1"/>
              </a:gs>
              <a:gs pos="46736">
                <a:srgbClr val="FFFFEB"/>
              </a:gs>
              <a:gs pos="80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algn="ctr"/>
            <a:endParaRPr lang="ru-RU" sz="2400" b="1" i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906000" cy="1200329"/>
          </a:xfrm>
          <a:prstGeom prst="rect">
            <a:avLst/>
          </a:prstGeom>
          <a:gradFill>
            <a:gsLst>
              <a:gs pos="25000">
                <a:srgbClr val="FFFFEB"/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налоговой политики </a:t>
            </a:r>
          </a:p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Талдомского городского округа</a:t>
            </a:r>
          </a:p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2024 год  и на плановый период 2025 и 2026 годов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1130301"/>
            <a:ext cx="9906000" cy="5909310"/>
          </a:xfrm>
          <a:prstGeom prst="rect">
            <a:avLst/>
          </a:prstGeom>
          <a:gradFill>
            <a:gsLst>
              <a:gs pos="70000">
                <a:srgbClr val="FFFFEB"/>
              </a:gs>
              <a:gs pos="9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эффективности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применения местных налоговых льгот в целях их ежегодного обновления и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актуализации</a:t>
            </a:r>
            <a:endParaRPr lang="ru-RU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налогооблагаемой базы по местным налогам за счет вовлечения в налоговый оборот объектов недвижимости и земельных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участков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 администрирования доходов бюджета  и снижение доли теневого сектора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постановке на налоговый учет новых налогоплательщиков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 использования муниципальной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собственности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сокращение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недоимки  по платежам в бюджет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поиск 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дополнительных источников пополнения бюджета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173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8000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906000" cy="687880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2100">
                <a:srgbClr val="FFFFEB"/>
              </a:gs>
              <a:gs pos="75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  <a:spcAft>
                <a:spcPts val="0"/>
              </a:spcAft>
            </a:pP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неналоговым доходам будет продолжена работа по дальнейшей замене аренды муниципального имущества на налоговые доходы путем продажи земель из аренды в собственность и постепенной продажи муниципального имущества, не требующего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ся для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выполнения полномочий. 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2024 году будет продолжена работа с населением по вовлечению в налоговый оборот незарегистрированных объектов недвижимого имущества и уплаты на территории Талдомского городского округа налога на имущество физических лиц, исходя из кадастровой стоимости объектов налогообложения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Продолжится работа по совершенствованию местного налогового законодательства, проведению постоянного мониторинга нормативных правовых актов с целью приведения их в соответствие с изменениями, внесенными в законодательство Российской Федерации о налогах и сборах. 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В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области налоговой политики будет продолжена практика налогового администрирования в 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рамках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работы Межведомственной комиссии по мобилизации доходов бюджета Талдомского 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городского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округа.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199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83463" flipV="1">
            <a:off x="9189732" y="196819"/>
            <a:ext cx="304733" cy="2205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5176"/>
            <a:ext cx="9924288" cy="7123176"/>
          </a:xfrm>
          <a:prstGeom prst="rect">
            <a:avLst/>
          </a:prstGeom>
          <a:solidFill>
            <a:schemeClr val="bg1"/>
          </a:solidFill>
          <a:effectLst>
            <a:glow rad="127000">
              <a:schemeClr val="accent1">
                <a:alpha val="1000"/>
              </a:schemeClr>
            </a:glow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-254000"/>
            <a:ext cx="9906000" cy="5452775"/>
          </a:xfrm>
          <a:prstGeom prst="rect">
            <a:avLst/>
          </a:prstGeom>
          <a:effectLst>
            <a:glow rad="127000">
              <a:schemeClr val="accent1">
                <a:lumMod val="60000"/>
                <a:lumOff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lnSpc>
                <a:spcPts val="3840"/>
              </a:lnSpc>
            </a:pPr>
            <a:endParaRPr lang="ru" sz="3200" b="1" i="1" dirty="0" smtClean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/>
            </a:endParaRPr>
          </a:p>
          <a:p>
            <a:pPr algn="ctr">
              <a:lnSpc>
                <a:spcPts val="3840"/>
              </a:lnSpc>
            </a:pPr>
            <a:r>
              <a:rPr lang="ru" sz="3200" b="1" i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</a:t>
            </a:r>
            <a:r>
              <a:rPr lang="ru" sz="3200" b="1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БЮДЖЕТ  ДЛЯ  </a:t>
            </a:r>
            <a:r>
              <a:rPr lang="ru" sz="3200" b="1" i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ГРАЖДАН</a:t>
            </a:r>
          </a:p>
          <a:p>
            <a:pPr>
              <a:lnSpc>
                <a:spcPts val="3840"/>
              </a:lnSpc>
            </a:pPr>
            <a:r>
              <a:rPr lang="ru" sz="1400" b="1" i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РАЗРАБОТАН   </a:t>
            </a:r>
            <a:r>
              <a:rPr lang="ru" sz="1400" b="1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ФИНАНСОВЫМ  УПРАВЛЕНИЕМ  </a:t>
            </a:r>
            <a:r>
              <a:rPr lang="ru" sz="1400" b="1" i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АДМИНИСТРАЦИИ  </a:t>
            </a:r>
            <a:r>
              <a:rPr lang="ru" sz="1400" b="1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ТАЛДОМСКОГО  ГОРОДСКОГО  О</a:t>
            </a:r>
            <a:r>
              <a:rPr lang="ru" sz="1400" b="1" i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КРУГА   </a:t>
            </a:r>
          </a:p>
          <a:p>
            <a:pPr algn="ctr">
              <a:lnSpc>
                <a:spcPts val="3840"/>
              </a:lnSpc>
            </a:pPr>
            <a:r>
              <a:rPr lang="ru" sz="1400" b="1" i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НА  ОСНОВЕ   УТВЕРЖДЕННОГО РЕШЕНИЯ СОВЕТА ДЕПУТАТОВ ТАЛДОМСКОГО ГОРОДСКОГО  ОКРУГА </a:t>
            </a:r>
          </a:p>
          <a:p>
            <a:pPr algn="ctr">
              <a:lnSpc>
                <a:spcPts val="3840"/>
              </a:lnSpc>
            </a:pPr>
            <a:r>
              <a:rPr lang="ru" sz="1400" b="1" i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«О   БЮДЖЕТЕ  ТАЛДОМСКОГО  ГОРОДСКОГО  ОКРУГА</a:t>
            </a:r>
          </a:p>
          <a:p>
            <a:pPr algn="ctr">
              <a:lnSpc>
                <a:spcPts val="3840"/>
              </a:lnSpc>
            </a:pPr>
            <a:r>
              <a:rPr lang="ru" sz="1350" b="1" i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НА  2024  ГОД   И   НА ПЛАНОВЫЙ ПЕРИОД  2025  и  2026 ГОДОВ»  №   110  от   25. 12.2023  ГОДА (с изменениями № 4)</a:t>
            </a:r>
            <a:endParaRPr lang="ru" sz="1350" b="1" i="1" dirty="0" smtClean="0">
              <a:solidFill>
                <a:schemeClr val="accent2">
                  <a:lumMod val="50000"/>
                </a:schemeClr>
              </a:solidFill>
              <a:effectLst>
                <a:glow rad="127000">
                  <a:schemeClr val="bg1"/>
                </a:glow>
              </a:effectLst>
              <a:latin typeface="Times New Roman"/>
            </a:endParaRPr>
          </a:p>
          <a:p>
            <a:pPr algn="ctr">
              <a:lnSpc>
                <a:spcPts val="3840"/>
              </a:lnSpc>
            </a:pPr>
            <a:endParaRPr lang="ru" sz="1350" b="1" dirty="0">
              <a:solidFill>
                <a:schemeClr val="accent2">
                  <a:lumMod val="50000"/>
                </a:schemeClr>
              </a:solidFill>
              <a:effectLst>
                <a:glow rad="127000">
                  <a:schemeClr val="bg1"/>
                </a:glow>
              </a:effectLst>
              <a:latin typeface="Times New Roman"/>
            </a:endParaRPr>
          </a:p>
          <a:p>
            <a:pPr algn="ctr">
              <a:lnSpc>
                <a:spcPts val="3840"/>
              </a:lnSpc>
            </a:pPr>
            <a:endParaRPr lang="ru" sz="1400" b="1" dirty="0" smtClean="0">
              <a:solidFill>
                <a:schemeClr val="accent2">
                  <a:lumMod val="50000"/>
                </a:schemeClr>
              </a:solidFill>
              <a:effectLst>
                <a:glow rad="127000">
                  <a:schemeClr val="bg1"/>
                </a:glow>
              </a:effectLst>
              <a:latin typeface="Times New Roman"/>
            </a:endParaRPr>
          </a:p>
          <a:p>
            <a:pPr algn="ctr">
              <a:lnSpc>
                <a:spcPts val="3840"/>
              </a:lnSpc>
            </a:pPr>
            <a:r>
              <a:rPr lang="ru" sz="1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     </a:t>
            </a:r>
          </a:p>
          <a:p>
            <a:pPr algn="ctr">
              <a:lnSpc>
                <a:spcPts val="3840"/>
              </a:lnSpc>
            </a:pPr>
            <a:r>
              <a:rPr lang="ru" sz="1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               </a:t>
            </a:r>
          </a:p>
          <a:p>
            <a:pPr algn="ctr">
              <a:lnSpc>
                <a:spcPts val="3840"/>
              </a:lnSpc>
            </a:pPr>
            <a:endParaRPr lang="ru" sz="1300" b="1" i="1" dirty="0" smtClean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9887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"/>
            <a:ext cx="9906000" cy="6678751"/>
          </a:xfrm>
          <a:prstGeom prst="rect">
            <a:avLst/>
          </a:prstGeom>
          <a:gradFill>
            <a:gsLst>
              <a:gs pos="14000">
                <a:schemeClr val="tx1"/>
              </a:gs>
              <a:gs pos="38682">
                <a:srgbClr val="FFFFEB"/>
              </a:gs>
              <a:gs pos="59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По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неналоговым доходам будет продолжена работа по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дальнейшей замене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аренды муниципального имущества на налоговые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glow rad="127000">
                    <a:schemeClr val="tx1">
                      <a:lumMod val="9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бюджетной политики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glow rad="127000">
                    <a:schemeClr val="tx1">
                      <a:lumMod val="9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принципы формирования расходов бюджета Талдомского городского округа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glow rad="127000">
                    <a:schemeClr val="tx1">
                      <a:lumMod val="9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2024 год  и плановый период 2025-2026 годов</a:t>
            </a:r>
            <a:endParaRPr lang="ru-RU" sz="2000" dirty="0" smtClean="0">
              <a:solidFill>
                <a:schemeClr val="bg1"/>
              </a:solidFill>
              <a:effectLst>
                <a:glow rad="127000">
                  <a:schemeClr val="tx1">
                    <a:lumMod val="95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solidFill>
                  <a:schemeClr val="bg1"/>
                </a:solidFill>
                <a:effectLst>
                  <a:glow rad="127000">
                    <a:schemeClr val="tx1">
                      <a:lumMod val="9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Бюджетная политика в области расходов в 2024-2026 годах будет направлена, в первую очередь на дальнейшее развитие экономики и социальной сферы, сохранение социальной направленности бюджета, повышение результативности бюджетных расходов, развитие программно-целевых методов управления.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При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этом, учитывая, что объем расходов бюджета Талдомского городского округа ограничен его доходными возможностями, бюджетная политика в области расходов будет направлена на безусловное исполнение в полном объеме действующих расходных обязательств.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Приоритетом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бюджетной политики Талдомского городского округа является её социальная направленность – удовлетворение потребностей граждан в услугах образования, культурном и духовном развитии, информации, досуге, обеспечении социальных гарантий и социальной защиты граждан, в отношении которых на уровне городского округа существуют финансовые обязательства.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Основные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приоритеты расходов бюджета Талдомского городского округа в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году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определены с учетом необходимости решения неотложных проблем экономического и социального развития округа, достижения целевых показателей, обозначенных в Указе Президента РФ от 7 мая 2018 года, участие в реализации национальных проектов на территории округа. В их числе: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повышение эффективности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качества услуг в сфере образования, культуры, физической культуры и спорта;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оптимизация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 бюджетных учреждений на оплату коммунальных услуг и материальные затраты;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реализация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программ Талдомского городского округа.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Удельный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 расходов на социально – культурную сферу, включающих в себя расходы на образование, социальную политику, культуру, физкультуру и спорт, остается на протяжении нескольких лет стабильно высоким. В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данная тенденция сохранится и на финансирование указанных отраслей будет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39,88 процентов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всех расходов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бюджета, в том числе: </a:t>
            </a:r>
            <a:r>
              <a:rPr lang="ru-RU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4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1703913"/>
              </p:ext>
            </p:extLst>
          </p:nvPr>
        </p:nvGraphicFramePr>
        <p:xfrm>
          <a:off x="0" y="977902"/>
          <a:ext cx="9906001" cy="58800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00075">
                  <a:extLst>
                    <a:ext uri="{9D8B030D-6E8A-4147-A177-3AD203B41FA5}">
                      <a16:colId xmlns="" xmlns:a16="http://schemas.microsoft.com/office/drawing/2014/main" val="3268821222"/>
                    </a:ext>
                  </a:extLst>
                </a:gridCol>
                <a:gridCol w="2899722">
                  <a:extLst>
                    <a:ext uri="{9D8B030D-6E8A-4147-A177-3AD203B41FA5}">
                      <a16:colId xmlns="" xmlns:a16="http://schemas.microsoft.com/office/drawing/2014/main" val="700389474"/>
                    </a:ext>
                  </a:extLst>
                </a:gridCol>
                <a:gridCol w="2206204">
                  <a:extLst>
                    <a:ext uri="{9D8B030D-6E8A-4147-A177-3AD203B41FA5}">
                      <a16:colId xmlns="" xmlns:a16="http://schemas.microsoft.com/office/drawing/2014/main" val="1643893644"/>
                    </a:ext>
                  </a:extLst>
                </a:gridCol>
              </a:tblGrid>
              <a:tr h="2205038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Социально-культурная сфера</a:t>
                      </a:r>
                      <a:r>
                        <a:rPr lang="ru-RU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тыс. рублей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Доля </a:t>
                      </a:r>
                      <a:endParaRPr lang="ru-RU" sz="2000" b="0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 </a:t>
                      </a:r>
                      <a:r>
                        <a:rPr lang="ru-RU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общем </a:t>
                      </a:r>
                      <a:r>
                        <a:rPr lang="ru-RU" sz="20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объеме </a:t>
                      </a:r>
                      <a:r>
                        <a:rPr lang="ru-RU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расходов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025556529"/>
                  </a:ext>
                </a:extLst>
              </a:tr>
              <a:tr h="735012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Образование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</a:t>
                      </a:r>
                      <a:r>
                        <a:rPr lang="ru-RU" sz="20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631 858,63</a:t>
                      </a:r>
                      <a:endParaRPr lang="ru-RU" sz="20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30,49</a:t>
                      </a:r>
                      <a:endParaRPr lang="ru-RU" sz="20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877370234"/>
                  </a:ext>
                </a:extLst>
              </a:tr>
              <a:tr h="735012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Культура, кинематография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335 571,74</a:t>
                      </a:r>
                      <a:endParaRPr lang="ru-RU" sz="20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6,27</a:t>
                      </a:r>
                      <a:endParaRPr lang="ru-RU" sz="20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149295108"/>
                  </a:ext>
                </a:extLst>
              </a:tr>
              <a:tr h="735012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Физическая культура и спорт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126 293,64</a:t>
                      </a:r>
                      <a:endParaRPr lang="ru-RU" sz="20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2,36</a:t>
                      </a:r>
                      <a:endParaRPr lang="ru-RU" sz="20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9188077"/>
                  </a:ext>
                </a:extLst>
              </a:tr>
              <a:tr h="735012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Социальная политика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138 213,14</a:t>
                      </a:r>
                      <a:endParaRPr lang="ru-RU" sz="20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2,58</a:t>
                      </a:r>
                      <a:endParaRPr lang="ru-RU" sz="20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119092943"/>
                  </a:ext>
                </a:extLst>
              </a:tr>
              <a:tr h="735012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2 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231 937,15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41,70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724352396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1"/>
            <a:ext cx="9906001" cy="99164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1376">
                <a:srgbClr val="FFFFEB"/>
              </a:gs>
              <a:gs pos="74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Расходы  бюджета Талдомского городского округа</a:t>
            </a:r>
            <a:endParaRPr kumimoji="0" lang="ru-RU" altLang="ru-RU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социально-культурную сферу на 2024 год</a:t>
            </a:r>
            <a:endParaRPr kumimoji="0" lang="ru-RU" altLang="ru-RU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80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27007">
              <a:schemeClr val="tx1"/>
            </a:gs>
            <a:gs pos="74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906000" cy="6858000"/>
          </a:xfrm>
          <a:prstGeom prst="rect">
            <a:avLst/>
          </a:prstGeom>
          <a:gradFill>
            <a:gsLst>
              <a:gs pos="13000">
                <a:schemeClr val="tx1"/>
              </a:gs>
              <a:gs pos="37225">
                <a:srgbClr val="FFFFEB"/>
              </a:gs>
              <a:gs pos="88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Будет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продолжена работа по содержанию всей имеющейся сети бюджетных учреждений в отраслях образования, культуры, физической культуры и спорта, укреплению их материально-технической базы, созданию безопасных условий пребывания в учреждениях социально-культурной сферы. Приоритетным направлением бюджетной политики на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в сфере образования является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дальнейшее совершенствование структуры отрасли образования в округе, повышение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 расходов на функционирование отрасли, поддержание уровня оплаты труда работников образовательных учреждений, удовлетворение потребности в местах в детских дошкольных учреждениях, дальнейшее развитие учреждений дополнительного образования детей в сфере культуры. Будет продолжена работа по обновлению материально-технической базы для реализации основных и дополнительных общеобразовательных программ цифрового и гуманитарного профилей в сельских школах округа. В сфере социальной защиты населения приоритетными являются дальнейшее развитие и совершенствование мер социальной поддержки отдельных категорий граждан городского округа, создание </a:t>
            </a:r>
            <a:r>
              <a:rPr lang="ru-RU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безбарьерной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среды для людей с ограниченными возможностями здоровья, безусловное выполнение обязательств по выплате социальных пособий и компенсаций. Будет продолжена политика стабилизации доли расходов бюджета на управление путем оптимизации структуры управления, уменьшения непроизводительных расходов. В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году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указанные расходы в структуре расходов бюджета составят </a:t>
            </a:r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,1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от всех расходов бюджета.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Дальнейшее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получит система предоставления государственных и муниципальных услуг на базе многофункционального центра предоставления государственных и муниципальных услуг.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Продолжится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организации и совершенствованию транспортного обслуживания населения по </a:t>
            </a: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внутримуниципальным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маршрутам на основе долгосрочного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договора на транспортное обслуживание населения округа сроком на 5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 – 55 084,0 тыс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будет выделено из бюджета в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году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транспортное обслуживание населения округа. Реализация бюджетной политики в области транспортного обслуживания позволит сохранить действующую маршрутную сеть и гарантировать предоставление услуг транспортом общего пользования на внутримуниципальных маршрутах с низким пассажиропотоком.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За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счет средств Дорожного фонда и доходов бюджета Талдомского городского округа предусмотрены ассигнования в сумме </a:t>
            </a:r>
            <a:endParaRPr lang="en-US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518 291,5 тыс. руб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на содержание и ремонт автомобильных дорог общего пользования.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На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муниципальную поддержку развития малого и среднего предпринимательства в</a:t>
            </a:r>
            <a:r>
              <a:rPr lang="ru-RU" sz="1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Талдомском городского округе будет направлено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800,0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рублей. Финансирование будет осуществляться в рамках реализации мероприятий соответствующей муниципальной программы Талдомского городского округа, направленных на создание и развитие инфраструктуры поддержки субъектов малого и среднего предпринимательства.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Будет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продолжена программа предоставления социальных выплат на приобретение жилья молодым семьям, программа формирования современной комфортной среды проживания, программа переселения граждан из аварийного жилья, программы экологического благополучия территории и безопасности населения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68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7000">
              <a:schemeClr val="tx2">
                <a:lumMod val="40000"/>
                <a:lumOff val="60000"/>
              </a:schemeClr>
            </a:gs>
            <a:gs pos="28000">
              <a:srgbClr val="FFFFEB"/>
            </a:gs>
            <a:gs pos="83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6465100"/>
              </p:ext>
            </p:extLst>
          </p:nvPr>
        </p:nvGraphicFramePr>
        <p:xfrm>
          <a:off x="0" y="4025901"/>
          <a:ext cx="9906000" cy="28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2677">
                  <a:extLst>
                    <a:ext uri="{9D8B030D-6E8A-4147-A177-3AD203B41FA5}">
                      <a16:colId xmlns="" xmlns:a16="http://schemas.microsoft.com/office/drawing/2014/main" val="1085350515"/>
                    </a:ext>
                  </a:extLst>
                </a:gridCol>
                <a:gridCol w="1566114">
                  <a:extLst>
                    <a:ext uri="{9D8B030D-6E8A-4147-A177-3AD203B41FA5}">
                      <a16:colId xmlns="" xmlns:a16="http://schemas.microsoft.com/office/drawing/2014/main" val="2187949970"/>
                    </a:ext>
                  </a:extLst>
                </a:gridCol>
                <a:gridCol w="1635407">
                  <a:extLst>
                    <a:ext uri="{9D8B030D-6E8A-4147-A177-3AD203B41FA5}">
                      <a16:colId xmlns="" xmlns:a16="http://schemas.microsoft.com/office/drawing/2014/main" val="429473592"/>
                    </a:ext>
                  </a:extLst>
                </a:gridCol>
                <a:gridCol w="1294178">
                  <a:extLst>
                    <a:ext uri="{9D8B030D-6E8A-4147-A177-3AD203B41FA5}">
                      <a16:colId xmlns="" xmlns:a16="http://schemas.microsoft.com/office/drawing/2014/main" val="665281835"/>
                    </a:ext>
                  </a:extLst>
                </a:gridCol>
                <a:gridCol w="1592882">
                  <a:extLst>
                    <a:ext uri="{9D8B030D-6E8A-4147-A177-3AD203B41FA5}">
                      <a16:colId xmlns="" xmlns:a16="http://schemas.microsoft.com/office/drawing/2014/main" val="2816889121"/>
                    </a:ext>
                  </a:extLst>
                </a:gridCol>
                <a:gridCol w="1354742">
                  <a:extLst>
                    <a:ext uri="{9D8B030D-6E8A-4147-A177-3AD203B41FA5}">
                      <a16:colId xmlns="" xmlns:a16="http://schemas.microsoft.com/office/drawing/2014/main" val="3434536086"/>
                    </a:ext>
                  </a:extLst>
                </a:gridCol>
              </a:tblGrid>
              <a:tr h="92415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 </a:t>
                      </a:r>
                    </a:p>
                    <a:p>
                      <a:pPr algn="ctr"/>
                      <a:endParaRPr lang="ru-RU" sz="14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 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исполнение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14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год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(тыс.руб.)</a:t>
                      </a:r>
                    </a:p>
                    <a:p>
                      <a:pPr algn="ctr"/>
                      <a:endParaRPr lang="ru-RU" sz="14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(тыс.руб.)</a:t>
                      </a:r>
                    </a:p>
                    <a:p>
                      <a:pPr algn="ctr"/>
                      <a:endParaRPr lang="ru-RU" sz="14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r>
                        <a:rPr lang="ru-RU" sz="140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(тыс.руб.)</a:t>
                      </a:r>
                    </a:p>
                    <a:p>
                      <a:pPr algn="ctr"/>
                      <a:endParaRPr lang="ru-RU" sz="14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r>
                        <a:rPr lang="ru-RU" sz="140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7716208"/>
                  </a:ext>
                </a:extLst>
              </a:tr>
              <a:tr h="29811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3 776 533,83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4 359 294,60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4 867 381,707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3 812 010,55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4 684 682,78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724536825"/>
                  </a:ext>
                </a:extLst>
              </a:tr>
              <a:tr h="38755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 безвозмездные поступления из бюджетов других уровней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348 501,23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2 294 872,80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2 931 948,71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8000">
                          <a:schemeClr val="tx1"/>
                        </a:gs>
                        <a:gs pos="42000">
                          <a:srgbClr val="FFFFEB"/>
                        </a:gs>
                        <a:gs pos="8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1 675 880,55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2 303 842,78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729690021"/>
                  </a:ext>
                </a:extLst>
              </a:tr>
              <a:tr h="29811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616 459,47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4 487 963,00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5 351 632,694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3 826 680,62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4 694 493,39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780658744"/>
                  </a:ext>
                </a:extLst>
              </a:tr>
              <a:tr h="50679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 (-)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Профицит(+)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160 074,36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-128 668,40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-484 250,987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-14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670,07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-9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810,61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934806044"/>
                  </a:ext>
                </a:extLst>
              </a:tr>
              <a:tr h="41736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долг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48 044,51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84 217,40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30 499,62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59 992,19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10 634,35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587100731"/>
                  </a:ext>
                </a:extLst>
              </a:tr>
            </a:tbl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526775276"/>
              </p:ext>
            </p:extLst>
          </p:nvPr>
        </p:nvGraphicFramePr>
        <p:xfrm>
          <a:off x="487974" y="868298"/>
          <a:ext cx="8827476" cy="28662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56563249"/>
              </p:ext>
            </p:extLst>
          </p:nvPr>
        </p:nvGraphicFramePr>
        <p:xfrm>
          <a:off x="1" y="1134413"/>
          <a:ext cx="9906000" cy="29433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0" y="0"/>
            <a:ext cx="9906000" cy="1134413"/>
          </a:xfrm>
          <a:prstGeom prst="rect">
            <a:avLst/>
          </a:prstGeom>
          <a:gradFill>
            <a:gsLst>
              <a:gs pos="35000">
                <a:srgbClr val="FFFFEB"/>
              </a:gs>
              <a:gs pos="70000">
                <a:schemeClr val="tx1"/>
              </a:gs>
              <a:gs pos="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sz="15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ИНФОРМАЦИЯ  ОБ ОСНОВНЫХ ХАРАКТЕРИСТИКАХ  БЮДЖЕТА ТАЛДОМСКОГО ГОРОДСКОГО ОКРУГА НА ОЧЕРЕДНОЙ 2024 ГОД И НА ПЛАНОВЫЙ  ПЕРИОД  2025-2026 ГОДОВ  В СРАВНЕНИИ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5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 ДВУМЯ  ПРЕДЫДУЩИМИ ПЕРИОДАМИ 2022 ОТЧЕТНЫМ И ТЕКУЩИМ 2023 ГОДАМИ</a:t>
            </a:r>
            <a:endParaRPr lang="ru-RU" sz="1500" b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36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  <a:endParaRPr lang="ru" sz="2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3920950"/>
              </p:ext>
            </p:extLst>
          </p:nvPr>
        </p:nvGraphicFramePr>
        <p:xfrm>
          <a:off x="1" y="1600201"/>
          <a:ext cx="9906000" cy="52577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87900">
                  <a:extLst>
                    <a:ext uri="{9D8B030D-6E8A-4147-A177-3AD203B41FA5}">
                      <a16:colId xmlns="" xmlns:a16="http://schemas.microsoft.com/office/drawing/2014/main" val="833408645"/>
                    </a:ext>
                  </a:extLst>
                </a:gridCol>
                <a:gridCol w="939800">
                  <a:extLst>
                    <a:ext uri="{9D8B030D-6E8A-4147-A177-3AD203B41FA5}">
                      <a16:colId xmlns="" xmlns:a16="http://schemas.microsoft.com/office/drawing/2014/main" val="4094822849"/>
                    </a:ext>
                  </a:extLst>
                </a:gridCol>
                <a:gridCol w="927098">
                  <a:extLst>
                    <a:ext uri="{9D8B030D-6E8A-4147-A177-3AD203B41FA5}">
                      <a16:colId xmlns="" xmlns:a16="http://schemas.microsoft.com/office/drawing/2014/main" val="1289495260"/>
                    </a:ext>
                  </a:extLst>
                </a:gridCol>
                <a:gridCol w="825502">
                  <a:extLst>
                    <a:ext uri="{9D8B030D-6E8A-4147-A177-3AD203B41FA5}">
                      <a16:colId xmlns="" xmlns:a16="http://schemas.microsoft.com/office/drawing/2014/main" val="3751967997"/>
                    </a:ext>
                  </a:extLst>
                </a:gridCol>
                <a:gridCol w="800100">
                  <a:extLst>
                    <a:ext uri="{9D8B030D-6E8A-4147-A177-3AD203B41FA5}">
                      <a16:colId xmlns="" xmlns:a16="http://schemas.microsoft.com/office/drawing/2014/main" val="988692377"/>
                    </a:ext>
                  </a:extLst>
                </a:gridCol>
                <a:gridCol w="761999">
                  <a:extLst>
                    <a:ext uri="{9D8B030D-6E8A-4147-A177-3AD203B41FA5}">
                      <a16:colId xmlns="" xmlns:a16="http://schemas.microsoft.com/office/drawing/2014/main" val="31112103"/>
                    </a:ext>
                  </a:extLst>
                </a:gridCol>
                <a:gridCol w="863601">
                  <a:extLst>
                    <a:ext uri="{9D8B030D-6E8A-4147-A177-3AD203B41FA5}">
                      <a16:colId xmlns="" xmlns:a16="http://schemas.microsoft.com/office/drawing/2014/main" val="2035113425"/>
                    </a:ext>
                  </a:extLst>
                </a:gridCol>
              </a:tblGrid>
              <a:tr h="4892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доходов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</a:t>
                      </a:r>
                    </a:p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год</a:t>
                      </a: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 исполнение</a:t>
                      </a:r>
                    </a:p>
                    <a:p>
                      <a:pPr algn="ctr" fontAlgn="ctr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2023 года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2024 год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2025 год</a:t>
                      </a:r>
                      <a:endParaRPr lang="ru-RU" sz="105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105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632915210"/>
                  </a:ext>
                </a:extLst>
              </a:tr>
              <a:tr h="994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13351405"/>
                  </a:ext>
                </a:extLst>
              </a:tr>
              <a:tr h="3837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428 032,60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459 670,00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1 843 793,60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1 935 433,00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2 136 130,00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2 380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840,00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578887856"/>
                  </a:ext>
                </a:extLst>
              </a:tr>
              <a:tr h="3837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ДОХОДЫ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1 279 486,85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1 361 335,00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1 570 901,10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1 817 327,00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2 062 706,00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2 307 334,00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489083165"/>
                  </a:ext>
                </a:extLst>
              </a:tr>
              <a:tr h="3837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ПРИБЫЛЬ, ДОХОДЫ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963 416,85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1 028 000,00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1 250 000,00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1454 000,00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1 614 200,00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812 200,00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423673032"/>
                  </a:ext>
                </a:extLst>
              </a:tr>
              <a:tr h="3837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963 416,85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1 028 000,00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1 250 000,00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1 454 000,00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1 614 200,00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812 200,00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885889518"/>
                  </a:ext>
                </a:extLst>
              </a:tr>
              <a:tr h="4617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ТОВАРЫ (РАБОТЫ, УСЛУГИ), РЕАЛИЗУЕМЫЕ НА ТЕРРИТОРИИ РОССИЙСКОЙ ФЕДЕРАЦИИ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46 525,31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44 935,00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44 935,00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64 527,00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68 530,00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71 418,00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358076755"/>
                  </a:ext>
                </a:extLst>
              </a:tr>
              <a:tr h="4080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Акцизы по подакцизным товарам (продукции), производимым на территории Российской Федерации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46 525,31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44 935,00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44 935,00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64 527,00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68 530,00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71 418,00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839302672"/>
                  </a:ext>
                </a:extLst>
              </a:tr>
              <a:tr h="27642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СОВОКУПНЫЙ ДОХОД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114 504,47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132 800,00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118 780,50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129 700,00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176 765,00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208 077,00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487387041"/>
                  </a:ext>
                </a:extLst>
              </a:tr>
              <a:tr h="3738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упрощенной системы налогообложения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104 082,92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161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183,00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191 111,00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635358361"/>
                  </a:ext>
                </a:extLst>
              </a:tr>
              <a:tr h="3159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«Автоматизированная упрощенная система налогообложения»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888,00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804352688"/>
                  </a:ext>
                </a:extLst>
              </a:tr>
              <a:tr h="3159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налог на вмененный доход для отдельных видов деятельности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-1,22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-219,50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38221455"/>
                  </a:ext>
                </a:extLst>
              </a:tr>
              <a:tr h="3027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сельскохозяйственный налог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-9,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421697989"/>
                  </a:ext>
                </a:extLst>
              </a:tr>
              <a:tr h="3738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432,39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11 800,00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8 700,00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14 762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16 078,00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402116552"/>
                  </a:ext>
                </a:extLst>
              </a:tr>
              <a:tr h="3055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ИМУЩЕСТВО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145 690,29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156 500,00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189 944,00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201 815,00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958320506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 smtClean="0">
                <a:latin typeface="Times New Roman"/>
              </a:rPr>
              <a:t>р</a:t>
            </a:r>
            <a:r>
              <a:rPr lang="ru" sz="1050" dirty="0" smtClean="0">
                <a:latin typeface="Times New Roman"/>
              </a:rPr>
              <a:t>уб.</a:t>
            </a:r>
            <a:r>
              <a:rPr lang="ru" sz="1050" u="sng" dirty="0" smtClean="0">
                <a:latin typeface="Times New Roman"/>
              </a:rPr>
              <a:t>)</a:t>
            </a:r>
            <a:endParaRPr lang="ru" sz="1050" u="sng" dirty="0">
              <a:latin typeface="Times New Roman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3547349"/>
              </p:ext>
            </p:extLst>
          </p:nvPr>
        </p:nvGraphicFramePr>
        <p:xfrm>
          <a:off x="0" y="0"/>
          <a:ext cx="9906001" cy="68580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54930">
                  <a:extLst>
                    <a:ext uri="{9D8B030D-6E8A-4147-A177-3AD203B41FA5}">
                      <a16:colId xmlns="" xmlns:a16="http://schemas.microsoft.com/office/drawing/2014/main" val="833408645"/>
                    </a:ext>
                  </a:extLst>
                </a:gridCol>
                <a:gridCol w="839692">
                  <a:extLst>
                    <a:ext uri="{9D8B030D-6E8A-4147-A177-3AD203B41FA5}">
                      <a16:colId xmlns="" xmlns:a16="http://schemas.microsoft.com/office/drawing/2014/main" val="4094822849"/>
                    </a:ext>
                  </a:extLst>
                </a:gridCol>
                <a:gridCol w="775100">
                  <a:extLst>
                    <a:ext uri="{9D8B030D-6E8A-4147-A177-3AD203B41FA5}">
                      <a16:colId xmlns="" xmlns:a16="http://schemas.microsoft.com/office/drawing/2014/main" val="1289495260"/>
                    </a:ext>
                  </a:extLst>
                </a:gridCol>
                <a:gridCol w="904284">
                  <a:extLst>
                    <a:ext uri="{9D8B030D-6E8A-4147-A177-3AD203B41FA5}">
                      <a16:colId xmlns="" xmlns:a16="http://schemas.microsoft.com/office/drawing/2014/main" val="3751967997"/>
                    </a:ext>
                  </a:extLst>
                </a:gridCol>
                <a:gridCol w="826774">
                  <a:extLst>
                    <a:ext uri="{9D8B030D-6E8A-4147-A177-3AD203B41FA5}">
                      <a16:colId xmlns="" xmlns:a16="http://schemas.microsoft.com/office/drawing/2014/main" val="988692377"/>
                    </a:ext>
                  </a:extLst>
                </a:gridCol>
                <a:gridCol w="904284">
                  <a:extLst>
                    <a:ext uri="{9D8B030D-6E8A-4147-A177-3AD203B41FA5}">
                      <a16:colId xmlns="" xmlns:a16="http://schemas.microsoft.com/office/drawing/2014/main" val="31112103"/>
                    </a:ext>
                  </a:extLst>
                </a:gridCol>
                <a:gridCol w="800937">
                  <a:extLst>
                    <a:ext uri="{9D8B030D-6E8A-4147-A177-3AD203B41FA5}">
                      <a16:colId xmlns="" xmlns:a16="http://schemas.microsoft.com/office/drawing/2014/main" val="2035113425"/>
                    </a:ext>
                  </a:extLst>
                </a:gridCol>
              </a:tblGrid>
              <a:tr h="5126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доходов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</a:t>
                      </a:r>
                    </a:p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год</a:t>
                      </a: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 исполнение</a:t>
                      </a:r>
                    </a:p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2023 года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2024 год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2025  год</a:t>
                      </a:r>
                      <a:endParaRPr lang="ru-RU" sz="11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632915210"/>
                  </a:ext>
                </a:extLst>
              </a:tr>
              <a:tr h="969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13351405"/>
                  </a:ext>
                </a:extLst>
              </a:tr>
              <a:tr h="31005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46 073,63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64 495,00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74 583,00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020951936"/>
                  </a:ext>
                </a:extLst>
              </a:tr>
              <a:tr h="36243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99 616,66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106 500,00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125 449,00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127 232,00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58935778"/>
                  </a:ext>
                </a:extLst>
              </a:tr>
              <a:tr h="3235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9 309,28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10 600,00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12 600,00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13 267,00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13 824,00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85052797"/>
                  </a:ext>
                </a:extLst>
              </a:tr>
              <a:tr h="4659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ЗАДОЛЖНОСТЬ И ПЕРЕРАСЧЕТЫ ПО ОТМЕНЕННЫМ НАЛОГАМ,СБОРАМ И ИНЫМ ОБЯЗАТЕЛЬНЫМ ПЛАТЕЖАМ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40,65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128591679"/>
                  </a:ext>
                </a:extLst>
              </a:tr>
              <a:tr h="2329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НАЛОГОВЫЕ ДОХОДЫ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147,50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492099229"/>
                  </a:ext>
                </a:extLst>
              </a:tr>
              <a:tr h="27182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НЕНАЛОГОВЫЕ ДОХОДЫ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148 545,75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98 335,00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272 930,60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118 106,00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73 424,00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73 506,00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827995824"/>
                  </a:ext>
                </a:extLst>
              </a:tr>
              <a:tr h="4142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49 537,29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44 381,00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60 550,60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55 430,00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43 926,00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010,00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421232172"/>
                  </a:ext>
                </a:extLst>
              </a:tr>
              <a:tr h="2588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ПРИ ПОЛЬЗОВАНИИ ПРИРОДНЫМИ РЕСУРСАМИ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961,60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247665599"/>
                  </a:ext>
                </a:extLst>
              </a:tr>
              <a:tr h="3740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 И КОМПЕНСАЦИИ ЗАТРАТ ГОСУДАРСТВА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18 841,37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9 120,00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146 500,00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660090630"/>
                  </a:ext>
                </a:extLst>
              </a:tr>
              <a:tr h="3740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РЕАЛИЗАЦИИ ИМУЩЕСТВА, ЗАЧИСЛЯЕМЫЕ В БЮДЖЕТ ТАЛДОМСКОГО ГОРОДСКОГО ОКРУГА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56 656,45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39 500,00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32 700,00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43 200,00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576103627"/>
                  </a:ext>
                </a:extLst>
              </a:tr>
              <a:tr h="2329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ДЕНЕЖНЫЕ ВЗЫСКАНИЯ (ШТРАФЫ)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22 339,90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10 200,00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10 122,00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10 120,00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142984873"/>
                  </a:ext>
                </a:extLst>
              </a:tr>
              <a:tr h="1941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НЕНАЛОГОВЫЕ ДОХОДЫ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209,14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665326969"/>
                  </a:ext>
                </a:extLst>
              </a:tr>
              <a:tr h="2459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2 348 501,23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2 765 957,60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2 515 501,00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2 931 948,71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1 675 880,55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2 303 842,78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6366094"/>
                  </a:ext>
                </a:extLst>
              </a:tr>
              <a:tr h="3883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 ОТ ДРУГИХ БЮДЖЕТОВ БЮДЖЕТНОЙ СИСТЕМЫ РОССИЙСКОЙ ФЕДЕРАЦИИ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2 352 990,38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2 831 613,00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2 515 501,00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2 931 948,71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1 675 880,55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2 303 842,78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557085698"/>
                  </a:ext>
                </a:extLst>
              </a:tr>
              <a:tr h="2459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бюджетам бюджетной системы Российской Федерации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624 173,00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650 431,00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650 431,00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650 065,00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295 983,00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292 727,00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446692801"/>
                  </a:ext>
                </a:extLst>
              </a:tr>
              <a:tr h="3740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бюджетной системы Российской Федерации (межбюджетные субсидии)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933 781,24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1 361 031,00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1 056 140,00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1 477 819,29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569 267,99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1 218 839,22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774309773"/>
                  </a:ext>
                </a:extLst>
              </a:tr>
              <a:tr h="2105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бюджетной системы Российской Федерации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775 217,29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809 821,00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798 600,00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800 147,75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810 629,56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792 276,56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484966301"/>
                  </a:ext>
                </a:extLst>
              </a:tr>
              <a:tr h="22004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818,85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10 330,00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10 330,00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3 916,67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53495913"/>
                  </a:ext>
                </a:extLst>
              </a:tr>
              <a:tr h="55887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ВОЗВРАТ ОСТАТКОВ</a:t>
                      </a:r>
                      <a:r>
                        <a:rPr lang="ru-RU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СУБСИДИИ, СУБВЕНЦИЙ И ИНЫХ МЕЖБЮДЖЕТНЫХ ТРАНСФЕРТОВ, ИМЕЮЩИХ ЦЕЛЕВОЕ ЗНАЧЕНИЕ, ПОШЛЫХ ЛЕТ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-4  489,15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393143861"/>
                  </a:ext>
                </a:extLst>
              </a:tr>
              <a:tr h="1893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3 776 533,83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4 291 283,00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4 359 294,60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11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867 381,71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3 812 010,55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4 684 682,78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3403683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23119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2022 -2026 годах в динамике</a:t>
            </a:r>
            <a:endParaRPr lang="ru" sz="2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 smtClean="0">
                <a:latin typeface="Times New Roman"/>
              </a:rPr>
              <a:t>р</a:t>
            </a:r>
            <a:r>
              <a:rPr lang="ru" sz="1050" dirty="0" smtClean="0">
                <a:latin typeface="Times New Roman"/>
              </a:rPr>
              <a:t>уб.</a:t>
            </a:r>
            <a:r>
              <a:rPr lang="ru" sz="1050" u="sng" dirty="0" smtClean="0">
                <a:latin typeface="Times New Roman"/>
              </a:rPr>
              <a:t>)</a:t>
            </a:r>
            <a:endParaRPr lang="ru" sz="1050" u="sng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6128253"/>
              </p:ext>
            </p:extLst>
          </p:nvPr>
        </p:nvGraphicFramePr>
        <p:xfrm>
          <a:off x="0" y="1599050"/>
          <a:ext cx="9906001" cy="52589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46200">
                  <a:extLst>
                    <a:ext uri="{9D8B030D-6E8A-4147-A177-3AD203B41FA5}">
                      <a16:colId xmlns="" xmlns:a16="http://schemas.microsoft.com/office/drawing/2014/main" val="2481614618"/>
                    </a:ext>
                  </a:extLst>
                </a:gridCol>
                <a:gridCol w="3421476">
                  <a:extLst>
                    <a:ext uri="{9D8B030D-6E8A-4147-A177-3AD203B41FA5}">
                      <a16:colId xmlns="" xmlns:a16="http://schemas.microsoft.com/office/drawing/2014/main" val="150416408"/>
                    </a:ext>
                  </a:extLst>
                </a:gridCol>
                <a:gridCol w="832692">
                  <a:extLst>
                    <a:ext uri="{9D8B030D-6E8A-4147-A177-3AD203B41FA5}">
                      <a16:colId xmlns="" xmlns:a16="http://schemas.microsoft.com/office/drawing/2014/main" val="370549031"/>
                    </a:ext>
                  </a:extLst>
                </a:gridCol>
                <a:gridCol w="832692">
                  <a:extLst>
                    <a:ext uri="{9D8B030D-6E8A-4147-A177-3AD203B41FA5}">
                      <a16:colId xmlns="" xmlns:a16="http://schemas.microsoft.com/office/drawing/2014/main" val="2082711854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544261313"/>
                  </a:ext>
                </a:extLst>
              </a:tr>
              <a:tr h="3245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1 00 00 000 00 0000 000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1 428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032, 600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1 843 793,600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1 935 433,000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2 136 130,000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2 380 840,000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795152175"/>
                  </a:ext>
                </a:extLst>
              </a:tr>
              <a:tr h="3245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1 01 00 000 00 0000 000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ПРИБЫЛЬ, ДОХОДЫ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963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416, 850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1 250 000,000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1 454 000,000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1 614 200,000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1 812 200,000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358510560"/>
                  </a:ext>
                </a:extLst>
              </a:tr>
              <a:tr h="3245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1 01 02 000 01 0000 110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416, 850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1 250 000,000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1 454 000,000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1 614 200,000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1 812 200,000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0470189"/>
                  </a:ext>
                </a:extLst>
              </a:tr>
              <a:tr h="7937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1 01 02 010 01 0000 110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с доходов, источником которых является налоговый агент, за исключением доходов, в отношении которых исчисление и уплата налога осуществляются в соответствии со статьями 227, 227.1 и 228 Налогового кодекса Российской Федерации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807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580, 950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927 200,000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1 059 943,000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1 175 188,000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1 324 653,000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60871447"/>
                  </a:ext>
                </a:extLst>
              </a:tr>
              <a:tr h="14266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1 01 02 020 01 0000 110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с доходов, полученных от осуществления деятельности физическими лицами, зарегистрированными в качестве индивидуальных предпринимателей, нотариусов, занимающихся частной практикой, адвокатов, учредивших адвокатские кабинеты, и других лиц, занимающихся частной практикой в соответствии со статьей 227 Налогового кодекса Российской Федерации</a:t>
                      </a:r>
                      <a:b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3 861,810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62920988"/>
                  </a:ext>
                </a:extLst>
              </a:tr>
              <a:tr h="4773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1 01 02 030 01 0000 110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с доходов, полученных физическими лицами в соответствии со статьей 228 Налогового кодекса Российской Федерации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13 880,910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12 000,000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537653648"/>
                  </a:ext>
                </a:extLst>
              </a:tr>
              <a:tr h="9519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1 01 02 040 01 0000 110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в виде фиксированных авансовых платежей с доходов, полученных физическими лицами, являющимися иностранными гражданами, осуществляющими трудовую деятельность по найму на основании патента в соответствии со статьей 227.1 Налогового кодекса Российской Федерации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58 429,790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67 300,000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65 938,000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72 835,000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81 832,000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5542499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9190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  <a:endParaRPr lang="ru" sz="2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 smtClean="0">
                <a:latin typeface="Times New Roman"/>
              </a:rPr>
              <a:t>р</a:t>
            </a:r>
            <a:r>
              <a:rPr lang="ru" sz="1050" dirty="0" smtClean="0">
                <a:latin typeface="Times New Roman"/>
              </a:rPr>
              <a:t>уб.</a:t>
            </a:r>
            <a:r>
              <a:rPr lang="ru" sz="1050" u="sng" dirty="0" smtClean="0">
                <a:latin typeface="Times New Roman"/>
              </a:rPr>
              <a:t>)</a:t>
            </a:r>
            <a:endParaRPr lang="ru" sz="1050" u="sng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6498912"/>
              </p:ext>
            </p:extLst>
          </p:nvPr>
        </p:nvGraphicFramePr>
        <p:xfrm>
          <a:off x="0" y="2147466"/>
          <a:ext cx="9905999" cy="471053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65457">
                  <a:extLst>
                    <a:ext uri="{9D8B030D-6E8A-4147-A177-3AD203B41FA5}">
                      <a16:colId xmlns="" xmlns:a16="http://schemas.microsoft.com/office/drawing/2014/main" val="2981221459"/>
                    </a:ext>
                  </a:extLst>
                </a:gridCol>
                <a:gridCol w="3413641">
                  <a:extLst>
                    <a:ext uri="{9D8B030D-6E8A-4147-A177-3AD203B41FA5}">
                      <a16:colId xmlns="" xmlns:a16="http://schemas.microsoft.com/office/drawing/2014/main" val="2782407137"/>
                    </a:ext>
                  </a:extLst>
                </a:gridCol>
                <a:gridCol w="821267">
                  <a:extLst>
                    <a:ext uri="{9D8B030D-6E8A-4147-A177-3AD203B41FA5}">
                      <a16:colId xmlns="" xmlns:a16="http://schemas.microsoft.com/office/drawing/2014/main" val="1185066147"/>
                    </a:ext>
                  </a:extLst>
                </a:gridCol>
                <a:gridCol w="832693">
                  <a:extLst>
                    <a:ext uri="{9D8B030D-6E8A-4147-A177-3AD203B41FA5}">
                      <a16:colId xmlns="" xmlns:a16="http://schemas.microsoft.com/office/drawing/2014/main" val="751139397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3290379373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3379883510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1913917099"/>
                    </a:ext>
                  </a:extLst>
                </a:gridCol>
              </a:tblGrid>
              <a:tr h="10976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1 01 02 080 01 0000 110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в части суммы налога, превышающей 650 000 рублей, относящейся к части налоговой базы, превышающей 5 000 000 рублей (за исключением налога на доходы физических лиц с сумм прибыли контролируемой иностранной компании, в том числе фиксированной прибыли контролируемой иностранной компании)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79 663,390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60 100,000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60 119,000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66 177,000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73 515,000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280073980"/>
                  </a:ext>
                </a:extLst>
              </a:tr>
              <a:tr h="7847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1 01 02 130 01 0000 110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в отношении доходов от долевого участия в организации, полученных в виде дивидендов (в части суммы налога, не превышающей 650 000 рублей)</a:t>
                      </a:r>
                      <a:b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30 000,000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30 000,000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30 000,000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933051624"/>
                  </a:ext>
                </a:extLst>
              </a:tr>
              <a:tr h="7847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1 01 02 140 01 0000 110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в отношении доходов от долевого участия в организации, полученных в виде дивидендов (в части суммы налога, превышающей 650 000 рублей)</a:t>
                      </a:r>
                      <a:b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179 400,000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222 000,000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252 000,000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282 200,000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707054446"/>
                  </a:ext>
                </a:extLst>
              </a:tr>
              <a:tr h="4717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1 03 00 000 00 0000 000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ТОВАРЫ (РАБОТЫ, УСЛУГИ), РЕАЛИЗУЕМЫЕ НА ТЕРРИТОРИИ РОССИЙСКОЙ ФЕДЕРАЦИИ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46 525,301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44 935,000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64 527,000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68 530,000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71 418,000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464501845"/>
                  </a:ext>
                </a:extLst>
              </a:tr>
              <a:tr h="3152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1 03 02 000 01 0000 110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Акцизы по подакцизным товарам (продукции), производимым на территории Российской Федерации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46 525,310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44 935,000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64 527,000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68 530,000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71 418,000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204717313"/>
                  </a:ext>
                </a:extLst>
              </a:tr>
              <a:tr h="7847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1 03 02 230 01 0000 110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уплаты акцизов на дизельное топливо,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23 323,460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22 667,000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32 210,000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34 134,000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576337350"/>
                  </a:ext>
                </a:extLst>
              </a:tr>
              <a:tr h="4717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1 05 01 020 01 0000 110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доходы, уменьшенные на величину расходов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19 047,630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17 468,000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19 200,000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25 783,000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30 581,000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790221221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4302938"/>
              </p:ext>
            </p:extLst>
          </p:nvPr>
        </p:nvGraphicFramePr>
        <p:xfrm>
          <a:off x="0" y="1632997"/>
          <a:ext cx="9906001" cy="68817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="" xmlns:a16="http://schemas.microsoft.com/office/drawing/2014/main" val="379541502"/>
                    </a:ext>
                  </a:extLst>
                </a:gridCol>
                <a:gridCol w="3267304">
                  <a:extLst>
                    <a:ext uri="{9D8B030D-6E8A-4147-A177-3AD203B41FA5}">
                      <a16:colId xmlns="" xmlns:a16="http://schemas.microsoft.com/office/drawing/2014/main" val="1708566156"/>
                    </a:ext>
                  </a:extLst>
                </a:gridCol>
                <a:gridCol w="832692">
                  <a:extLst>
                    <a:ext uri="{9D8B030D-6E8A-4147-A177-3AD203B41FA5}">
                      <a16:colId xmlns="" xmlns:a16="http://schemas.microsoft.com/office/drawing/2014/main" val="1240671220"/>
                    </a:ext>
                  </a:extLst>
                </a:gridCol>
                <a:gridCol w="832692">
                  <a:extLst>
                    <a:ext uri="{9D8B030D-6E8A-4147-A177-3AD203B41FA5}">
                      <a16:colId xmlns="" xmlns:a16="http://schemas.microsoft.com/office/drawing/2014/main" val="4224704514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3319769201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2660001104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92168365"/>
                    </a:ext>
                  </a:extLst>
                </a:gridCol>
              </a:tblGrid>
              <a:tr h="25017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38857159"/>
                  </a:ext>
                </a:extLst>
              </a:tr>
              <a:tr h="2670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452362009"/>
                  </a:ext>
                </a:extLst>
              </a:tr>
              <a:tr h="1709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1895394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8510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  <a:endParaRPr lang="ru" sz="2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 smtClean="0">
                <a:latin typeface="Times New Roman"/>
              </a:rPr>
              <a:t>р</a:t>
            </a:r>
            <a:r>
              <a:rPr lang="ru" sz="1050" dirty="0" smtClean="0">
                <a:latin typeface="Times New Roman"/>
              </a:rPr>
              <a:t>уб.</a:t>
            </a:r>
            <a:r>
              <a:rPr lang="ru" sz="1050" u="sng" dirty="0" smtClean="0">
                <a:latin typeface="Times New Roman"/>
              </a:rPr>
              <a:t>)</a:t>
            </a:r>
            <a:endParaRPr lang="ru" sz="1050" u="sng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3662376"/>
              </p:ext>
            </p:extLst>
          </p:nvPr>
        </p:nvGraphicFramePr>
        <p:xfrm>
          <a:off x="0" y="1599050"/>
          <a:ext cx="9906001" cy="635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="" xmlns:a16="http://schemas.microsoft.com/office/drawing/2014/main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="" xmlns:a16="http://schemas.microsoft.com/office/drawing/2014/main" val="150416408"/>
                    </a:ext>
                  </a:extLst>
                </a:gridCol>
                <a:gridCol w="832692">
                  <a:extLst>
                    <a:ext uri="{9D8B030D-6E8A-4147-A177-3AD203B41FA5}">
                      <a16:colId xmlns="" xmlns:a16="http://schemas.microsoft.com/office/drawing/2014/main" val="370549031"/>
                    </a:ext>
                  </a:extLst>
                </a:gridCol>
                <a:gridCol w="832692">
                  <a:extLst>
                    <a:ext uri="{9D8B030D-6E8A-4147-A177-3AD203B41FA5}">
                      <a16:colId xmlns="" xmlns:a16="http://schemas.microsoft.com/office/drawing/2014/main" val="2082711854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2646063"/>
              </p:ext>
            </p:extLst>
          </p:nvPr>
        </p:nvGraphicFramePr>
        <p:xfrm>
          <a:off x="0" y="2230733"/>
          <a:ext cx="9906001" cy="423797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1">
                  <a:extLst>
                    <a:ext uri="{9D8B030D-6E8A-4147-A177-3AD203B41FA5}">
                      <a16:colId xmlns="" xmlns:a16="http://schemas.microsoft.com/office/drawing/2014/main" val="1717342824"/>
                    </a:ext>
                  </a:extLst>
                </a:gridCol>
                <a:gridCol w="3267304">
                  <a:extLst>
                    <a:ext uri="{9D8B030D-6E8A-4147-A177-3AD203B41FA5}">
                      <a16:colId xmlns="" xmlns:a16="http://schemas.microsoft.com/office/drawing/2014/main" val="2072552243"/>
                    </a:ext>
                  </a:extLst>
                </a:gridCol>
                <a:gridCol w="832694">
                  <a:extLst>
                    <a:ext uri="{9D8B030D-6E8A-4147-A177-3AD203B41FA5}">
                      <a16:colId xmlns="" xmlns:a16="http://schemas.microsoft.com/office/drawing/2014/main" val="3710589927"/>
                    </a:ext>
                  </a:extLst>
                </a:gridCol>
                <a:gridCol w="832694">
                  <a:extLst>
                    <a:ext uri="{9D8B030D-6E8A-4147-A177-3AD203B41FA5}">
                      <a16:colId xmlns="" xmlns:a16="http://schemas.microsoft.com/office/drawing/2014/main" val="1942329050"/>
                    </a:ext>
                  </a:extLst>
                </a:gridCol>
                <a:gridCol w="1157646">
                  <a:extLst>
                    <a:ext uri="{9D8B030D-6E8A-4147-A177-3AD203B41FA5}">
                      <a16:colId xmlns="" xmlns:a16="http://schemas.microsoft.com/office/drawing/2014/main" val="444682735"/>
                    </a:ext>
                  </a:extLst>
                </a:gridCol>
                <a:gridCol w="1157646">
                  <a:extLst>
                    <a:ext uri="{9D8B030D-6E8A-4147-A177-3AD203B41FA5}">
                      <a16:colId xmlns="" xmlns:a16="http://schemas.microsoft.com/office/drawing/2014/main" val="2144783854"/>
                    </a:ext>
                  </a:extLst>
                </a:gridCol>
                <a:gridCol w="1157646">
                  <a:extLst>
                    <a:ext uri="{9D8B030D-6E8A-4147-A177-3AD203B41FA5}">
                      <a16:colId xmlns="" xmlns:a16="http://schemas.microsoft.com/office/drawing/2014/main" val="2051049205"/>
                    </a:ext>
                  </a:extLst>
                </a:gridCol>
              </a:tblGrid>
              <a:tr h="10956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1 05 01 021 01 1000 110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доходы, уменьшенные на величину расходов (в том числе минимальный налог, зачисляемый в бюджеты субъектов Российской Федерации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19 047,110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17 200,000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19 200,000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25 783,000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30 581,000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834210426"/>
                  </a:ext>
                </a:extLst>
              </a:tr>
              <a:tr h="3170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1 05 04 000 02 0000 110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10 432,400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9 000,000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14 762,000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16 078,000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877675707"/>
                  </a:ext>
                </a:extLst>
              </a:tr>
              <a:tr h="4727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1 05 04 010 02 0000 110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налогообложения, зачисляемый в бюджеты городских округов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10 432,400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9 000,000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14 762,000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16 078,000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63958128"/>
                  </a:ext>
                </a:extLst>
              </a:tr>
              <a:tr h="7841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1 05 04 010 02 1000 110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налогообложения, зачисляемый в бюджеты городских округов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10 407,580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9 000,000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14 762,000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16 078,000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203668758"/>
                  </a:ext>
                </a:extLst>
              </a:tr>
              <a:tr h="6284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1 05 07 000 01 0000 110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специального налогового режима "Автоматизированная упрощенная система налогообложения"</a:t>
                      </a:r>
                      <a:b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888,000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684520270"/>
                  </a:ext>
                </a:extLst>
              </a:tr>
              <a:tr h="9399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1 05 07 000 01 1000 110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специального налогового режима "Автоматизированная упрощенная система налогообложения" (сумма платежа (перерасчеты, недоимка и задолженность по соответствующему платежу, в том числе по отмененному)</a:t>
                      </a:r>
                      <a:b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888,000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115404981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9790384"/>
              </p:ext>
            </p:extLst>
          </p:nvPr>
        </p:nvGraphicFramePr>
        <p:xfrm>
          <a:off x="1" y="6299200"/>
          <a:ext cx="9905999" cy="558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0">
                  <a:extLst>
                    <a:ext uri="{9D8B030D-6E8A-4147-A177-3AD203B41FA5}">
                      <a16:colId xmlns="" xmlns:a16="http://schemas.microsoft.com/office/drawing/2014/main" val="2059701707"/>
                    </a:ext>
                  </a:extLst>
                </a:gridCol>
                <a:gridCol w="3267304">
                  <a:extLst>
                    <a:ext uri="{9D8B030D-6E8A-4147-A177-3AD203B41FA5}">
                      <a16:colId xmlns="" xmlns:a16="http://schemas.microsoft.com/office/drawing/2014/main" val="1435898293"/>
                    </a:ext>
                  </a:extLst>
                </a:gridCol>
                <a:gridCol w="832692">
                  <a:extLst>
                    <a:ext uri="{9D8B030D-6E8A-4147-A177-3AD203B41FA5}">
                      <a16:colId xmlns="" xmlns:a16="http://schemas.microsoft.com/office/drawing/2014/main" val="2692840871"/>
                    </a:ext>
                  </a:extLst>
                </a:gridCol>
                <a:gridCol w="832692">
                  <a:extLst>
                    <a:ext uri="{9D8B030D-6E8A-4147-A177-3AD203B41FA5}">
                      <a16:colId xmlns="" xmlns:a16="http://schemas.microsoft.com/office/drawing/2014/main" val="1735845940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4128327332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1361988762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3944959012"/>
                    </a:ext>
                  </a:extLst>
                </a:gridCol>
              </a:tblGrid>
              <a:tr h="2794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1 06 00 000 00 0000 000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ИМУЩЕСТВО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145 690,290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145 000,000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156 500,000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189 944,000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201 815,000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275467770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1 06 01 000 00 0000 110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46 073,620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46 000,000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50 000,000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64 495,000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74 583,000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8562427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41746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  <a:endParaRPr lang="ru" sz="2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 smtClean="0">
                <a:latin typeface="Times New Roman"/>
              </a:rPr>
              <a:t>р</a:t>
            </a:r>
            <a:r>
              <a:rPr lang="ru" sz="1050" dirty="0" smtClean="0">
                <a:latin typeface="Times New Roman"/>
              </a:rPr>
              <a:t>уб.</a:t>
            </a:r>
            <a:r>
              <a:rPr lang="ru" sz="1050" u="sng" dirty="0" smtClean="0">
                <a:latin typeface="Times New Roman"/>
              </a:rPr>
              <a:t>)</a:t>
            </a:r>
            <a:endParaRPr lang="ru" sz="1050" u="sng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2013538"/>
              </p:ext>
            </p:extLst>
          </p:nvPr>
        </p:nvGraphicFramePr>
        <p:xfrm>
          <a:off x="0" y="1599050"/>
          <a:ext cx="9906001" cy="635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="" xmlns:a16="http://schemas.microsoft.com/office/drawing/2014/main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="" xmlns:a16="http://schemas.microsoft.com/office/drawing/2014/main" val="150416408"/>
                    </a:ext>
                  </a:extLst>
                </a:gridCol>
                <a:gridCol w="832692">
                  <a:extLst>
                    <a:ext uri="{9D8B030D-6E8A-4147-A177-3AD203B41FA5}">
                      <a16:colId xmlns="" xmlns:a16="http://schemas.microsoft.com/office/drawing/2014/main" val="370549031"/>
                    </a:ext>
                  </a:extLst>
                </a:gridCol>
                <a:gridCol w="832692">
                  <a:extLst>
                    <a:ext uri="{9D8B030D-6E8A-4147-A177-3AD203B41FA5}">
                      <a16:colId xmlns="" xmlns:a16="http://schemas.microsoft.com/office/drawing/2014/main" val="2082711854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6736533"/>
              </p:ext>
            </p:extLst>
          </p:nvPr>
        </p:nvGraphicFramePr>
        <p:xfrm>
          <a:off x="-1" y="2220685"/>
          <a:ext cx="9906000" cy="468481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0">
                  <a:extLst>
                    <a:ext uri="{9D8B030D-6E8A-4147-A177-3AD203B41FA5}">
                      <a16:colId xmlns="" xmlns:a16="http://schemas.microsoft.com/office/drawing/2014/main" val="230784508"/>
                    </a:ext>
                  </a:extLst>
                </a:gridCol>
                <a:gridCol w="3267304">
                  <a:extLst>
                    <a:ext uri="{9D8B030D-6E8A-4147-A177-3AD203B41FA5}">
                      <a16:colId xmlns="" xmlns:a16="http://schemas.microsoft.com/office/drawing/2014/main" val="3430093147"/>
                    </a:ext>
                  </a:extLst>
                </a:gridCol>
                <a:gridCol w="832694">
                  <a:extLst>
                    <a:ext uri="{9D8B030D-6E8A-4147-A177-3AD203B41FA5}">
                      <a16:colId xmlns="" xmlns:a16="http://schemas.microsoft.com/office/drawing/2014/main" val="896506772"/>
                    </a:ext>
                  </a:extLst>
                </a:gridCol>
                <a:gridCol w="832694">
                  <a:extLst>
                    <a:ext uri="{9D8B030D-6E8A-4147-A177-3AD203B41FA5}">
                      <a16:colId xmlns="" xmlns:a16="http://schemas.microsoft.com/office/drawing/2014/main" val="2727416092"/>
                    </a:ext>
                  </a:extLst>
                </a:gridCol>
                <a:gridCol w="1157646">
                  <a:extLst>
                    <a:ext uri="{9D8B030D-6E8A-4147-A177-3AD203B41FA5}">
                      <a16:colId xmlns="" xmlns:a16="http://schemas.microsoft.com/office/drawing/2014/main" val="2672624707"/>
                    </a:ext>
                  </a:extLst>
                </a:gridCol>
                <a:gridCol w="1157646">
                  <a:extLst>
                    <a:ext uri="{9D8B030D-6E8A-4147-A177-3AD203B41FA5}">
                      <a16:colId xmlns="" xmlns:a16="http://schemas.microsoft.com/office/drawing/2014/main" val="2484819861"/>
                    </a:ext>
                  </a:extLst>
                </a:gridCol>
                <a:gridCol w="1157646">
                  <a:extLst>
                    <a:ext uri="{9D8B030D-6E8A-4147-A177-3AD203B41FA5}">
                      <a16:colId xmlns="" xmlns:a16="http://schemas.microsoft.com/office/drawing/2014/main" val="238783057"/>
                    </a:ext>
                  </a:extLst>
                </a:gridCol>
              </a:tblGrid>
              <a:tr h="4990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1 06 01 020 04 0000 110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лиц, взимаемый по ставкам, применяемым к объектам налогообложения, расположенным в границах городских округов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46 073,630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46 000,000</a:t>
                      </a:r>
                    </a:p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64 495,000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74 583,000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146554059"/>
                  </a:ext>
                </a:extLst>
              </a:tr>
              <a:tr h="7741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1 06 01 020 04 1000 110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лиц, взимаемый по ставкам, применяемым к объектам налогообложения, расположенным в границах городских округов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46 073,630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46 000,000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64 495,000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74 583,000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080472513"/>
                  </a:ext>
                </a:extLst>
              </a:tr>
              <a:tr h="3493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1 06 06 000 00 0000 110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99 616,660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99 000,000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106 500,000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125 449,000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127 232,000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843181697"/>
                  </a:ext>
                </a:extLst>
              </a:tr>
              <a:tr h="3493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1 06 06 030 00 0000 110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организаций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46 136,450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56 450,000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57 250,000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64886384"/>
                  </a:ext>
                </a:extLst>
              </a:tr>
              <a:tr h="3493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1 06 06 032 04 0000 110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организаций, обладающих земельным участком, расположенным в границах городских округов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46 136,450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44 000,000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56 450,000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57 250,000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215534746"/>
                  </a:ext>
                </a:extLst>
              </a:tr>
              <a:tr h="7741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1 06 06 032 04 1000 110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организаций, обладающих земельным участком, расположенным в границах городских округов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44 570,380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44 000,000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5 645,000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57 250,000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47860114"/>
                  </a:ext>
                </a:extLst>
              </a:tr>
              <a:tr h="3493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1 06 06 040 00 0000 110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физических лиц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r>
                        <a:rPr lang="ru-RU" sz="10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480,210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55 000,000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59 000,000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68 999,000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69 982,000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369124524"/>
                  </a:ext>
                </a:extLst>
              </a:tr>
              <a:tr h="4659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1 06 06 042 04 0000 110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физических лиц, обладающих земельным участком, расположенным в границах городских округов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53 480,210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55 000,000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68 999,000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69 982,000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864125651"/>
                  </a:ext>
                </a:extLst>
              </a:tr>
              <a:tr h="7741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1 06 06 042 04 1000 110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физических лиц, обладающих земельным участком, расположенным в границах городских округов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52 514,760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55 000,000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68 999,000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69 982,000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10485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82528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5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5232903" cy="6858000"/>
          </a:xfrm>
          <a:prstGeom prst="rect">
            <a:avLst/>
          </a:prstGeom>
          <a:gradFill>
            <a:gsLst>
              <a:gs pos="82000">
                <a:schemeClr val="tx1"/>
              </a:gs>
              <a:gs pos="50000">
                <a:schemeClr val="tx2">
                  <a:lumMod val="20000"/>
                  <a:lumOff val="80000"/>
                </a:schemeClr>
              </a:gs>
              <a:gs pos="18000">
                <a:srgbClr val="FFFFEB"/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 ЖИТЕЛИ  ТАЛДОМСКОГО ГОРОДСКОГО  ОКРУГА!</a:t>
            </a:r>
            <a:endParaRPr lang="ru-RU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>
                <a:effectLst>
                  <a:glow rad="127000">
                    <a:schemeClr val="bg2">
                      <a:lumMod val="7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i="1" dirty="0" smtClean="0">
                <a:effectLst>
                  <a:glow rad="127000">
                    <a:schemeClr val="bg2">
                      <a:lumMod val="7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Представляем вашему вниманию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«Бюджет для граждан</a:t>
            </a:r>
            <a:r>
              <a:rPr lang="ru-RU" sz="1400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</a:p>
          <a:p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котором в доступной форме изложено, на какие цели и в каком объеме направляются бюджетные </a:t>
            </a:r>
            <a:r>
              <a:rPr lang="ru-RU" sz="1400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ресурсы на  плановый период 2024-2026 годы, </a:t>
            </a:r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</a:t>
            </a:r>
            <a:r>
              <a:rPr lang="ru-RU" sz="1400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ожидаются в отчетном 2023 году.  Жители </a:t>
            </a:r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округа должны не только знать, но и иметь возможность сделать выводы об эффективности расходов и их целевом использовании.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Бюджет для граждан разрабатывается для ознакомления граждан (заинтересованных пользователей) с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задачами и приоритетными направлениями бюджетной политики, основными условиями формирования и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исполнения бюджетов, источниками доходов бюджетов, обоснованиями бюджетных расходов, планируемыми и достигнутыми результатами использования бюджетных ассигнований, а также вовлечения граждан в обсуждение бюджетных решений.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Для граждан показатели бюджета Талдомского городского округа  </a:t>
            </a:r>
            <a:r>
              <a:rPr lang="ru-RU" sz="1400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отчетный 2023 год и на плановый период 2024-2026 годы </a:t>
            </a:r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представлены в виде графиков, диаграмм, слайдов и числовых значений, чтобы каждый без труда мог понять каким образом прогнозируется бюджет по доходам и расходам.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«Бюджет для граждан» направлен на получение обратной связи от граждан, которым интересны современные проблемы муниципальных финансов в Талдомском городском </a:t>
            </a:r>
            <a:r>
              <a:rPr lang="ru-RU" sz="1400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округе.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812" y="0"/>
            <a:ext cx="46901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26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  <a:endParaRPr lang="ru" sz="2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 smtClean="0">
                <a:latin typeface="Times New Roman"/>
              </a:rPr>
              <a:t>р</a:t>
            </a:r>
            <a:r>
              <a:rPr lang="ru" sz="1050" dirty="0" smtClean="0">
                <a:latin typeface="Times New Roman"/>
              </a:rPr>
              <a:t>уб.</a:t>
            </a:r>
            <a:r>
              <a:rPr lang="ru" sz="1050" u="sng" dirty="0" smtClean="0">
                <a:latin typeface="Times New Roman"/>
              </a:rPr>
              <a:t>)</a:t>
            </a:r>
            <a:endParaRPr lang="ru" sz="1050" u="sng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9045210"/>
              </p:ext>
            </p:extLst>
          </p:nvPr>
        </p:nvGraphicFramePr>
        <p:xfrm>
          <a:off x="0" y="1599050"/>
          <a:ext cx="9906001" cy="635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22400">
                  <a:extLst>
                    <a:ext uri="{9D8B030D-6E8A-4147-A177-3AD203B41FA5}">
                      <a16:colId xmlns="" xmlns:a16="http://schemas.microsoft.com/office/drawing/2014/main" val="2481614618"/>
                    </a:ext>
                  </a:extLst>
                </a:gridCol>
                <a:gridCol w="3517900">
                  <a:extLst>
                    <a:ext uri="{9D8B030D-6E8A-4147-A177-3AD203B41FA5}">
                      <a16:colId xmlns="" xmlns:a16="http://schemas.microsoft.com/office/drawing/2014/main" val="150416408"/>
                    </a:ext>
                  </a:extLst>
                </a:gridCol>
                <a:gridCol w="660068">
                  <a:extLst>
                    <a:ext uri="{9D8B030D-6E8A-4147-A177-3AD203B41FA5}">
                      <a16:colId xmlns="" xmlns:a16="http://schemas.microsoft.com/office/drawing/2014/main" val="370549031"/>
                    </a:ext>
                  </a:extLst>
                </a:gridCol>
                <a:gridCol w="832692">
                  <a:extLst>
                    <a:ext uri="{9D8B030D-6E8A-4147-A177-3AD203B41FA5}">
                      <a16:colId xmlns="" xmlns:a16="http://schemas.microsoft.com/office/drawing/2014/main" val="2082711854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3697496"/>
              </p:ext>
            </p:extLst>
          </p:nvPr>
        </p:nvGraphicFramePr>
        <p:xfrm>
          <a:off x="-1" y="2230735"/>
          <a:ext cx="9906003" cy="46272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="" xmlns:a16="http://schemas.microsoft.com/office/drawing/2014/main" val="2952158108"/>
                    </a:ext>
                  </a:extLst>
                </a:gridCol>
                <a:gridCol w="3549196">
                  <a:extLst>
                    <a:ext uri="{9D8B030D-6E8A-4147-A177-3AD203B41FA5}">
                      <a16:colId xmlns="" xmlns:a16="http://schemas.microsoft.com/office/drawing/2014/main" val="2768599512"/>
                    </a:ext>
                  </a:extLst>
                </a:gridCol>
                <a:gridCol w="679575">
                  <a:extLst>
                    <a:ext uri="{9D8B030D-6E8A-4147-A177-3AD203B41FA5}">
                      <a16:colId xmlns="" xmlns:a16="http://schemas.microsoft.com/office/drawing/2014/main" val="3011102554"/>
                    </a:ext>
                  </a:extLst>
                </a:gridCol>
                <a:gridCol w="832694">
                  <a:extLst>
                    <a:ext uri="{9D8B030D-6E8A-4147-A177-3AD203B41FA5}">
                      <a16:colId xmlns="" xmlns:a16="http://schemas.microsoft.com/office/drawing/2014/main" val="2906205025"/>
                    </a:ext>
                  </a:extLst>
                </a:gridCol>
                <a:gridCol w="1157646">
                  <a:extLst>
                    <a:ext uri="{9D8B030D-6E8A-4147-A177-3AD203B41FA5}">
                      <a16:colId xmlns="" xmlns:a16="http://schemas.microsoft.com/office/drawing/2014/main" val="752029207"/>
                    </a:ext>
                  </a:extLst>
                </a:gridCol>
                <a:gridCol w="1157646">
                  <a:extLst>
                    <a:ext uri="{9D8B030D-6E8A-4147-A177-3AD203B41FA5}">
                      <a16:colId xmlns="" xmlns:a16="http://schemas.microsoft.com/office/drawing/2014/main" val="3535044952"/>
                    </a:ext>
                  </a:extLst>
                </a:gridCol>
                <a:gridCol w="1157646">
                  <a:extLst>
                    <a:ext uri="{9D8B030D-6E8A-4147-A177-3AD203B41FA5}">
                      <a16:colId xmlns="" xmlns:a16="http://schemas.microsoft.com/office/drawing/2014/main" val="1207202728"/>
                    </a:ext>
                  </a:extLst>
                </a:gridCol>
              </a:tblGrid>
              <a:tr h="2071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1 08 00 000 00 0000 000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9 309,280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12 000,000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12 600,000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13 267,000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13 824,000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04435199"/>
                  </a:ext>
                </a:extLst>
              </a:tr>
              <a:tr h="3144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1 08 03 000 01 0000 110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по делам, рассматриваемым в судах общей юрисдикции, мировыми судьями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9 254,280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12 767,000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13 324,000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421360272"/>
                  </a:ext>
                </a:extLst>
              </a:tr>
              <a:tr h="4702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1 08 03 010 01 0000 110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по делам, рассматриваемым в судах общей юрисдикции, мировыми судьями (за исключением Верховного Суда Российской Федерации)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9 254,280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11 595,000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12 767,000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13 324,000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127036710"/>
                  </a:ext>
                </a:extLst>
              </a:tr>
              <a:tr h="6652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1 08 03 010 01 1050 110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по делам, рассматриваемым в судах общей юрисдикции, мировыми судьями (за исключением Верховного Суда Российской Федерации) (государственная пошлина, уплачиваемая при обращении в суды)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8 859,120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11 595,000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12 000,000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535640016"/>
                  </a:ext>
                </a:extLst>
              </a:tr>
              <a:tr h="7978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1 08 03 010 01 1060 110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по делам, рассматриваемым в судах общей юрисдикции, мировыми судьями (за исключением Верховного Суда Российской Федерации) (государственная пошлина, уплачиваемая на основании судебных актов по результатам рассмотрения дел по существу)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395,170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505,000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767,000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824,000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550073677"/>
                  </a:ext>
                </a:extLst>
              </a:tr>
              <a:tr h="4001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1 08 07 000 01 0000 110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за государственную регистрацию, а также за совершение прочих юридически значимых действий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058822370"/>
                  </a:ext>
                </a:extLst>
              </a:tr>
              <a:tr h="3640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1 08 07 150 01 0000 110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за выдачу разрешения на установку рекламной конструкции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55,000</a:t>
                      </a:r>
                    </a:p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761870117"/>
                  </a:ext>
                </a:extLst>
              </a:tr>
              <a:tr h="4702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1 11 00 000 00 0000 000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49 537,280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60 550,600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55 430,000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43 926,000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44 010,000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374365908"/>
                  </a:ext>
                </a:extLst>
              </a:tr>
              <a:tr h="9377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1 11 05 000 00 0000 120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либо иной платы за передачу в возмездное пользование государственного и муниципального имущества (за исключением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40 593,470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52 269,600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46 930,000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43 526,000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43 610,000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8035542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49588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  <a:endParaRPr lang="ru" sz="2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 smtClean="0">
                <a:latin typeface="Times New Roman"/>
              </a:rPr>
              <a:t>р</a:t>
            </a:r>
            <a:r>
              <a:rPr lang="ru" sz="1050" dirty="0" smtClean="0">
                <a:latin typeface="Times New Roman"/>
              </a:rPr>
              <a:t>уб.</a:t>
            </a:r>
            <a:r>
              <a:rPr lang="ru" sz="1050" u="sng" dirty="0" smtClean="0">
                <a:latin typeface="Times New Roman"/>
              </a:rPr>
              <a:t>)</a:t>
            </a:r>
            <a:endParaRPr lang="ru" sz="1050" u="sng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1092485"/>
              </p:ext>
            </p:extLst>
          </p:nvPr>
        </p:nvGraphicFramePr>
        <p:xfrm>
          <a:off x="0" y="1599050"/>
          <a:ext cx="9906001" cy="635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="" xmlns:a16="http://schemas.microsoft.com/office/drawing/2014/main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="" xmlns:a16="http://schemas.microsoft.com/office/drawing/2014/main" val="150416408"/>
                    </a:ext>
                  </a:extLst>
                </a:gridCol>
                <a:gridCol w="832692">
                  <a:extLst>
                    <a:ext uri="{9D8B030D-6E8A-4147-A177-3AD203B41FA5}">
                      <a16:colId xmlns="" xmlns:a16="http://schemas.microsoft.com/office/drawing/2014/main" val="370549031"/>
                    </a:ext>
                  </a:extLst>
                </a:gridCol>
                <a:gridCol w="832692">
                  <a:extLst>
                    <a:ext uri="{9D8B030D-6E8A-4147-A177-3AD203B41FA5}">
                      <a16:colId xmlns="" xmlns:a16="http://schemas.microsoft.com/office/drawing/2014/main" val="2082711854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7614888"/>
              </p:ext>
            </p:extLst>
          </p:nvPr>
        </p:nvGraphicFramePr>
        <p:xfrm>
          <a:off x="-1" y="2210637"/>
          <a:ext cx="9906002" cy="47436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0">
                  <a:extLst>
                    <a:ext uri="{9D8B030D-6E8A-4147-A177-3AD203B41FA5}">
                      <a16:colId xmlns="" xmlns:a16="http://schemas.microsoft.com/office/drawing/2014/main" val="2298064276"/>
                    </a:ext>
                  </a:extLst>
                </a:gridCol>
                <a:gridCol w="3267304">
                  <a:extLst>
                    <a:ext uri="{9D8B030D-6E8A-4147-A177-3AD203B41FA5}">
                      <a16:colId xmlns="" xmlns:a16="http://schemas.microsoft.com/office/drawing/2014/main" val="3662588539"/>
                    </a:ext>
                  </a:extLst>
                </a:gridCol>
                <a:gridCol w="832695">
                  <a:extLst>
                    <a:ext uri="{9D8B030D-6E8A-4147-A177-3AD203B41FA5}">
                      <a16:colId xmlns="" xmlns:a16="http://schemas.microsoft.com/office/drawing/2014/main" val="2835523718"/>
                    </a:ext>
                  </a:extLst>
                </a:gridCol>
                <a:gridCol w="832695">
                  <a:extLst>
                    <a:ext uri="{9D8B030D-6E8A-4147-A177-3AD203B41FA5}">
                      <a16:colId xmlns="" xmlns:a16="http://schemas.microsoft.com/office/drawing/2014/main" val="228111263"/>
                    </a:ext>
                  </a:extLst>
                </a:gridCol>
                <a:gridCol w="1157646">
                  <a:extLst>
                    <a:ext uri="{9D8B030D-6E8A-4147-A177-3AD203B41FA5}">
                      <a16:colId xmlns="" xmlns:a16="http://schemas.microsoft.com/office/drawing/2014/main" val="1784697862"/>
                    </a:ext>
                  </a:extLst>
                </a:gridCol>
                <a:gridCol w="1157646">
                  <a:extLst>
                    <a:ext uri="{9D8B030D-6E8A-4147-A177-3AD203B41FA5}">
                      <a16:colId xmlns="" xmlns:a16="http://schemas.microsoft.com/office/drawing/2014/main" val="954166510"/>
                    </a:ext>
                  </a:extLst>
                </a:gridCol>
                <a:gridCol w="1157646">
                  <a:extLst>
                    <a:ext uri="{9D8B030D-6E8A-4147-A177-3AD203B41FA5}">
                      <a16:colId xmlns="" xmlns:a16="http://schemas.microsoft.com/office/drawing/2014/main" val="2868829443"/>
                    </a:ext>
                  </a:extLst>
                </a:gridCol>
              </a:tblGrid>
              <a:tr h="7496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1 11 05 010 00 0000 120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платы за земельные участки, государственная собственность на которые не разграничена, а также средства от продажи права на заключение договоров аренды указанных земельных участков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35 533,320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48 443,600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41 000,000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997511800"/>
                  </a:ext>
                </a:extLst>
              </a:tr>
              <a:tr h="8989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1 11 05 012 04 0000 120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платы за земельные участки, государственная собственность на которые не разграничена и которые расположены в границах городских округов, а также средства от продажи права на заключение договоров аренды указанных земельных участков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35 533,320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48 533,320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41 000,000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721907642"/>
                  </a:ext>
                </a:extLst>
              </a:tr>
              <a:tr h="8989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1 11 05 020 00 0000 120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платы за земли после разграничения государственной собственности на землю, а также средства от продажи права на заключение договоров аренды указанных земельных участков (за исключением земельных участков бюджетных и автономных учреждений)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383,630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326,000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794472069"/>
                  </a:ext>
                </a:extLst>
              </a:tr>
              <a:tr h="7496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1 11 05 024 04 0000 120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платы, а также средства от продажи права на заключение договоров аренды за земли, находящиеся в собственности городских округов (за исключением земельных участков муниципальных бюджетных и автономных учреждений)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383,630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326,000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182331895"/>
                  </a:ext>
                </a:extLst>
              </a:tr>
              <a:tr h="6003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1 11 05 070 00 0000 120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сдачи в аренду имущества, составляющего государственную (муниципальную) казну (за исключением земельных участков)</a:t>
                      </a:r>
                      <a:b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2 156,000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2 240,000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90379971"/>
                  </a:ext>
                </a:extLst>
              </a:tr>
              <a:tr h="7496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1 11 05 074 04 0000 120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сдачи в аренду имущества, составляющего казну городских округов (за исключением земельных участков)</a:t>
                      </a:r>
                      <a:b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2 156,000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2 240,000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7653377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35742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  <a:endParaRPr lang="ru" sz="2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 smtClean="0">
                <a:latin typeface="Times New Roman"/>
              </a:rPr>
              <a:t>р</a:t>
            </a:r>
            <a:r>
              <a:rPr lang="ru" sz="1050" dirty="0" smtClean="0">
                <a:latin typeface="Times New Roman"/>
              </a:rPr>
              <a:t>уб.</a:t>
            </a:r>
            <a:r>
              <a:rPr lang="ru" sz="1050" u="sng" dirty="0" smtClean="0">
                <a:latin typeface="Times New Roman"/>
              </a:rPr>
              <a:t>)</a:t>
            </a:r>
            <a:endParaRPr lang="ru" sz="1050" u="sng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9657328"/>
              </p:ext>
            </p:extLst>
          </p:nvPr>
        </p:nvGraphicFramePr>
        <p:xfrm>
          <a:off x="0" y="1599050"/>
          <a:ext cx="9906001" cy="635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="" xmlns:a16="http://schemas.microsoft.com/office/drawing/2014/main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="" xmlns:a16="http://schemas.microsoft.com/office/drawing/2014/main" val="150416408"/>
                    </a:ext>
                  </a:extLst>
                </a:gridCol>
                <a:gridCol w="832692">
                  <a:extLst>
                    <a:ext uri="{9D8B030D-6E8A-4147-A177-3AD203B41FA5}">
                      <a16:colId xmlns="" xmlns:a16="http://schemas.microsoft.com/office/drawing/2014/main" val="370549031"/>
                    </a:ext>
                  </a:extLst>
                </a:gridCol>
                <a:gridCol w="832692">
                  <a:extLst>
                    <a:ext uri="{9D8B030D-6E8A-4147-A177-3AD203B41FA5}">
                      <a16:colId xmlns="" xmlns:a16="http://schemas.microsoft.com/office/drawing/2014/main" val="2082711854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u="none" strike="noStrike">
                          <a:effectLst/>
                        </a:rPr>
                        <a:t> </a:t>
                      </a:r>
                      <a:endParaRPr lang="ru-RU" sz="3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u="none" strike="noStrike">
                          <a:effectLst/>
                        </a:rPr>
                        <a:t> </a:t>
                      </a:r>
                      <a:endParaRPr lang="ru-RU" sz="3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Сумма (тыс. руб.)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2025год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3989707"/>
              </p:ext>
            </p:extLst>
          </p:nvPr>
        </p:nvGraphicFramePr>
        <p:xfrm>
          <a:off x="1" y="2190542"/>
          <a:ext cx="9906000" cy="46674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1">
                  <a:extLst>
                    <a:ext uri="{9D8B030D-6E8A-4147-A177-3AD203B41FA5}">
                      <a16:colId xmlns="" xmlns:a16="http://schemas.microsoft.com/office/drawing/2014/main" val="4175954355"/>
                    </a:ext>
                  </a:extLst>
                </a:gridCol>
                <a:gridCol w="3267301">
                  <a:extLst>
                    <a:ext uri="{9D8B030D-6E8A-4147-A177-3AD203B41FA5}">
                      <a16:colId xmlns="" xmlns:a16="http://schemas.microsoft.com/office/drawing/2014/main" val="2710445898"/>
                    </a:ext>
                  </a:extLst>
                </a:gridCol>
                <a:gridCol w="832695">
                  <a:extLst>
                    <a:ext uri="{9D8B030D-6E8A-4147-A177-3AD203B41FA5}">
                      <a16:colId xmlns="" xmlns:a16="http://schemas.microsoft.com/office/drawing/2014/main" val="1185399516"/>
                    </a:ext>
                  </a:extLst>
                </a:gridCol>
                <a:gridCol w="832695">
                  <a:extLst>
                    <a:ext uri="{9D8B030D-6E8A-4147-A177-3AD203B41FA5}">
                      <a16:colId xmlns="" xmlns:a16="http://schemas.microsoft.com/office/drawing/2014/main" val="2565397608"/>
                    </a:ext>
                  </a:extLst>
                </a:gridCol>
                <a:gridCol w="1157646">
                  <a:extLst>
                    <a:ext uri="{9D8B030D-6E8A-4147-A177-3AD203B41FA5}">
                      <a16:colId xmlns="" xmlns:a16="http://schemas.microsoft.com/office/drawing/2014/main" val="715812186"/>
                    </a:ext>
                  </a:extLst>
                </a:gridCol>
                <a:gridCol w="1157646">
                  <a:extLst>
                    <a:ext uri="{9D8B030D-6E8A-4147-A177-3AD203B41FA5}">
                      <a16:colId xmlns="" xmlns:a16="http://schemas.microsoft.com/office/drawing/2014/main" val="1991065111"/>
                    </a:ext>
                  </a:extLst>
                </a:gridCol>
                <a:gridCol w="1157646">
                  <a:extLst>
                    <a:ext uri="{9D8B030D-6E8A-4147-A177-3AD203B41FA5}">
                      <a16:colId xmlns="" xmlns:a16="http://schemas.microsoft.com/office/drawing/2014/main" val="3457306765"/>
                    </a:ext>
                  </a:extLst>
                </a:gridCol>
              </a:tblGrid>
              <a:tr h="4847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1 11 05 300 00 0000 120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по соглашениям об установлении сервитута в отношении земельных участков, находящихся в государственной или муниципальной собственности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20,520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547934439"/>
                  </a:ext>
                </a:extLst>
              </a:tr>
              <a:tr h="12860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1 11 05 312 04 0000 120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по соглашениям об установлении сервитута, заключенным органами местного самоуправления городских округов, государственными или муниципальными предприятиями либо государственными или муниципальными учреждениями в отношении земельных участков, государственная собственность на которые не разграничена и которые расположены в границах городских округов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20,370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046564351"/>
                  </a:ext>
                </a:extLst>
              </a:tr>
              <a:tr h="9655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1 11 09 000 00 0000 120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использования имущества и прав, находящихся в государственной и муниципальной собственности (за исключением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8 923,290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8 250,000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8 500,000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75362611"/>
                  </a:ext>
                </a:extLst>
              </a:tr>
              <a:tr h="9655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1 11 09 040 00 0000 120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поступления от использования имущества, находящегося в государственной и муниципальной собственности (за исключением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6 925,960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6 550,000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7 500,000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886576158"/>
                  </a:ext>
                </a:extLst>
              </a:tr>
              <a:tr h="9655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1 11 09 044 04 0000 120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поступления от использования имущества, находящегося в собственности городских округов (за исключением имущества муниципальных бюджетных и автономных учреждений, а также имущества муниципальных унитарных предприятий, в том числе казенных)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9 925,960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6 550,000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7 500,000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0338235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2093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  <a:endParaRPr lang="ru" sz="2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 smtClean="0">
                <a:latin typeface="Times New Roman"/>
              </a:rPr>
              <a:t>р</a:t>
            </a:r>
            <a:r>
              <a:rPr lang="ru" sz="1050" dirty="0" smtClean="0">
                <a:latin typeface="Times New Roman"/>
              </a:rPr>
              <a:t>уб.</a:t>
            </a:r>
            <a:r>
              <a:rPr lang="ru" sz="1050" u="sng" dirty="0" smtClean="0">
                <a:latin typeface="Times New Roman"/>
              </a:rPr>
              <a:t>)</a:t>
            </a:r>
            <a:endParaRPr lang="ru" sz="1050" u="sng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073952"/>
              </p:ext>
            </p:extLst>
          </p:nvPr>
        </p:nvGraphicFramePr>
        <p:xfrm>
          <a:off x="0" y="1599050"/>
          <a:ext cx="9906001" cy="635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="" xmlns:a16="http://schemas.microsoft.com/office/drawing/2014/main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="" xmlns:a16="http://schemas.microsoft.com/office/drawing/2014/main" val="150416408"/>
                    </a:ext>
                  </a:extLst>
                </a:gridCol>
                <a:gridCol w="832692">
                  <a:extLst>
                    <a:ext uri="{9D8B030D-6E8A-4147-A177-3AD203B41FA5}">
                      <a16:colId xmlns="" xmlns:a16="http://schemas.microsoft.com/office/drawing/2014/main" val="370549031"/>
                    </a:ext>
                  </a:extLst>
                </a:gridCol>
                <a:gridCol w="943307">
                  <a:extLst>
                    <a:ext uri="{9D8B030D-6E8A-4147-A177-3AD203B41FA5}">
                      <a16:colId xmlns="" xmlns:a16="http://schemas.microsoft.com/office/drawing/2014/main" val="2082711854"/>
                    </a:ext>
                  </a:extLst>
                </a:gridCol>
                <a:gridCol w="1047032">
                  <a:extLst>
                    <a:ext uri="{9D8B030D-6E8A-4147-A177-3AD203B41FA5}">
                      <a16:colId xmlns=""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5674536"/>
              </p:ext>
            </p:extLst>
          </p:nvPr>
        </p:nvGraphicFramePr>
        <p:xfrm>
          <a:off x="-2" y="2240783"/>
          <a:ext cx="9906008" cy="46172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50999">
                  <a:extLst>
                    <a:ext uri="{9D8B030D-6E8A-4147-A177-3AD203B41FA5}">
                      <a16:colId xmlns="" xmlns:a16="http://schemas.microsoft.com/office/drawing/2014/main" val="4175954355"/>
                    </a:ext>
                  </a:extLst>
                </a:gridCol>
                <a:gridCol w="3428233">
                  <a:extLst>
                    <a:ext uri="{9D8B030D-6E8A-4147-A177-3AD203B41FA5}">
                      <a16:colId xmlns="" xmlns:a16="http://schemas.microsoft.com/office/drawing/2014/main" val="2343697619"/>
                    </a:ext>
                  </a:extLst>
                </a:gridCol>
                <a:gridCol w="634904">
                  <a:extLst>
                    <a:ext uri="{9D8B030D-6E8A-4147-A177-3AD203B41FA5}">
                      <a16:colId xmlns="" xmlns:a16="http://schemas.microsoft.com/office/drawing/2014/main" val="3217766718"/>
                    </a:ext>
                  </a:extLst>
                </a:gridCol>
                <a:gridCol w="810491">
                  <a:extLst>
                    <a:ext uri="{9D8B030D-6E8A-4147-A177-3AD203B41FA5}">
                      <a16:colId xmlns="" xmlns:a16="http://schemas.microsoft.com/office/drawing/2014/main" val="2434419604"/>
                    </a:ext>
                  </a:extLst>
                </a:gridCol>
                <a:gridCol w="1559387">
                  <a:extLst>
                    <a:ext uri="{9D8B030D-6E8A-4147-A177-3AD203B41FA5}">
                      <a16:colId xmlns="" xmlns:a16="http://schemas.microsoft.com/office/drawing/2014/main" val="2710445898"/>
                    </a:ext>
                  </a:extLst>
                </a:gridCol>
                <a:gridCol w="842243">
                  <a:extLst>
                    <a:ext uri="{9D8B030D-6E8A-4147-A177-3AD203B41FA5}">
                      <a16:colId xmlns="" xmlns:a16="http://schemas.microsoft.com/office/drawing/2014/main" val="2565397608"/>
                    </a:ext>
                  </a:extLst>
                </a:gridCol>
                <a:gridCol w="979751">
                  <a:extLst>
                    <a:ext uri="{9D8B030D-6E8A-4147-A177-3AD203B41FA5}">
                      <a16:colId xmlns="" xmlns:a16="http://schemas.microsoft.com/office/drawing/2014/main" val="1991065111"/>
                    </a:ext>
                  </a:extLst>
                </a:gridCol>
              </a:tblGrid>
              <a:tr h="10772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1 11 09 080 00 0000 120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Плата, поступившая в рамках договора за предоставление права на размещение и эксплуатацию нестационарного торгового объекта, установку и эксплуатацию рекламных конструкций на землях или земельных участках, находящихся в государственной или муниципальной собственности, и на землях или земельных участках, государственная собственность на которые не разграничена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1 997,330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1 700,000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547934439"/>
                  </a:ext>
                </a:extLst>
              </a:tr>
              <a:tr h="10772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1 11 09 080 04 0000 120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Плата, поступившая в рамках договора за предоставление права на размещение и эксплуатацию нестационарного торгового объекта, установку и эксплуатацию рекламных конструкций на землях или земельных участках, находящихся в собственности городских округов, и на землях или земельных участках, государственная собственность на которые не разграничена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1 997,330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1 700,000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765397442"/>
                  </a:ext>
                </a:extLst>
              </a:tr>
              <a:tr h="4226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1 12 00 000 00 0000 000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ПРИ ПОЛЬЗОВАНИИ ПРИРОДНЫМИ РЕСУРСАМИ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961,600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180,000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517653909"/>
                  </a:ext>
                </a:extLst>
              </a:tr>
              <a:tr h="4226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1 12 01 000 01 0000 120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негативное воздействие на окружающую среду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961,600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649596282"/>
                  </a:ext>
                </a:extLst>
              </a:tr>
              <a:tr h="4226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1 12 01 010 01 0000 120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выбросы загрязняющих веществ в атмосферный воздух стационарными объектами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123,300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20,400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652286348"/>
                  </a:ext>
                </a:extLst>
              </a:tr>
              <a:tr h="7721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1 12 01 010 01 6000 120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выбросы загрязняющих веществ в атмосферный воздух стационарными объектами (федеральные государственные органы, Банк России, органы управления государственными внебюджетными фондами Российской Федерации)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825,680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20,4000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55215831"/>
                  </a:ext>
                </a:extLst>
              </a:tr>
              <a:tr h="4226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1 12 01 040 01 0000 120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размещение отходов производства и потребления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825,680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159,600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8600389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51366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  <a:endParaRPr lang="ru" sz="2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 smtClean="0">
                <a:latin typeface="Times New Roman"/>
              </a:rPr>
              <a:t>р</a:t>
            </a:r>
            <a:r>
              <a:rPr lang="ru" sz="1050" dirty="0" smtClean="0">
                <a:latin typeface="Times New Roman"/>
              </a:rPr>
              <a:t>уб.</a:t>
            </a:r>
            <a:r>
              <a:rPr lang="ru" sz="1050" u="sng" dirty="0" smtClean="0">
                <a:latin typeface="Times New Roman"/>
              </a:rPr>
              <a:t>)</a:t>
            </a:r>
            <a:endParaRPr lang="ru" sz="1050" u="sng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7177771"/>
              </p:ext>
            </p:extLst>
          </p:nvPr>
        </p:nvGraphicFramePr>
        <p:xfrm>
          <a:off x="0" y="1599050"/>
          <a:ext cx="9906001" cy="635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="" xmlns:a16="http://schemas.microsoft.com/office/drawing/2014/main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="" xmlns:a16="http://schemas.microsoft.com/office/drawing/2014/main" val="150416408"/>
                    </a:ext>
                  </a:extLst>
                </a:gridCol>
                <a:gridCol w="832692">
                  <a:extLst>
                    <a:ext uri="{9D8B030D-6E8A-4147-A177-3AD203B41FA5}">
                      <a16:colId xmlns="" xmlns:a16="http://schemas.microsoft.com/office/drawing/2014/main" val="370549031"/>
                    </a:ext>
                  </a:extLst>
                </a:gridCol>
                <a:gridCol w="832692">
                  <a:extLst>
                    <a:ext uri="{9D8B030D-6E8A-4147-A177-3AD203B41FA5}">
                      <a16:colId xmlns="" xmlns:a16="http://schemas.microsoft.com/office/drawing/2014/main" val="2082711854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4230053"/>
              </p:ext>
            </p:extLst>
          </p:nvPr>
        </p:nvGraphicFramePr>
        <p:xfrm>
          <a:off x="1" y="2341267"/>
          <a:ext cx="9906000" cy="45167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1">
                  <a:extLst>
                    <a:ext uri="{9D8B030D-6E8A-4147-A177-3AD203B41FA5}">
                      <a16:colId xmlns="" xmlns:a16="http://schemas.microsoft.com/office/drawing/2014/main" val="4175954355"/>
                    </a:ext>
                  </a:extLst>
                </a:gridCol>
                <a:gridCol w="3267301">
                  <a:extLst>
                    <a:ext uri="{9D8B030D-6E8A-4147-A177-3AD203B41FA5}">
                      <a16:colId xmlns="" xmlns:a16="http://schemas.microsoft.com/office/drawing/2014/main" val="2710445898"/>
                    </a:ext>
                  </a:extLst>
                </a:gridCol>
                <a:gridCol w="832695">
                  <a:extLst>
                    <a:ext uri="{9D8B030D-6E8A-4147-A177-3AD203B41FA5}">
                      <a16:colId xmlns="" xmlns:a16="http://schemas.microsoft.com/office/drawing/2014/main" val="1185399516"/>
                    </a:ext>
                  </a:extLst>
                </a:gridCol>
                <a:gridCol w="832695">
                  <a:extLst>
                    <a:ext uri="{9D8B030D-6E8A-4147-A177-3AD203B41FA5}">
                      <a16:colId xmlns="" xmlns:a16="http://schemas.microsoft.com/office/drawing/2014/main" val="2565397608"/>
                    </a:ext>
                  </a:extLst>
                </a:gridCol>
                <a:gridCol w="1157646">
                  <a:extLst>
                    <a:ext uri="{9D8B030D-6E8A-4147-A177-3AD203B41FA5}">
                      <a16:colId xmlns="" xmlns:a16="http://schemas.microsoft.com/office/drawing/2014/main" val="715812186"/>
                    </a:ext>
                  </a:extLst>
                </a:gridCol>
                <a:gridCol w="1157646">
                  <a:extLst>
                    <a:ext uri="{9D8B030D-6E8A-4147-A177-3AD203B41FA5}">
                      <a16:colId xmlns="" xmlns:a16="http://schemas.microsoft.com/office/drawing/2014/main" val="1991065111"/>
                    </a:ext>
                  </a:extLst>
                </a:gridCol>
                <a:gridCol w="1157646">
                  <a:extLst>
                    <a:ext uri="{9D8B030D-6E8A-4147-A177-3AD203B41FA5}">
                      <a16:colId xmlns="" xmlns:a16="http://schemas.microsoft.com/office/drawing/2014/main" val="3457306765"/>
                    </a:ext>
                  </a:extLst>
                </a:gridCol>
              </a:tblGrid>
              <a:tr h="469128"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547934439"/>
                  </a:ext>
                </a:extLst>
              </a:tr>
              <a:tr h="1244518"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046564351"/>
                  </a:ext>
                </a:extLst>
              </a:tr>
              <a:tr h="934362"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75362611"/>
                  </a:ext>
                </a:extLst>
              </a:tr>
              <a:tr h="934362"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886576158"/>
                  </a:ext>
                </a:extLst>
              </a:tr>
              <a:tr h="934362"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033823556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3174406"/>
              </p:ext>
            </p:extLst>
          </p:nvPr>
        </p:nvGraphicFramePr>
        <p:xfrm>
          <a:off x="1" y="2250828"/>
          <a:ext cx="9905998" cy="46071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0">
                  <a:extLst>
                    <a:ext uri="{9D8B030D-6E8A-4147-A177-3AD203B41FA5}">
                      <a16:colId xmlns="" xmlns:a16="http://schemas.microsoft.com/office/drawing/2014/main" val="3288842415"/>
                    </a:ext>
                  </a:extLst>
                </a:gridCol>
                <a:gridCol w="3267301">
                  <a:extLst>
                    <a:ext uri="{9D8B030D-6E8A-4147-A177-3AD203B41FA5}">
                      <a16:colId xmlns="" xmlns:a16="http://schemas.microsoft.com/office/drawing/2014/main" val="3795885274"/>
                    </a:ext>
                  </a:extLst>
                </a:gridCol>
                <a:gridCol w="832693">
                  <a:extLst>
                    <a:ext uri="{9D8B030D-6E8A-4147-A177-3AD203B41FA5}">
                      <a16:colId xmlns="" xmlns:a16="http://schemas.microsoft.com/office/drawing/2014/main" val="2812216312"/>
                    </a:ext>
                  </a:extLst>
                </a:gridCol>
                <a:gridCol w="832693">
                  <a:extLst>
                    <a:ext uri="{9D8B030D-6E8A-4147-A177-3AD203B41FA5}">
                      <a16:colId xmlns="" xmlns:a16="http://schemas.microsoft.com/office/drawing/2014/main" val="2088571378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436788431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2518441492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419929204"/>
                    </a:ext>
                  </a:extLst>
                </a:gridCol>
              </a:tblGrid>
              <a:tr h="7032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1 12 01 041 01 6000 120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размещение отходов производства (федеральные государственные органы, Банк России, органы управления государственными внебюджетными фондами Российской Федерации)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825,680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159,600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275913157"/>
                  </a:ext>
                </a:extLst>
              </a:tr>
              <a:tr h="48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1 13 00 000 00 0000 000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 И КОМПЕНСАЦИИ ЗАТРАТ ГОСУДАРСТВА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18 841,370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146 500,000</a:t>
                      </a:r>
                    </a:p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894145533"/>
                  </a:ext>
                </a:extLst>
              </a:tr>
              <a:tr h="48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1 13 01 000 00 0000 130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 (работ)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2 375,790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137 380,000</a:t>
                      </a:r>
                    </a:p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62056998"/>
                  </a:ext>
                </a:extLst>
              </a:tr>
              <a:tr h="48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1 13 01 994 04 0000 130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оказания платных услуг (работ) получателями средств бюджетов городских округов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2 375,790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50830121"/>
                  </a:ext>
                </a:extLst>
              </a:tr>
              <a:tr h="48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1 13 01 994 04 0000 130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оказания платных услуг (работ) получателями средств бюджетов городских округов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2 375,790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560615740"/>
                  </a:ext>
                </a:extLst>
              </a:tr>
              <a:tr h="48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1 13 01 994 04 0001 130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оказания платных услуг (работ) МКУ "МФЦ"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2 375,790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792992021"/>
                  </a:ext>
                </a:extLst>
              </a:tr>
              <a:tr h="48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1 13 02 000 00 0000 130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компенсации затрат государства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16 465,58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6 120,000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6 100,000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6 100,000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6 100,000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617933335"/>
                  </a:ext>
                </a:extLst>
              </a:tr>
              <a:tr h="48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1 13 02 060 00 0000 130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поступающие в порядке возмещения расходов, понесенных в связи с эксплуатацией имущества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745,31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56785258"/>
                  </a:ext>
                </a:extLst>
              </a:tr>
              <a:tr h="48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1 13 02 064 04 0000 130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поступающие в порядке возмещения расходов, понесенных в связи с эксплуатацией имущества городских округов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745,31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460972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27036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  <a:endParaRPr lang="ru" sz="2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 smtClean="0">
                <a:latin typeface="Times New Roman"/>
              </a:rPr>
              <a:t>р</a:t>
            </a:r>
            <a:r>
              <a:rPr lang="ru" sz="1050" dirty="0" smtClean="0">
                <a:latin typeface="Times New Roman"/>
              </a:rPr>
              <a:t>уб.</a:t>
            </a:r>
            <a:r>
              <a:rPr lang="ru" sz="1050" u="sng" dirty="0" smtClean="0">
                <a:latin typeface="Times New Roman"/>
              </a:rPr>
              <a:t>)</a:t>
            </a:r>
            <a:endParaRPr lang="ru" sz="1050" u="sng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4604434"/>
              </p:ext>
            </p:extLst>
          </p:nvPr>
        </p:nvGraphicFramePr>
        <p:xfrm>
          <a:off x="0" y="1599050"/>
          <a:ext cx="9906001" cy="635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="" xmlns:a16="http://schemas.microsoft.com/office/drawing/2014/main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="" xmlns:a16="http://schemas.microsoft.com/office/drawing/2014/main" val="150416408"/>
                    </a:ext>
                  </a:extLst>
                </a:gridCol>
                <a:gridCol w="832692">
                  <a:extLst>
                    <a:ext uri="{9D8B030D-6E8A-4147-A177-3AD203B41FA5}">
                      <a16:colId xmlns="" xmlns:a16="http://schemas.microsoft.com/office/drawing/2014/main" val="370549031"/>
                    </a:ext>
                  </a:extLst>
                </a:gridCol>
                <a:gridCol w="832692">
                  <a:extLst>
                    <a:ext uri="{9D8B030D-6E8A-4147-A177-3AD203B41FA5}">
                      <a16:colId xmlns="" xmlns:a16="http://schemas.microsoft.com/office/drawing/2014/main" val="2082711854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9892202"/>
              </p:ext>
            </p:extLst>
          </p:nvPr>
        </p:nvGraphicFramePr>
        <p:xfrm>
          <a:off x="0" y="2220683"/>
          <a:ext cx="9906007" cy="46373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87500">
                  <a:extLst>
                    <a:ext uri="{9D8B030D-6E8A-4147-A177-3AD203B41FA5}">
                      <a16:colId xmlns="" xmlns:a16="http://schemas.microsoft.com/office/drawing/2014/main" val="4175954355"/>
                    </a:ext>
                  </a:extLst>
                </a:gridCol>
                <a:gridCol w="3235709">
                  <a:extLst>
                    <a:ext uri="{9D8B030D-6E8A-4147-A177-3AD203B41FA5}">
                      <a16:colId xmlns="" xmlns:a16="http://schemas.microsoft.com/office/drawing/2014/main" val="2106225980"/>
                    </a:ext>
                  </a:extLst>
                </a:gridCol>
                <a:gridCol w="890929">
                  <a:extLst>
                    <a:ext uri="{9D8B030D-6E8A-4147-A177-3AD203B41FA5}">
                      <a16:colId xmlns="" xmlns:a16="http://schemas.microsoft.com/office/drawing/2014/main" val="3871751078"/>
                    </a:ext>
                  </a:extLst>
                </a:gridCol>
                <a:gridCol w="634904">
                  <a:extLst>
                    <a:ext uri="{9D8B030D-6E8A-4147-A177-3AD203B41FA5}">
                      <a16:colId xmlns="" xmlns:a16="http://schemas.microsoft.com/office/drawing/2014/main" val="133637248"/>
                    </a:ext>
                  </a:extLst>
                </a:gridCol>
                <a:gridCol w="1734973">
                  <a:extLst>
                    <a:ext uri="{9D8B030D-6E8A-4147-A177-3AD203B41FA5}">
                      <a16:colId xmlns="" xmlns:a16="http://schemas.microsoft.com/office/drawing/2014/main" val="2710445898"/>
                    </a:ext>
                  </a:extLst>
                </a:gridCol>
                <a:gridCol w="842242">
                  <a:extLst>
                    <a:ext uri="{9D8B030D-6E8A-4147-A177-3AD203B41FA5}">
                      <a16:colId xmlns="" xmlns:a16="http://schemas.microsoft.com/office/drawing/2014/main" val="2565397608"/>
                    </a:ext>
                  </a:extLst>
                </a:gridCol>
                <a:gridCol w="979750">
                  <a:extLst>
                    <a:ext uri="{9D8B030D-6E8A-4147-A177-3AD203B41FA5}">
                      <a16:colId xmlns="" xmlns:a16="http://schemas.microsoft.com/office/drawing/2014/main" val="1991065111"/>
                    </a:ext>
                  </a:extLst>
                </a:gridCol>
              </a:tblGrid>
              <a:tr h="4100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1 13 02 990 00 0000 130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компенсации затрат государства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15 720,270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5 520,000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5 600,000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5 600,000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5 600,000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547934439"/>
                  </a:ext>
                </a:extLst>
              </a:tr>
              <a:tr h="4100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1 13 02 994 04 0000 130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компенсации затрат бюджетов городских округов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15 720,270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5 520,000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5 600,000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5 600,000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5 600,000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179866914"/>
                  </a:ext>
                </a:extLst>
              </a:tr>
              <a:tr h="4100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1 14 00 000 00 0000 000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МАТЕРИАЛЬНЫХ И НЕМАТЕРИАЛЬНЫХ АКТИВОВ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56 656,450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32 700,000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43 200,000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339539094"/>
                  </a:ext>
                </a:extLst>
              </a:tr>
              <a:tr h="9412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1 14 02 000 00 0000 000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реализации имущества, находящегося в государственной и муниципальной собственности (за исключением движимого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28 796,510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13 200,000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719770459"/>
                  </a:ext>
                </a:extLst>
              </a:tr>
              <a:tr h="10964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1 14 02 040 04 0000 410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реализации имущества, находящегося в собственности городских округов (за исключением движимого имущества муниципальных бюджетных и автономных учреждений, а также имущества муниципальных унитарных предприятий, в том числе казенных), в части реализации основных средств по указанному имуществу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28 796,510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13 200,000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657495399"/>
                  </a:ext>
                </a:extLst>
              </a:tr>
              <a:tr h="9412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1 14 02 043 04 0000 410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реализации иного имущества, находящегося в собственности городских округов (за исключением имущества муниципальных бюджетных и автономных учреждений, а также имущества муниципальных унитарных предприятий, в том числе казенных), в части реализации основных средств по указанному имуществу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28 796,51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13 200,000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845484416"/>
                  </a:ext>
                </a:extLst>
              </a:tr>
              <a:tr h="4283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1 14 06 000 00 0000 430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земельных участков, находящихся в государственной и муниципальной собственности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14 331,20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13 500,000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7 200,000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3980751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30352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  <a:endParaRPr lang="ru" sz="2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 smtClean="0">
                <a:latin typeface="Times New Roman"/>
              </a:rPr>
              <a:t>р</a:t>
            </a:r>
            <a:r>
              <a:rPr lang="ru" sz="1050" dirty="0" smtClean="0">
                <a:latin typeface="Times New Roman"/>
              </a:rPr>
              <a:t>уб.</a:t>
            </a:r>
            <a:r>
              <a:rPr lang="ru" sz="1050" u="sng" dirty="0" smtClean="0">
                <a:latin typeface="Times New Roman"/>
              </a:rPr>
              <a:t>)</a:t>
            </a:r>
            <a:endParaRPr lang="ru" sz="1050" u="sng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8171280"/>
              </p:ext>
            </p:extLst>
          </p:nvPr>
        </p:nvGraphicFramePr>
        <p:xfrm>
          <a:off x="-1" y="1599051"/>
          <a:ext cx="9906004" cy="54401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34904">
                  <a:extLst>
                    <a:ext uri="{9D8B030D-6E8A-4147-A177-3AD203B41FA5}">
                      <a16:colId xmlns="" xmlns:a16="http://schemas.microsoft.com/office/drawing/2014/main" val="2481614618"/>
                    </a:ext>
                  </a:extLst>
                </a:gridCol>
                <a:gridCol w="787497">
                  <a:extLst>
                    <a:ext uri="{9D8B030D-6E8A-4147-A177-3AD203B41FA5}">
                      <a16:colId xmlns="" xmlns:a16="http://schemas.microsoft.com/office/drawing/2014/main" val="147241978"/>
                    </a:ext>
                  </a:extLst>
                </a:gridCol>
                <a:gridCol w="482311">
                  <a:extLst>
                    <a:ext uri="{9D8B030D-6E8A-4147-A177-3AD203B41FA5}">
                      <a16:colId xmlns="" xmlns:a16="http://schemas.microsoft.com/office/drawing/2014/main" val="1631528731"/>
                    </a:ext>
                  </a:extLst>
                </a:gridCol>
                <a:gridCol w="634904">
                  <a:extLst>
                    <a:ext uri="{9D8B030D-6E8A-4147-A177-3AD203B41FA5}">
                      <a16:colId xmlns="" xmlns:a16="http://schemas.microsoft.com/office/drawing/2014/main" val="2296619432"/>
                    </a:ext>
                  </a:extLst>
                </a:gridCol>
                <a:gridCol w="634904">
                  <a:extLst>
                    <a:ext uri="{9D8B030D-6E8A-4147-A177-3AD203B41FA5}">
                      <a16:colId xmlns="" xmlns:a16="http://schemas.microsoft.com/office/drawing/2014/main" val="1201157730"/>
                    </a:ext>
                  </a:extLst>
                </a:gridCol>
                <a:gridCol w="634904">
                  <a:extLst>
                    <a:ext uri="{9D8B030D-6E8A-4147-A177-3AD203B41FA5}">
                      <a16:colId xmlns="" xmlns:a16="http://schemas.microsoft.com/office/drawing/2014/main" val="2648522905"/>
                    </a:ext>
                  </a:extLst>
                </a:gridCol>
                <a:gridCol w="634904">
                  <a:extLst>
                    <a:ext uri="{9D8B030D-6E8A-4147-A177-3AD203B41FA5}">
                      <a16:colId xmlns="" xmlns:a16="http://schemas.microsoft.com/office/drawing/2014/main" val="1835844211"/>
                    </a:ext>
                  </a:extLst>
                </a:gridCol>
                <a:gridCol w="634904">
                  <a:extLst>
                    <a:ext uri="{9D8B030D-6E8A-4147-A177-3AD203B41FA5}">
                      <a16:colId xmlns="" xmlns:a16="http://schemas.microsoft.com/office/drawing/2014/main" val="197522223"/>
                    </a:ext>
                  </a:extLst>
                </a:gridCol>
                <a:gridCol w="877069">
                  <a:extLst>
                    <a:ext uri="{9D8B030D-6E8A-4147-A177-3AD203B41FA5}">
                      <a16:colId xmlns="" xmlns:a16="http://schemas.microsoft.com/office/drawing/2014/main" val="3030267288"/>
                    </a:ext>
                  </a:extLst>
                </a:gridCol>
                <a:gridCol w="673100">
                  <a:extLst>
                    <a:ext uri="{9D8B030D-6E8A-4147-A177-3AD203B41FA5}">
                      <a16:colId xmlns="" xmlns:a16="http://schemas.microsoft.com/office/drawing/2014/main" val="2206350231"/>
                    </a:ext>
                  </a:extLst>
                </a:gridCol>
                <a:gridCol w="1102246">
                  <a:extLst>
                    <a:ext uri="{9D8B030D-6E8A-4147-A177-3AD203B41FA5}">
                      <a16:colId xmlns="" xmlns:a16="http://schemas.microsoft.com/office/drawing/2014/main" val="150416408"/>
                    </a:ext>
                  </a:extLst>
                </a:gridCol>
                <a:gridCol w="208280">
                  <a:extLst>
                    <a:ext uri="{9D8B030D-6E8A-4147-A177-3AD203B41FA5}">
                      <a16:colId xmlns="" xmlns:a16="http://schemas.microsoft.com/office/drawing/2014/main" val="370549031"/>
                    </a:ext>
                  </a:extLst>
                </a:gridCol>
                <a:gridCol w="1054849">
                  <a:extLst>
                    <a:ext uri="{9D8B030D-6E8A-4147-A177-3AD203B41FA5}">
                      <a16:colId xmlns="" xmlns:a16="http://schemas.microsoft.com/office/drawing/2014/main" val="2082711854"/>
                    </a:ext>
                  </a:extLst>
                </a:gridCol>
                <a:gridCol w="34925">
                  <a:extLst>
                    <a:ext uri="{9D8B030D-6E8A-4147-A177-3AD203B41FA5}">
                      <a16:colId xmlns="" xmlns:a16="http://schemas.microsoft.com/office/drawing/2014/main" val="2353130305"/>
                    </a:ext>
                  </a:extLst>
                </a:gridCol>
                <a:gridCol w="876303">
                  <a:extLst>
                    <a:ext uri="{9D8B030D-6E8A-4147-A177-3AD203B41FA5}">
                      <a16:colId xmlns="" xmlns:a16="http://schemas.microsoft.com/office/drawing/2014/main" val="178778290"/>
                    </a:ext>
                  </a:extLst>
                </a:gridCol>
              </a:tblGrid>
              <a:tr h="205953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gridSpan="6"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u="none" strike="noStrike" dirty="0">
                          <a:effectLst/>
                        </a:rPr>
                        <a:t> </a:t>
                      </a:r>
                      <a:endParaRPr lang="ru-RU" sz="3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7740899"/>
                  </a:ext>
                </a:extLst>
              </a:tr>
              <a:tr h="238861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14165562"/>
                  </a:ext>
                </a:extLst>
              </a:tr>
              <a:tr h="18507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544261313"/>
                  </a:ext>
                </a:extLst>
              </a:tr>
              <a:tr h="30463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1 14 06 010 00 0000 430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земельных участков, государственная собственность на которые не разграничена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14 331,300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13 500,000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795152175"/>
                  </a:ext>
                </a:extLst>
              </a:tr>
              <a:tr h="45233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1 14 06 012 04 0000 430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земельных участков, государственная собственность на которые не разграничена и которые расположены в границах городских округов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14 331,300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13 500,000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7 200,000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617273395"/>
                  </a:ext>
                </a:extLst>
              </a:tr>
              <a:tr h="74772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1 14 06 300 00 0000 430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увеличение площади земельных участков, находящихся в частной собственности, в результате перераспределения таких земельных участков и земель (или) земельных участков, находящихся в государственной или муниципальной собственности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13 528,650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6 000,000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37515039"/>
                  </a:ext>
                </a:extLst>
              </a:tr>
              <a:tr h="60003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1 14 06 310 00 0000 430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увеличение площади земельных участков, находящихся в частной собственности, в результате перераспределения таких земельных участков и земель (или) земельных участков, государственная собственность на которые не разграничена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13 528,650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358510560"/>
                  </a:ext>
                </a:extLst>
              </a:tr>
              <a:tr h="74772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1 14 06 312 04 0000 430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увеличение площади земельных участков, находящихся в частной собственности, в результате перераспределения таких земельных участков и земель (или) земельных участков, государственная собственность на которые не разграничена и которые расположены в границах городских округов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13 528,650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6 000,000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0470189"/>
                  </a:ext>
                </a:extLst>
              </a:tr>
              <a:tr h="370138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1 16 00 000 00 0000 000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САНКЦИИ, ВОЗМЕЩЕНИЕ УЩЕРБА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22 339,90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33 000,000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10 200,000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10 122,000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10 120,000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60871447"/>
                  </a:ext>
                </a:extLst>
              </a:tr>
              <a:tr h="130589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1 16 07 000 00 0000 140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неустойки, пени, уплаченные в соответствии с законом или договором в случае неисполнения или ненадлежащего исполнения обязательств перед государственным (муниципальным) органом, органом управления государственным внебюджетным фондом, казенным учреждением, Центральным банком Российской Федерации, иной организацией, действующей от имени Российской Федерации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2 825,56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150,000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629209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0516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  <a:endParaRPr lang="ru" sz="2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 smtClean="0">
                <a:latin typeface="Times New Roman"/>
              </a:rPr>
              <a:t>р</a:t>
            </a:r>
            <a:r>
              <a:rPr lang="ru" sz="1050" dirty="0" smtClean="0">
                <a:latin typeface="Times New Roman"/>
              </a:rPr>
              <a:t>уб.</a:t>
            </a:r>
            <a:r>
              <a:rPr lang="ru" sz="1050" u="sng" dirty="0" smtClean="0">
                <a:latin typeface="Times New Roman"/>
              </a:rPr>
              <a:t>)</a:t>
            </a:r>
            <a:endParaRPr lang="ru" sz="1050" u="sng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4767719"/>
              </p:ext>
            </p:extLst>
          </p:nvPr>
        </p:nvGraphicFramePr>
        <p:xfrm>
          <a:off x="0" y="1599050"/>
          <a:ext cx="9906001" cy="6097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="" xmlns:a16="http://schemas.microsoft.com/office/drawing/2014/main" val="2481614618"/>
                    </a:ext>
                  </a:extLst>
                </a:gridCol>
                <a:gridCol w="3744728">
                  <a:extLst>
                    <a:ext uri="{9D8B030D-6E8A-4147-A177-3AD203B41FA5}">
                      <a16:colId xmlns="" xmlns:a16="http://schemas.microsoft.com/office/drawing/2014/main" val="150416408"/>
                    </a:ext>
                  </a:extLst>
                </a:gridCol>
                <a:gridCol w="863600">
                  <a:extLst>
                    <a:ext uri="{9D8B030D-6E8A-4147-A177-3AD203B41FA5}">
                      <a16:colId xmlns="" xmlns:a16="http://schemas.microsoft.com/office/drawing/2014/main" val="370549031"/>
                    </a:ext>
                  </a:extLst>
                </a:gridCol>
                <a:gridCol w="762000">
                  <a:extLst>
                    <a:ext uri="{9D8B030D-6E8A-4147-A177-3AD203B41FA5}">
                      <a16:colId xmlns="" xmlns:a16="http://schemas.microsoft.com/office/drawing/2014/main" val="2082711854"/>
                    </a:ext>
                  </a:extLst>
                </a:gridCol>
                <a:gridCol w="1117600">
                  <a:extLst>
                    <a:ext uri="{9D8B030D-6E8A-4147-A177-3AD203B41FA5}">
                      <a16:colId xmlns="" xmlns:a16="http://schemas.microsoft.com/office/drawing/2014/main" val="3377455154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178778290"/>
                    </a:ext>
                  </a:extLst>
                </a:gridCol>
                <a:gridCol w="774701">
                  <a:extLst>
                    <a:ext uri="{9D8B030D-6E8A-4147-A177-3AD203B41FA5}">
                      <a16:colId xmlns="" xmlns:a16="http://schemas.microsoft.com/office/drawing/2014/main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7740899"/>
                  </a:ext>
                </a:extLst>
              </a:tr>
              <a:tr h="1825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6602157"/>
              </p:ext>
            </p:extLst>
          </p:nvPr>
        </p:nvGraphicFramePr>
        <p:xfrm>
          <a:off x="0" y="2180493"/>
          <a:ext cx="9905999" cy="46775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69">
                  <a:extLst>
                    <a:ext uri="{9D8B030D-6E8A-4147-A177-3AD203B41FA5}">
                      <a16:colId xmlns="" xmlns:a16="http://schemas.microsoft.com/office/drawing/2014/main" val="532309821"/>
                    </a:ext>
                  </a:extLst>
                </a:gridCol>
                <a:gridCol w="3812849">
                  <a:extLst>
                    <a:ext uri="{9D8B030D-6E8A-4147-A177-3AD203B41FA5}">
                      <a16:colId xmlns="" xmlns:a16="http://schemas.microsoft.com/office/drawing/2014/main" val="822289472"/>
                    </a:ext>
                  </a:extLst>
                </a:gridCol>
                <a:gridCol w="823356">
                  <a:extLst>
                    <a:ext uri="{9D8B030D-6E8A-4147-A177-3AD203B41FA5}">
                      <a16:colId xmlns="" xmlns:a16="http://schemas.microsoft.com/office/drawing/2014/main" val="2024656038"/>
                    </a:ext>
                  </a:extLst>
                </a:gridCol>
                <a:gridCol w="771896">
                  <a:extLst>
                    <a:ext uri="{9D8B030D-6E8A-4147-A177-3AD203B41FA5}">
                      <a16:colId xmlns="" xmlns:a16="http://schemas.microsoft.com/office/drawing/2014/main" val="876028892"/>
                    </a:ext>
                  </a:extLst>
                </a:gridCol>
                <a:gridCol w="964870">
                  <a:extLst>
                    <a:ext uri="{9D8B030D-6E8A-4147-A177-3AD203B41FA5}">
                      <a16:colId xmlns="" xmlns:a16="http://schemas.microsoft.com/office/drawing/2014/main" val="3816019112"/>
                    </a:ext>
                  </a:extLst>
                </a:gridCol>
                <a:gridCol w="1222169">
                  <a:extLst>
                    <a:ext uri="{9D8B030D-6E8A-4147-A177-3AD203B41FA5}">
                      <a16:colId xmlns="" xmlns:a16="http://schemas.microsoft.com/office/drawing/2014/main" val="4139209667"/>
                    </a:ext>
                  </a:extLst>
                </a:gridCol>
                <a:gridCol w="810490">
                  <a:extLst>
                    <a:ext uri="{9D8B030D-6E8A-4147-A177-3AD203B41FA5}">
                      <a16:colId xmlns="" xmlns:a16="http://schemas.microsoft.com/office/drawing/2014/main" val="2842352606"/>
                    </a:ext>
                  </a:extLst>
                </a:gridCol>
              </a:tblGrid>
              <a:tr h="8252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1 16 07 090 00 0000 140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штрафы, неустойки, пени, уплаченные в соответствии с законом или договором в случае неисполнения или ненадлежащего исполнения обязательств перед государственным (муниципальным) органом, казенным учреждением, Центральным банком Российской Федерации, государственной корпорацией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1 201,180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86462980"/>
                  </a:ext>
                </a:extLst>
              </a:tr>
              <a:tr h="8252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1 16 07 090 04 0000 140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штрафы, неустойки, пени, уплаченные в соответствии с законом или договором в случае неисполнения или ненадлежащего исполнения обязательств перед муниципальным органом, (муниципальным казенным учреждением) городского округа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1 201,180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225505618"/>
                  </a:ext>
                </a:extLst>
              </a:tr>
              <a:tr h="2775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1 16 10 000 00 0000 140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в целях возмещения причиненного ущерба (убытков)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16 144,380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269384047"/>
                  </a:ext>
                </a:extLst>
              </a:tr>
              <a:tr h="6882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1 16 10 120 00 0000 140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денежных взысканий (штрафов), поступающие в счет погашения задолженности, образовавшейся до 1 января 2020 года, подлежащие зачислению в бюджеты бюджетной системы Российской Федерации по нормативам, действовавшим в 2019 году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381,910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15124957"/>
                  </a:ext>
                </a:extLst>
              </a:tr>
              <a:tr h="6882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1 16 10 123 01 0000 140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денежных взысканий (штрафов), поступающие в счет погашения задолженности, образовавшейся до 1 января 2020 года, подлежащие зачислению в бюджет муниципального образования по нормативам, действовавшим в 2019 году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381,310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537977828"/>
                  </a:ext>
                </a:extLst>
              </a:tr>
              <a:tr h="13729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1 16 10 123 01 0041 140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денежных взысканий (штрафов), поступающие в счет погашения задолженности, образовавшейся до 1 января 2020 года, подлежащие зачислению в бюджет муниципального образования по нормативам, действовавшим в 2019 году (доходы бюджетов городских округов за исключением доходов, направляемых на формирование муниципального дорожного фонда, а также иных платежей в случае принятия решения финансовым органом муниципального образования о раздельном учете задолженности)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381,310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7196723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08185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  <a:endParaRPr lang="ru" sz="2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 smtClean="0">
                <a:latin typeface="Times New Roman"/>
              </a:rPr>
              <a:t>р</a:t>
            </a:r>
            <a:r>
              <a:rPr lang="ru" sz="1050" dirty="0" smtClean="0">
                <a:latin typeface="Times New Roman"/>
              </a:rPr>
              <a:t>уб.</a:t>
            </a:r>
            <a:r>
              <a:rPr lang="ru" sz="1050" u="sng" dirty="0" smtClean="0">
                <a:latin typeface="Times New Roman"/>
              </a:rPr>
              <a:t>)</a:t>
            </a:r>
            <a:endParaRPr lang="ru" sz="1050" u="sng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4034828"/>
              </p:ext>
            </p:extLst>
          </p:nvPr>
        </p:nvGraphicFramePr>
        <p:xfrm>
          <a:off x="0" y="1599050"/>
          <a:ext cx="9906001" cy="635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="" xmlns:a16="http://schemas.microsoft.com/office/drawing/2014/main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="" xmlns:a16="http://schemas.microsoft.com/office/drawing/2014/main" val="150416408"/>
                    </a:ext>
                  </a:extLst>
                </a:gridCol>
                <a:gridCol w="832692">
                  <a:extLst>
                    <a:ext uri="{9D8B030D-6E8A-4147-A177-3AD203B41FA5}">
                      <a16:colId xmlns="" xmlns:a16="http://schemas.microsoft.com/office/drawing/2014/main" val="370549031"/>
                    </a:ext>
                  </a:extLst>
                </a:gridCol>
                <a:gridCol w="832692">
                  <a:extLst>
                    <a:ext uri="{9D8B030D-6E8A-4147-A177-3AD203B41FA5}">
                      <a16:colId xmlns="" xmlns:a16="http://schemas.microsoft.com/office/drawing/2014/main" val="2082711854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u="none" strike="noStrike">
                          <a:effectLst/>
                        </a:rPr>
                        <a:t> </a:t>
                      </a:r>
                      <a:endParaRPr lang="ru-RU" sz="3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u="none" strike="noStrike">
                          <a:effectLst/>
                        </a:rPr>
                        <a:t> </a:t>
                      </a:r>
                      <a:endParaRPr lang="ru-RU" sz="3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0737426"/>
              </p:ext>
            </p:extLst>
          </p:nvPr>
        </p:nvGraphicFramePr>
        <p:xfrm>
          <a:off x="1" y="2200590"/>
          <a:ext cx="9905998" cy="465741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1">
                  <a:extLst>
                    <a:ext uri="{9D8B030D-6E8A-4147-A177-3AD203B41FA5}">
                      <a16:colId xmlns="" xmlns:a16="http://schemas.microsoft.com/office/drawing/2014/main" val="2167485178"/>
                    </a:ext>
                  </a:extLst>
                </a:gridCol>
                <a:gridCol w="3267302">
                  <a:extLst>
                    <a:ext uri="{9D8B030D-6E8A-4147-A177-3AD203B41FA5}">
                      <a16:colId xmlns="" xmlns:a16="http://schemas.microsoft.com/office/drawing/2014/main" val="1885520790"/>
                    </a:ext>
                  </a:extLst>
                </a:gridCol>
                <a:gridCol w="832692">
                  <a:extLst>
                    <a:ext uri="{9D8B030D-6E8A-4147-A177-3AD203B41FA5}">
                      <a16:colId xmlns="" xmlns:a16="http://schemas.microsoft.com/office/drawing/2014/main" val="2678076484"/>
                    </a:ext>
                  </a:extLst>
                </a:gridCol>
                <a:gridCol w="832692">
                  <a:extLst>
                    <a:ext uri="{9D8B030D-6E8A-4147-A177-3AD203B41FA5}">
                      <a16:colId xmlns="" xmlns:a16="http://schemas.microsoft.com/office/drawing/2014/main" val="3261036412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158375291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757441357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3987384551"/>
                    </a:ext>
                  </a:extLst>
                </a:gridCol>
              </a:tblGrid>
              <a:tr h="15951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116 18 000 02 0000 140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сумм пеней, предусмотренных законодательством Российской Федерации о налогах и сборах, подлежащие зачислению в бюджеты субъектов Российской Федерации по нормативу, установленному Бюджетным кодексом Российской Федерации, распределяемые Федеральным казначейством между бюджетами субъектов Российской Федерации в соответствии с федеральным законом о федеральном бюджете</a:t>
                      </a:r>
                      <a:b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8 700,000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8 622,000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8 620,000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651566002"/>
                  </a:ext>
                </a:extLst>
              </a:tr>
              <a:tr h="2061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2 00 00 000 00 0000 000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2 348 501,230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2 515 501,000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2 931 948,70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1 675 880,550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2 303 842,780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837925626"/>
                  </a:ext>
                </a:extLst>
              </a:tr>
              <a:tr h="4803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2 02 00 000 00 0000 000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 ОТ ДРУГИХ БЮДЖЕТОВ БЮДЖЕТНОЙ СИСТЕМЫ РОССИЙСКОЙ ФЕДЕРАЦИИ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2 352990,390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2 515 501,000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2 931 948,70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1 675 880,550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2 303 842,780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67693381"/>
                  </a:ext>
                </a:extLst>
              </a:tr>
              <a:tr h="3211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2 02 10 000 00 0000 150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бюджетам бюджетной системы Российской Федерации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624 173,000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650 431,000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650 065,000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295 983,000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292 727,000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93612125"/>
                  </a:ext>
                </a:extLst>
              </a:tr>
              <a:tr h="2950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2 02 15 001 00 0000 150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на выравнивание бюджетной обеспеченности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624 173,000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650 431,000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650 065,000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295 983,000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292 727,000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129922199"/>
                  </a:ext>
                </a:extLst>
              </a:tr>
              <a:tr h="4803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2 02 15 001 04 0000 150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бюджетам городских округов на выравнивание бюджетной обеспеченности из бюджета субъекта Российской Федерации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624 173,000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650 431,000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650 065,000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295 983,000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292 727,000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991774448"/>
                  </a:ext>
                </a:extLst>
              </a:tr>
              <a:tr h="3211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2 02 20 000 00 0000 150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бюджетной системы Российской Федерации (межбюджетные субсидии)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933 781,240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1 056</a:t>
                      </a:r>
                      <a:r>
                        <a:rPr lang="ru-RU" sz="10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140,000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1 477 819,290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569 267,990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1 218 839,220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222619618"/>
                  </a:ext>
                </a:extLst>
              </a:tr>
              <a:tr h="9581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2 02 20 216 00 0000 150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осуществление дорожной деятельности в отношении автомобильных дорог общего пользования,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190 063,110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505 850,570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210 033,200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5103767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96686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  <a:endParaRPr lang="ru" sz="2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 smtClean="0">
                <a:latin typeface="Times New Roman"/>
              </a:rPr>
              <a:t>р</a:t>
            </a:r>
            <a:r>
              <a:rPr lang="ru" sz="1050" dirty="0" smtClean="0">
                <a:latin typeface="Times New Roman"/>
              </a:rPr>
              <a:t>уб.</a:t>
            </a:r>
            <a:r>
              <a:rPr lang="ru" sz="1050" u="sng" dirty="0" smtClean="0">
                <a:latin typeface="Times New Roman"/>
              </a:rPr>
              <a:t>)</a:t>
            </a:r>
            <a:endParaRPr lang="ru" sz="1050" u="sng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0133710"/>
              </p:ext>
            </p:extLst>
          </p:nvPr>
        </p:nvGraphicFramePr>
        <p:xfrm>
          <a:off x="0" y="1599050"/>
          <a:ext cx="9906001" cy="635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="" xmlns:a16="http://schemas.microsoft.com/office/drawing/2014/main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="" xmlns:a16="http://schemas.microsoft.com/office/drawing/2014/main" val="150416408"/>
                    </a:ext>
                  </a:extLst>
                </a:gridCol>
                <a:gridCol w="832692">
                  <a:extLst>
                    <a:ext uri="{9D8B030D-6E8A-4147-A177-3AD203B41FA5}">
                      <a16:colId xmlns="" xmlns:a16="http://schemas.microsoft.com/office/drawing/2014/main" val="370549031"/>
                    </a:ext>
                  </a:extLst>
                </a:gridCol>
                <a:gridCol w="832692">
                  <a:extLst>
                    <a:ext uri="{9D8B030D-6E8A-4147-A177-3AD203B41FA5}">
                      <a16:colId xmlns="" xmlns:a16="http://schemas.microsoft.com/office/drawing/2014/main" val="2082711854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u="none" strike="noStrike">
                          <a:effectLst/>
                        </a:rPr>
                        <a:t> </a:t>
                      </a:r>
                      <a:endParaRPr lang="ru-RU" sz="3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u="none" strike="noStrike">
                          <a:effectLst/>
                        </a:rPr>
                        <a:t> </a:t>
                      </a:r>
                      <a:endParaRPr lang="ru-RU" sz="3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8320977"/>
              </p:ext>
            </p:extLst>
          </p:nvPr>
        </p:nvGraphicFramePr>
        <p:xfrm>
          <a:off x="2" y="2230733"/>
          <a:ext cx="9905999" cy="46272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0">
                  <a:extLst>
                    <a:ext uri="{9D8B030D-6E8A-4147-A177-3AD203B41FA5}">
                      <a16:colId xmlns="" xmlns:a16="http://schemas.microsoft.com/office/drawing/2014/main" val="2409666430"/>
                    </a:ext>
                  </a:extLst>
                </a:gridCol>
                <a:gridCol w="3267304">
                  <a:extLst>
                    <a:ext uri="{9D8B030D-6E8A-4147-A177-3AD203B41FA5}">
                      <a16:colId xmlns="" xmlns:a16="http://schemas.microsoft.com/office/drawing/2014/main" val="678750981"/>
                    </a:ext>
                  </a:extLst>
                </a:gridCol>
                <a:gridCol w="832692">
                  <a:extLst>
                    <a:ext uri="{9D8B030D-6E8A-4147-A177-3AD203B41FA5}">
                      <a16:colId xmlns="" xmlns:a16="http://schemas.microsoft.com/office/drawing/2014/main" val="3167523034"/>
                    </a:ext>
                  </a:extLst>
                </a:gridCol>
                <a:gridCol w="832692">
                  <a:extLst>
                    <a:ext uri="{9D8B030D-6E8A-4147-A177-3AD203B41FA5}">
                      <a16:colId xmlns="" xmlns:a16="http://schemas.microsoft.com/office/drawing/2014/main" val="799445076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851114330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2516036006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1916540151"/>
                    </a:ext>
                  </a:extLst>
                </a:gridCol>
              </a:tblGrid>
              <a:tr h="9561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2 02 20 216 04 0000 150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осуществление дорожной деятельности в отношении автомобильных дорог общего пользования,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190 063,110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505 850,570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210 033,200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176436300"/>
                  </a:ext>
                </a:extLst>
              </a:tr>
              <a:tr h="9561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2 02 20 302 00 0000 150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муниципальных образований на обеспечение мероприятий по переселению граждан из аварийного жилищного фонда, в том числе переселению граждан из аварийного жилищного фонда с учетом необходимости развития малоэтажного жилищного строительства, за счет средств бюджетов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175 858,030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6 420,862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593 447,420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100 858,360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450 889,400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723642019"/>
                  </a:ext>
                </a:extLst>
              </a:tr>
              <a:tr h="9561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2 02 20 302 04 0000 150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обеспечение мероприятий по переселению граждан из аварийного жилищного фонда, в том числе переселению граждан из аварийного жилищного фонда с учетом необходимости развития малоэтажного жилищного строительства, за счет средств бюджетов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175 858,030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6 420,862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593447,420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100 858,360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450 889,400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70092691"/>
                  </a:ext>
                </a:extLst>
              </a:tr>
              <a:tr h="4794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2 02 25 027 00 0000 150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реализацию мероприятий государственной программы Российской Федерации "Доступная среда"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1 356,310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783,970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501950283"/>
                  </a:ext>
                </a:extLst>
              </a:tr>
              <a:tr h="4794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2 02 25 027 04 0000 150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реализацию мероприятий государственной программы Российской Федерации "Доступная среда"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1 356,310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783,970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42911038"/>
                  </a:ext>
                </a:extLst>
              </a:tr>
              <a:tr h="3204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2 02 25 243 00 0000 150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строительство и реконструкцию (модернизацию) объектов питьевого водоснабжения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20 746,280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4 427,390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355830951"/>
                  </a:ext>
                </a:extLst>
              </a:tr>
              <a:tr h="4794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2 02 25 243 04 0000 150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строительство и реконструкцию (модернизацию) объектов питьевого водоснабжения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20 746,280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4 427,390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7426822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15697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0"/>
            <a:ext cx="9906000" cy="781050"/>
          </a:xfrm>
          <a:prstGeom prst="rect">
            <a:avLst/>
          </a:prstGeom>
          <a:gradFill>
            <a:gsLst>
              <a:gs pos="78000">
                <a:srgbClr val="FDFFE7"/>
              </a:gs>
              <a:gs pos="26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Административно-территориальное  деление  Талдомского  городского  округа</a:t>
            </a:r>
            <a:endParaRPr lang="ru-RU" sz="1600" b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457200"/>
            <a:ext cx="9791700" cy="2769989"/>
          </a:xfrm>
          <a:prstGeom prst="rect">
            <a:avLst/>
          </a:prstGeom>
          <a:gradFill>
            <a:gsLst>
              <a:gs pos="27000">
                <a:srgbClr val="FDFFE7"/>
              </a:gs>
              <a:gs pos="43798">
                <a:schemeClr val="tx2">
                  <a:lumMod val="20000"/>
                  <a:lumOff val="80000"/>
                </a:schemeClr>
              </a:gs>
              <a:gs pos="70073">
                <a:srgbClr val="FDFFE7"/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ПРЕОБРАЗОВАНИЕ  РАЙОНА  </a:t>
            </a:r>
            <a:r>
              <a:rPr lang="ru-RU" sz="24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24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ГОРОДСКОЙ  </a:t>
            </a:r>
            <a:r>
              <a:rPr lang="ru-RU" sz="24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ОКРУГ</a:t>
            </a:r>
          </a:p>
          <a:p>
            <a:r>
              <a:rPr lang="ru-RU" dirty="0">
                <a:solidFill>
                  <a:schemeClr val="bg1"/>
                </a:solidFill>
                <a:effectLst>
                  <a:glow rad="127000">
                    <a:srgbClr val="FFFFCC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Граница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Талдомского городского округа утверждена Законом Московской области от 28. 05. 2018 № 70/2018-03 «Об организации местного самоуправления на территории Талдомского муниципального района» (с изменениями на 13.06.2019).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Согласно утвержденному Закону Московской области от 28. 05. 2018 № 70/2018-03 были объединены в Талдомский городской округ следующие территории: территории городского поселения Вербилки Талдомского муниципального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района, городского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поселения Запрудня Талдомского муниципального района, городского поселения Северный Талдомского муниципального района, городского поселения Талдом Талдомского муниципального района, сельского поселения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Гуслевское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Талдомского муниципального района, сельского поселения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Ермолинское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Талдомского муниципального района, сельского поселения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Квашенковское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Талдомского муниципального района, сельского поселения Темповое Талдомского муниципального района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(175 сёл и деревень).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Административный центр – город Талдом.</a:t>
            </a:r>
            <a:b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Статус города и районного центра Московской области Талдом получил в 1929 году.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Талдом отметил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346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 со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дня образования. 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2960490"/>
            <a:ext cx="6153150" cy="3139321"/>
          </a:xfrm>
          <a:prstGeom prst="rect">
            <a:avLst/>
          </a:prstGeom>
          <a:gradFill>
            <a:gsLst>
              <a:gs pos="27000">
                <a:srgbClr val="FDFFE7"/>
              </a:gs>
              <a:gs pos="45263">
                <a:schemeClr val="tx2">
                  <a:lumMod val="20000"/>
                  <a:lumOff val="80000"/>
                </a:schemeClr>
              </a:gs>
              <a:gs pos="70073">
                <a:srgbClr val="FDFFE7"/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 –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64 148 человек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 01.01.2023 года).</a:t>
            </a:r>
            <a:b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 дорог регионального и межмуниципального значения в Талдомском округе составляет 550 км, из них 367 км с усовершенствованным типом покрытия, более 169 км с переходным типом покрытия и 13,7 км грунтовые. Данные дороги общего пользования являются собственностью Московской области.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протяжённость дорог местного значения составляет 395,76 км, из них с твёрдым покрытием 232,6 км.</a:t>
            </a:r>
            <a:b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транспортные магистрали – Москва- </a:t>
            </a:r>
            <a:r>
              <a:rPr lang="ru-RU" sz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Савёлово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Москва-Дубна.</a:t>
            </a:r>
            <a:b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В Талдомском городском округе. имеется 23 регулярных маршрута пассажирских перевозок по регулируемым тарифам, на которых отдельным категориям граждан предоставляются меры социальной поддержки. Общая протяженность маршрутной сети оставляет 841,6 км. </a:t>
            </a:r>
            <a:b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приёма и отправки грузов и пассажиров - железнодорожная станция Талдом.</a:t>
            </a:r>
            <a:b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Ближайший порт и таможенный пост находится в г. Кимры Тверской области в 25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км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Талдома.</a:t>
            </a:r>
            <a:b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Ближайший аэропорт Шереметьево расположен в 100 км от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Талдома.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 rot="10800000" flipV="1">
            <a:off x="0" y="6047781"/>
            <a:ext cx="6343650" cy="830997"/>
          </a:xfrm>
          <a:prstGeom prst="rect">
            <a:avLst/>
          </a:prstGeom>
          <a:gradFill>
            <a:gsLst>
              <a:gs pos="27000">
                <a:srgbClr val="FDFFE7"/>
              </a:gs>
              <a:gs pos="45263">
                <a:schemeClr val="tx2">
                  <a:lumMod val="20000"/>
                  <a:lumOff val="80000"/>
                </a:schemeClr>
              </a:gs>
              <a:gs pos="70073">
                <a:srgbClr val="FDFFE7"/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Талдомский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городской округ расположен в 111 км к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северу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 Москвы. Площадь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округа составляет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1427 км².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Округ граничит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Дмитровским и Сергиево-Посадским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округами Московской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области, городским округом Дубна, а также — на северо-востоке с </a:t>
            </a:r>
            <a:r>
              <a:rPr lang="ru-RU" sz="1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Калязинским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городским округом Тверской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области.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76500" y="1997839"/>
            <a:ext cx="4953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0" y="2519895"/>
            <a:ext cx="3683000" cy="4338105"/>
          </a:xfrm>
          <a:prstGeom prst="rect">
            <a:avLst/>
          </a:prstGeom>
          <a:gradFill flip="none" rotWithShape="1">
            <a:gsLst>
              <a:gs pos="62000">
                <a:srgbClr val="FFFFEB"/>
              </a:gs>
              <a:gs pos="2000">
                <a:schemeClr val="tx2">
                  <a:lumMod val="20000"/>
                  <a:lumOff val="80000"/>
                </a:schemeClr>
              </a:gs>
            </a:gsLst>
            <a:lin ang="2700000" scaled="1"/>
            <a:tileRect/>
          </a:gradFill>
          <a:ln>
            <a:solidFill>
              <a:srgbClr val="FDFECE"/>
            </a:solidFill>
          </a:ln>
          <a:effectLst>
            <a:outerShdw blurRad="190500" dist="228600" dir="2700000" algn="ctr">
              <a:schemeClr val="tx1">
                <a:alpha val="30000"/>
              </a:schemeClr>
            </a:outerShdw>
            <a:softEdge rad="635000"/>
          </a:effectLst>
          <a:scene3d>
            <a:camera prst="orthographicFront">
              <a:rot lat="0" lon="0" rev="0"/>
            </a:camera>
            <a:lightRig rig="flat" dir="t"/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284351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  <a:endParaRPr lang="ru" sz="2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 smtClean="0">
                <a:latin typeface="Times New Roman"/>
              </a:rPr>
              <a:t>р</a:t>
            </a:r>
            <a:r>
              <a:rPr lang="ru" sz="1050" dirty="0" smtClean="0">
                <a:latin typeface="Times New Roman"/>
              </a:rPr>
              <a:t>уб.</a:t>
            </a:r>
            <a:r>
              <a:rPr lang="ru" sz="1050" u="sng" dirty="0" smtClean="0">
                <a:latin typeface="Times New Roman"/>
              </a:rPr>
              <a:t>)</a:t>
            </a:r>
            <a:endParaRPr lang="ru" sz="1050" u="sng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3550044"/>
              </p:ext>
            </p:extLst>
          </p:nvPr>
        </p:nvGraphicFramePr>
        <p:xfrm>
          <a:off x="0" y="1599050"/>
          <a:ext cx="9906001" cy="635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="" xmlns:a16="http://schemas.microsoft.com/office/drawing/2014/main" val="2481614618"/>
                    </a:ext>
                  </a:extLst>
                </a:gridCol>
                <a:gridCol w="3392904">
                  <a:extLst>
                    <a:ext uri="{9D8B030D-6E8A-4147-A177-3AD203B41FA5}">
                      <a16:colId xmlns="" xmlns:a16="http://schemas.microsoft.com/office/drawing/2014/main" val="150416408"/>
                    </a:ext>
                  </a:extLst>
                </a:gridCol>
                <a:gridCol w="707092">
                  <a:extLst>
                    <a:ext uri="{9D8B030D-6E8A-4147-A177-3AD203B41FA5}">
                      <a16:colId xmlns="" xmlns:a16="http://schemas.microsoft.com/office/drawing/2014/main" val="370549031"/>
                    </a:ext>
                  </a:extLst>
                </a:gridCol>
                <a:gridCol w="948713">
                  <a:extLst>
                    <a:ext uri="{9D8B030D-6E8A-4147-A177-3AD203B41FA5}">
                      <a16:colId xmlns="" xmlns:a16="http://schemas.microsoft.com/office/drawing/2014/main" val="2082711854"/>
                    </a:ext>
                  </a:extLst>
                </a:gridCol>
                <a:gridCol w="1041626">
                  <a:extLst>
                    <a:ext uri="{9D8B030D-6E8A-4147-A177-3AD203B41FA5}">
                      <a16:colId xmlns=""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u="none" strike="noStrike">
                          <a:effectLst/>
                        </a:rPr>
                        <a:t> </a:t>
                      </a:r>
                      <a:endParaRPr lang="ru-RU" sz="3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u="none" strike="noStrike">
                          <a:effectLst/>
                        </a:rPr>
                        <a:t> </a:t>
                      </a:r>
                      <a:endParaRPr lang="ru-RU" sz="3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4362782"/>
              </p:ext>
            </p:extLst>
          </p:nvPr>
        </p:nvGraphicFramePr>
        <p:xfrm>
          <a:off x="0" y="2206133"/>
          <a:ext cx="9906000" cy="46518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26328">
                  <a:extLst>
                    <a:ext uri="{9D8B030D-6E8A-4147-A177-3AD203B41FA5}">
                      <a16:colId xmlns="" xmlns:a16="http://schemas.microsoft.com/office/drawing/2014/main" val="3140015827"/>
                    </a:ext>
                  </a:extLst>
                </a:gridCol>
                <a:gridCol w="3497291">
                  <a:extLst>
                    <a:ext uri="{9D8B030D-6E8A-4147-A177-3AD203B41FA5}">
                      <a16:colId xmlns="" xmlns:a16="http://schemas.microsoft.com/office/drawing/2014/main" val="3666706814"/>
                    </a:ext>
                  </a:extLst>
                </a:gridCol>
                <a:gridCol w="638821">
                  <a:extLst>
                    <a:ext uri="{9D8B030D-6E8A-4147-A177-3AD203B41FA5}">
                      <a16:colId xmlns="" xmlns:a16="http://schemas.microsoft.com/office/drawing/2014/main" val="852098825"/>
                    </a:ext>
                  </a:extLst>
                </a:gridCol>
                <a:gridCol w="1010780">
                  <a:extLst>
                    <a:ext uri="{9D8B030D-6E8A-4147-A177-3AD203B41FA5}">
                      <a16:colId xmlns="" xmlns:a16="http://schemas.microsoft.com/office/drawing/2014/main" val="2111265995"/>
                    </a:ext>
                  </a:extLst>
                </a:gridCol>
                <a:gridCol w="997092">
                  <a:extLst>
                    <a:ext uri="{9D8B030D-6E8A-4147-A177-3AD203B41FA5}">
                      <a16:colId xmlns="" xmlns:a16="http://schemas.microsoft.com/office/drawing/2014/main" val="1900037716"/>
                    </a:ext>
                  </a:extLst>
                </a:gridCol>
                <a:gridCol w="1167844">
                  <a:extLst>
                    <a:ext uri="{9D8B030D-6E8A-4147-A177-3AD203B41FA5}">
                      <a16:colId xmlns="" xmlns:a16="http://schemas.microsoft.com/office/drawing/2014/main" val="1131082251"/>
                    </a:ext>
                  </a:extLst>
                </a:gridCol>
                <a:gridCol w="1167844">
                  <a:extLst>
                    <a:ext uri="{9D8B030D-6E8A-4147-A177-3AD203B41FA5}">
                      <a16:colId xmlns="" xmlns:a16="http://schemas.microsoft.com/office/drawing/2014/main" val="2459854903"/>
                    </a:ext>
                  </a:extLst>
                </a:gridCol>
              </a:tblGrid>
              <a:tr h="2753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243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бюджетам на строительство и реконструкцию (модернизацию) объектов питьевого водоснабжения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67 658,900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60467099"/>
                  </a:ext>
                </a:extLst>
              </a:tr>
              <a:tr h="2753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243 04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бюджетам городских кругов на строительство и реконструкцию (модернизацию) объектов питьевого водоснабжения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67 658,900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</a:tr>
              <a:tr h="4318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2 02 25 304 00 0000 150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организацию бесплатного горячего питания обучающихся, получающих начальное общее образование в государственных и муниципальных образовательных организациях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16 321,350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18 326,316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330,880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24 463,900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24 814,900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</a:tr>
              <a:tr h="54563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2 02 25 304 04 0000 150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организацию бесплатного горячего питания обучающихся, получающих начальное общее образование в государственных и муниципальных образовательных организациях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16 321,350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18 326,316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330,880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24 463,900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24 814,900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341461249"/>
                  </a:ext>
                </a:extLst>
              </a:tr>
              <a:tr h="2753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2 02 25 497 00 0000 150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реализацию мероприятий по обеспечению жильем молодых семей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10 282,000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18 148,600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7 541,900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8 775,500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10 108,950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900348010"/>
                  </a:ext>
                </a:extLst>
              </a:tr>
              <a:tr h="2753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2 02 25 497 04 0000 150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реализацию мероприятий по обеспечению жильем молодых семей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10 282,000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18 148,600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7 541,900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8 775,500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10 108,950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749726187"/>
                  </a:ext>
                </a:extLst>
              </a:tr>
              <a:tr h="1560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2 02 25 519 00 0000 150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поддержку отрасли культуры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266,730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231,773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292,210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294,560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294,740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801062956"/>
                  </a:ext>
                </a:extLst>
              </a:tr>
              <a:tr h="2753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2 02 25 519 04 0000 150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поддержку отрасли культуры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266,730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231,773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292,210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294,560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294,740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297308585"/>
                  </a:ext>
                </a:extLst>
              </a:tr>
              <a:tr h="2753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2 02 25 555 00 0000 150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реализацию программ формирования современной городской среды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40 000,000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24 930,000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220 480,920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359412151"/>
                  </a:ext>
                </a:extLst>
              </a:tr>
              <a:tr h="2753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2 02 25 555 04 0000 150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реализацию программ формирования современной городской среды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40 000,000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24 930,000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220 480,920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52020482"/>
                  </a:ext>
                </a:extLst>
              </a:tr>
              <a:tr h="5500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2 02 25 786 04 0000 150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обеспечение оснащения государственных и муниципальных общеобразовательных организаций, в том числе структурных подразделений указанных организаций, государственными символами Российской Федерации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478,3600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310699476"/>
                  </a:ext>
                </a:extLst>
              </a:tr>
              <a:tr h="5500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2 02 25 786 04 0000 150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обеспечение оснащения государственных и муниципальных общеобразовательных организаций, в том числе структурных подразделений указанных организаций, государственными символами Российской Федерации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478,3600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</a:tr>
              <a:tr h="1445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2 02 29 999 00 0000 150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137 455,510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75 524,910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545 679,03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434 875,670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511 466,340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</a:tr>
              <a:tr h="2913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2 02 29 999 04 0000 150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бюджетам городских округов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137 455,510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75 524,910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545 679,03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434 875,670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511 466,340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5801771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20052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  <a:endParaRPr lang="ru" sz="2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 smtClean="0">
                <a:latin typeface="Times New Roman"/>
              </a:rPr>
              <a:t>р</a:t>
            </a:r>
            <a:r>
              <a:rPr lang="ru" sz="1050" dirty="0" smtClean="0">
                <a:latin typeface="Times New Roman"/>
              </a:rPr>
              <a:t>уб.</a:t>
            </a:r>
            <a:r>
              <a:rPr lang="ru" sz="1050" u="sng" dirty="0" smtClean="0">
                <a:latin typeface="Times New Roman"/>
              </a:rPr>
              <a:t>)</a:t>
            </a:r>
            <a:endParaRPr lang="ru" sz="1050" u="sng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6641081"/>
              </p:ext>
            </p:extLst>
          </p:nvPr>
        </p:nvGraphicFramePr>
        <p:xfrm>
          <a:off x="0" y="1599051"/>
          <a:ext cx="9906001" cy="5111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="" xmlns:a16="http://schemas.microsoft.com/office/drawing/2014/main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="" xmlns:a16="http://schemas.microsoft.com/office/drawing/2014/main" val="150416408"/>
                    </a:ext>
                  </a:extLst>
                </a:gridCol>
                <a:gridCol w="832692">
                  <a:extLst>
                    <a:ext uri="{9D8B030D-6E8A-4147-A177-3AD203B41FA5}">
                      <a16:colId xmlns="" xmlns:a16="http://schemas.microsoft.com/office/drawing/2014/main" val="370549031"/>
                    </a:ext>
                  </a:extLst>
                </a:gridCol>
                <a:gridCol w="832692">
                  <a:extLst>
                    <a:ext uri="{9D8B030D-6E8A-4147-A177-3AD203B41FA5}">
                      <a16:colId xmlns="" xmlns:a16="http://schemas.microsoft.com/office/drawing/2014/main" val="2082711854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545033785"/>
                    </a:ext>
                  </a:extLst>
                </a:gridCol>
              </a:tblGrid>
              <a:tr h="18095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u="none" strike="noStrike">
                          <a:effectLst/>
                        </a:rPr>
                        <a:t> </a:t>
                      </a:r>
                      <a:endParaRPr lang="ru-RU" sz="3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u="none" strike="noStrike">
                          <a:effectLst/>
                        </a:rPr>
                        <a:t> </a:t>
                      </a:r>
                      <a:endParaRPr lang="ru-RU" sz="3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7740899"/>
                  </a:ext>
                </a:extLst>
              </a:tr>
              <a:tr h="1675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14165562"/>
                  </a:ext>
                </a:extLst>
              </a:tr>
              <a:tr h="1626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1943170"/>
              </p:ext>
            </p:extLst>
          </p:nvPr>
        </p:nvGraphicFramePr>
        <p:xfrm>
          <a:off x="0" y="2280975"/>
          <a:ext cx="9906001" cy="457702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69">
                  <a:extLst>
                    <a:ext uri="{9D8B030D-6E8A-4147-A177-3AD203B41FA5}">
                      <a16:colId xmlns="" xmlns:a16="http://schemas.microsoft.com/office/drawing/2014/main" val="3270229639"/>
                    </a:ext>
                  </a:extLst>
                </a:gridCol>
                <a:gridCol w="3267303">
                  <a:extLst>
                    <a:ext uri="{9D8B030D-6E8A-4147-A177-3AD203B41FA5}">
                      <a16:colId xmlns="" xmlns:a16="http://schemas.microsoft.com/office/drawing/2014/main" val="2164377180"/>
                    </a:ext>
                  </a:extLst>
                </a:gridCol>
                <a:gridCol w="832694">
                  <a:extLst>
                    <a:ext uri="{9D8B030D-6E8A-4147-A177-3AD203B41FA5}">
                      <a16:colId xmlns="" xmlns:a16="http://schemas.microsoft.com/office/drawing/2014/main" val="575095277"/>
                    </a:ext>
                  </a:extLst>
                </a:gridCol>
                <a:gridCol w="832694">
                  <a:extLst>
                    <a:ext uri="{9D8B030D-6E8A-4147-A177-3AD203B41FA5}">
                      <a16:colId xmlns="" xmlns:a16="http://schemas.microsoft.com/office/drawing/2014/main" val="3006541132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49799690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3866171847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2879458401"/>
                    </a:ext>
                  </a:extLst>
                </a:gridCol>
              </a:tblGrid>
              <a:tr h="3970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2 02 30 000 00 0000 150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бюджетной системы Российской Федерации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775 217,290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798 600,000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800 147,74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810 629,560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792 276,560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388798698"/>
                  </a:ext>
                </a:extLst>
              </a:tr>
              <a:tr h="4655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2 02 30 024 00 0000 150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местным бюджетам на выполнение передаваемых полномочий субъектов Российской Федерации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716 165,660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756 229,470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751 069,640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746 717,640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746 739,640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18256123"/>
                  </a:ext>
                </a:extLst>
              </a:tr>
              <a:tr h="4655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2 02 30 024 04 0000 150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выполнение передаваемых полномочий субъектов Российской Федерации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716 165,660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760 229,470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751 069,640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746 717,640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746 739,640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180945190"/>
                  </a:ext>
                </a:extLst>
              </a:tr>
              <a:tr h="7737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2 02 30 029 00 0000 150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на компенсацию части платы, взимаемой с родителей (законных представителей) за присмотр и уход за детьми, посещающими образовательные организации, реализующие образовательные программы дошкольного образования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9 135,750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10 242,000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12 130,000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12 130,000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12 130,000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00137810"/>
                  </a:ext>
                </a:extLst>
              </a:tr>
              <a:tr h="9278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2 02 30 029 04 0000 150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компенсацию части платы, взимаемой с родителей (законных представителей) за присмотр и уход за детьми, посещающими образовательные организации, реализующие образовательные программы дошкольного образования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9 135,750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10 242,000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12 130,000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12 130,000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12 130,000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374548824"/>
                  </a:ext>
                </a:extLst>
              </a:tr>
              <a:tr h="7737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2 02 35 082 00 0000 150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муниципальных образований на предоставление жилых помещений детям-сиротам и детям, оставшимся без попечения родителей, лицам из их числа по договорам найма специализированных жилых помещений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13 046,970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9 187,000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874,000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29 062,000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10 568,000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549587231"/>
                  </a:ext>
                </a:extLst>
              </a:tr>
              <a:tr h="7737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2 02 35 082 04 0000 150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предоставление жилых помещений детям-сиротам и детям, оставшимся без попечения родителей, лицам из их числа по договорам найма специализированных жилых помещений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13 046,970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9 187,000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874,000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29 062,000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10 568,000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1157895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74857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  <a:endParaRPr lang="ru" sz="2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 smtClean="0">
                <a:latin typeface="Times New Roman"/>
              </a:rPr>
              <a:t>р</a:t>
            </a:r>
            <a:r>
              <a:rPr lang="ru" sz="1050" dirty="0" smtClean="0">
                <a:latin typeface="Times New Roman"/>
              </a:rPr>
              <a:t>уб.</a:t>
            </a:r>
            <a:r>
              <a:rPr lang="ru" sz="1050" u="sng" dirty="0" smtClean="0">
                <a:latin typeface="Times New Roman"/>
              </a:rPr>
              <a:t>)</a:t>
            </a:r>
            <a:endParaRPr lang="ru" sz="1050" u="sng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7374086"/>
              </p:ext>
            </p:extLst>
          </p:nvPr>
        </p:nvGraphicFramePr>
        <p:xfrm>
          <a:off x="0" y="1599050"/>
          <a:ext cx="9906001" cy="6211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="" xmlns:a16="http://schemas.microsoft.com/office/drawing/2014/main" val="2481614618"/>
                    </a:ext>
                  </a:extLst>
                </a:gridCol>
                <a:gridCol w="3503707">
                  <a:extLst>
                    <a:ext uri="{9D8B030D-6E8A-4147-A177-3AD203B41FA5}">
                      <a16:colId xmlns="" xmlns:a16="http://schemas.microsoft.com/office/drawing/2014/main" val="150416408"/>
                    </a:ext>
                  </a:extLst>
                </a:gridCol>
                <a:gridCol w="703385">
                  <a:extLst>
                    <a:ext uri="{9D8B030D-6E8A-4147-A177-3AD203B41FA5}">
                      <a16:colId xmlns="" xmlns:a16="http://schemas.microsoft.com/office/drawing/2014/main" val="370549031"/>
                    </a:ext>
                  </a:extLst>
                </a:gridCol>
                <a:gridCol w="909236">
                  <a:extLst>
                    <a:ext uri="{9D8B030D-6E8A-4147-A177-3AD203B41FA5}">
                      <a16:colId xmlns="" xmlns:a16="http://schemas.microsoft.com/office/drawing/2014/main" val="2082711854"/>
                    </a:ext>
                  </a:extLst>
                </a:gridCol>
                <a:gridCol w="974007">
                  <a:extLst>
                    <a:ext uri="{9D8B030D-6E8A-4147-A177-3AD203B41FA5}">
                      <a16:colId xmlns=""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545033785"/>
                    </a:ext>
                  </a:extLst>
                </a:gridCol>
              </a:tblGrid>
              <a:tr h="20941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u="none" strike="noStrike">
                          <a:effectLst/>
                        </a:rPr>
                        <a:t> </a:t>
                      </a:r>
                      <a:endParaRPr lang="ru-RU" sz="3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u="none" strike="noStrike">
                          <a:effectLst/>
                        </a:rPr>
                        <a:t> </a:t>
                      </a:r>
                      <a:endParaRPr lang="ru-RU" sz="3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7740899"/>
                  </a:ext>
                </a:extLst>
              </a:tr>
              <a:tr h="2235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14165562"/>
                  </a:ext>
                </a:extLst>
              </a:tr>
              <a:tr h="1881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6668155"/>
              </p:ext>
            </p:extLst>
          </p:nvPr>
        </p:nvGraphicFramePr>
        <p:xfrm>
          <a:off x="0" y="2240785"/>
          <a:ext cx="9905997" cy="46386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63700">
                  <a:extLst>
                    <a:ext uri="{9D8B030D-6E8A-4147-A177-3AD203B41FA5}">
                      <a16:colId xmlns="" xmlns:a16="http://schemas.microsoft.com/office/drawing/2014/main" val="3270229639"/>
                    </a:ext>
                  </a:extLst>
                </a:gridCol>
                <a:gridCol w="3415524">
                  <a:extLst>
                    <a:ext uri="{9D8B030D-6E8A-4147-A177-3AD203B41FA5}">
                      <a16:colId xmlns="" xmlns:a16="http://schemas.microsoft.com/office/drawing/2014/main" val="3671136456"/>
                    </a:ext>
                  </a:extLst>
                </a:gridCol>
                <a:gridCol w="648476">
                  <a:extLst>
                    <a:ext uri="{9D8B030D-6E8A-4147-A177-3AD203B41FA5}">
                      <a16:colId xmlns="" xmlns:a16="http://schemas.microsoft.com/office/drawing/2014/main" val="699433718"/>
                    </a:ext>
                  </a:extLst>
                </a:gridCol>
                <a:gridCol w="939800">
                  <a:extLst>
                    <a:ext uri="{9D8B030D-6E8A-4147-A177-3AD203B41FA5}">
                      <a16:colId xmlns="" xmlns:a16="http://schemas.microsoft.com/office/drawing/2014/main" val="1084723448"/>
                    </a:ext>
                  </a:extLst>
                </a:gridCol>
                <a:gridCol w="1416505">
                  <a:extLst>
                    <a:ext uri="{9D8B030D-6E8A-4147-A177-3AD203B41FA5}">
                      <a16:colId xmlns="" xmlns:a16="http://schemas.microsoft.com/office/drawing/2014/main" val="2164377180"/>
                    </a:ext>
                  </a:extLst>
                </a:gridCol>
                <a:gridCol w="842242">
                  <a:extLst>
                    <a:ext uri="{9D8B030D-6E8A-4147-A177-3AD203B41FA5}">
                      <a16:colId xmlns="" xmlns:a16="http://schemas.microsoft.com/office/drawing/2014/main" val="3006541132"/>
                    </a:ext>
                  </a:extLst>
                </a:gridCol>
                <a:gridCol w="979750">
                  <a:extLst>
                    <a:ext uri="{9D8B030D-6E8A-4147-A177-3AD203B41FA5}">
                      <a16:colId xmlns="" xmlns:a16="http://schemas.microsoft.com/office/drawing/2014/main" val="3866171847"/>
                    </a:ext>
                  </a:extLst>
                </a:gridCol>
              </a:tblGrid>
              <a:tr h="4645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2 02 35 118 00 0000 150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на осуществление первичного воинского учета органами местного самоуправления поселений, муниципальных и городских округов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3 163,910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3 327,820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3 513,480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3 599,020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3 599,020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388798698"/>
                  </a:ext>
                </a:extLst>
              </a:tr>
              <a:tr h="6162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2 02 35 118 04 0000 150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осуществление первичного воинского учета органами местного самоуправления поселений, муниципальных и городских округов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3 163,910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3 327,820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3 513,480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3 599,020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3 599,020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603857728"/>
                  </a:ext>
                </a:extLst>
              </a:tr>
              <a:tr h="6162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2 02 35 120 00 0000 150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на осуществление полномочий по составлению (изменению) списков кандидатов в присяжные заседатели федеральных судов общей юрисдикции в Российской Федерации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480,000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0,321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0,426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69538689"/>
                  </a:ext>
                </a:extLst>
              </a:tr>
              <a:tr h="6162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2 02 35 120 04 0000 150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осуществление полномочий по составлению (изменению) списков кандидатов в присяжные заседатели федеральных судов общей юрисдикции в Российской Федерации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0,321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0,426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779830984"/>
                  </a:ext>
                </a:extLst>
              </a:tr>
              <a:tr h="7679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2 02 35 179 00 0000 150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на проведение мероприятий по обеспечению деятельности советников директора по воспитанию и взаимодействию с детскими общественными объединениями в общеобразовательных организациях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1 699,400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1 675,200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1 675,000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1 349,000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733377398"/>
                  </a:ext>
                </a:extLst>
              </a:tr>
              <a:tr h="7679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2 02 35 179 04 0000 150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проведение мероприятий по обеспечению деятельности советников директора по воспитанию и взаимодействию с детскими общественными объединениями в общеобразовательных организациях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1 699,400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1 675,200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1 675,000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1 349,000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703269239"/>
                  </a:ext>
                </a:extLst>
              </a:tr>
              <a:tr h="7679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2 02 35 303 00 0000 150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муниципальных образований на ежемесячное денежное вознаграждение за классное руководство педагогическим работникам государственных и муниципальных общеобразовательных организаций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19 051,000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17 837,000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20 885,000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17 444,000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17 889,000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182561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76572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  <a:endParaRPr lang="ru" sz="2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 smtClean="0">
                <a:latin typeface="Times New Roman"/>
              </a:rPr>
              <a:t>р</a:t>
            </a:r>
            <a:r>
              <a:rPr lang="ru" sz="1050" dirty="0" smtClean="0">
                <a:latin typeface="Times New Roman"/>
              </a:rPr>
              <a:t>уб.</a:t>
            </a:r>
            <a:r>
              <a:rPr lang="ru" sz="1050" u="sng" dirty="0" smtClean="0">
                <a:latin typeface="Times New Roman"/>
              </a:rPr>
              <a:t>)</a:t>
            </a:r>
            <a:endParaRPr lang="ru" sz="1050" u="sng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3900908"/>
              </p:ext>
            </p:extLst>
          </p:nvPr>
        </p:nvGraphicFramePr>
        <p:xfrm>
          <a:off x="0" y="1638300"/>
          <a:ext cx="9906001" cy="5962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="" xmlns:a16="http://schemas.microsoft.com/office/drawing/2014/main" val="2481614618"/>
                    </a:ext>
                  </a:extLst>
                </a:gridCol>
                <a:gridCol w="3503428">
                  <a:extLst>
                    <a:ext uri="{9D8B030D-6E8A-4147-A177-3AD203B41FA5}">
                      <a16:colId xmlns="" xmlns:a16="http://schemas.microsoft.com/office/drawing/2014/main" val="150416408"/>
                    </a:ext>
                  </a:extLst>
                </a:gridCol>
                <a:gridCol w="939800">
                  <a:extLst>
                    <a:ext uri="{9D8B030D-6E8A-4147-A177-3AD203B41FA5}">
                      <a16:colId xmlns="" xmlns:a16="http://schemas.microsoft.com/office/drawing/2014/main" val="370549031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2082711854"/>
                    </a:ext>
                  </a:extLst>
                </a:gridCol>
                <a:gridCol w="732707">
                  <a:extLst>
                    <a:ext uri="{9D8B030D-6E8A-4147-A177-3AD203B41FA5}">
                      <a16:colId xmlns=""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545033785"/>
                    </a:ext>
                  </a:extLst>
                </a:gridCol>
              </a:tblGrid>
              <a:tr h="18574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5943347"/>
              </p:ext>
            </p:extLst>
          </p:nvPr>
        </p:nvGraphicFramePr>
        <p:xfrm>
          <a:off x="0" y="2220688"/>
          <a:ext cx="9905997" cy="49845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34903">
                  <a:extLst>
                    <a:ext uri="{9D8B030D-6E8A-4147-A177-3AD203B41FA5}">
                      <a16:colId xmlns="" xmlns:a16="http://schemas.microsoft.com/office/drawing/2014/main" val="3270229639"/>
                    </a:ext>
                  </a:extLst>
                </a:gridCol>
                <a:gridCol w="634903">
                  <a:extLst>
                    <a:ext uri="{9D8B030D-6E8A-4147-A177-3AD203B41FA5}">
                      <a16:colId xmlns="" xmlns:a16="http://schemas.microsoft.com/office/drawing/2014/main" val="2534902350"/>
                    </a:ext>
                  </a:extLst>
                </a:gridCol>
                <a:gridCol w="355794">
                  <a:extLst>
                    <a:ext uri="{9D8B030D-6E8A-4147-A177-3AD203B41FA5}">
                      <a16:colId xmlns="" xmlns:a16="http://schemas.microsoft.com/office/drawing/2014/main" val="1159095575"/>
                    </a:ext>
                  </a:extLst>
                </a:gridCol>
                <a:gridCol w="279109">
                  <a:extLst>
                    <a:ext uri="{9D8B030D-6E8A-4147-A177-3AD203B41FA5}">
                      <a16:colId xmlns="" xmlns:a16="http://schemas.microsoft.com/office/drawing/2014/main" val="1274360535"/>
                    </a:ext>
                  </a:extLst>
                </a:gridCol>
                <a:gridCol w="634903">
                  <a:extLst>
                    <a:ext uri="{9D8B030D-6E8A-4147-A177-3AD203B41FA5}">
                      <a16:colId xmlns="" xmlns:a16="http://schemas.microsoft.com/office/drawing/2014/main" val="3587404583"/>
                    </a:ext>
                  </a:extLst>
                </a:gridCol>
                <a:gridCol w="634903">
                  <a:extLst>
                    <a:ext uri="{9D8B030D-6E8A-4147-A177-3AD203B41FA5}">
                      <a16:colId xmlns="" xmlns:a16="http://schemas.microsoft.com/office/drawing/2014/main" val="3374021744"/>
                    </a:ext>
                  </a:extLst>
                </a:gridCol>
                <a:gridCol w="634903">
                  <a:extLst>
                    <a:ext uri="{9D8B030D-6E8A-4147-A177-3AD203B41FA5}">
                      <a16:colId xmlns="" xmlns:a16="http://schemas.microsoft.com/office/drawing/2014/main" val="247116454"/>
                    </a:ext>
                  </a:extLst>
                </a:gridCol>
                <a:gridCol w="634903">
                  <a:extLst>
                    <a:ext uri="{9D8B030D-6E8A-4147-A177-3AD203B41FA5}">
                      <a16:colId xmlns="" xmlns:a16="http://schemas.microsoft.com/office/drawing/2014/main" val="544275931"/>
                    </a:ext>
                  </a:extLst>
                </a:gridCol>
                <a:gridCol w="634903">
                  <a:extLst>
                    <a:ext uri="{9D8B030D-6E8A-4147-A177-3AD203B41FA5}">
                      <a16:colId xmlns="" xmlns:a16="http://schemas.microsoft.com/office/drawing/2014/main" val="1676362877"/>
                    </a:ext>
                  </a:extLst>
                </a:gridCol>
                <a:gridCol w="877076">
                  <a:extLst>
                    <a:ext uri="{9D8B030D-6E8A-4147-A177-3AD203B41FA5}">
                      <a16:colId xmlns="" xmlns:a16="http://schemas.microsoft.com/office/drawing/2014/main" val="1516465065"/>
                    </a:ext>
                  </a:extLst>
                </a:gridCol>
                <a:gridCol w="863600">
                  <a:extLst>
                    <a:ext uri="{9D8B030D-6E8A-4147-A177-3AD203B41FA5}">
                      <a16:colId xmlns="" xmlns:a16="http://schemas.microsoft.com/office/drawing/2014/main" val="1951583750"/>
                    </a:ext>
                  </a:extLst>
                </a:gridCol>
                <a:gridCol w="911738">
                  <a:extLst>
                    <a:ext uri="{9D8B030D-6E8A-4147-A177-3AD203B41FA5}">
                      <a16:colId xmlns="" xmlns:a16="http://schemas.microsoft.com/office/drawing/2014/main" val="2164377180"/>
                    </a:ext>
                  </a:extLst>
                </a:gridCol>
                <a:gridCol w="352367">
                  <a:extLst>
                    <a:ext uri="{9D8B030D-6E8A-4147-A177-3AD203B41FA5}">
                      <a16:colId xmlns="" xmlns:a16="http://schemas.microsoft.com/office/drawing/2014/main" val="575095277"/>
                    </a:ext>
                  </a:extLst>
                </a:gridCol>
                <a:gridCol w="352367">
                  <a:extLst>
                    <a:ext uri="{9D8B030D-6E8A-4147-A177-3AD203B41FA5}">
                      <a16:colId xmlns="" xmlns:a16="http://schemas.microsoft.com/office/drawing/2014/main" val="3006541132"/>
                    </a:ext>
                  </a:extLst>
                </a:gridCol>
                <a:gridCol w="489875">
                  <a:extLst>
                    <a:ext uri="{9D8B030D-6E8A-4147-A177-3AD203B41FA5}">
                      <a16:colId xmlns="" xmlns:a16="http://schemas.microsoft.com/office/drawing/2014/main" val="49799690"/>
                    </a:ext>
                  </a:extLst>
                </a:gridCol>
                <a:gridCol w="489875">
                  <a:extLst>
                    <a:ext uri="{9D8B030D-6E8A-4147-A177-3AD203B41FA5}">
                      <a16:colId xmlns="" xmlns:a16="http://schemas.microsoft.com/office/drawing/2014/main" val="3866171847"/>
                    </a:ext>
                  </a:extLst>
                </a:gridCol>
                <a:gridCol w="489875">
                  <a:extLst>
                    <a:ext uri="{9D8B030D-6E8A-4147-A177-3AD203B41FA5}">
                      <a16:colId xmlns="" xmlns:a16="http://schemas.microsoft.com/office/drawing/2014/main" val="2879458401"/>
                    </a:ext>
                  </a:extLst>
                </a:gridCol>
              </a:tblGrid>
              <a:tr h="656411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2 02 35 303 04 0000 150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ежемесячное денежное вознаграждение за классное руководство педагогическим работникам государственных и муниципальных общеобразовательных организаций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19 051,000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17 837,000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20 885,000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444,000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17 889,000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388798698"/>
                  </a:ext>
                </a:extLst>
              </a:tr>
              <a:tr h="147784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2 02 40 000 00 0000 150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19 818,850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10 330,000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3 916,667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18256123"/>
                  </a:ext>
                </a:extLst>
              </a:tr>
              <a:tr h="147784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2 02 45 519 00 0000 150	</a:t>
                      </a:r>
                    </a:p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трансферты, передаваемые бюджетам на поддержку отрасли культуры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66,667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7784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2 02 45 519 00 0000 150	</a:t>
                      </a:r>
                    </a:p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трансферты, передаваемые бюджетам городских округов на поддержку отрасли культуры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66,667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43352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2 02 49 999 00 0000 150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межбюджетные трансферты, передаваемые бюджетам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18 940,160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10 020,00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3 850,00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180945190"/>
                  </a:ext>
                </a:extLst>
              </a:tr>
              <a:tr h="736861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2 02 49 999 04 0000 150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межбюджетные трансферты, передаваемые бюджетам городских округов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18 940,160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10 020,000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3 850,000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00137810"/>
                  </a:ext>
                </a:extLst>
              </a:tr>
              <a:tr h="883614">
                <a:tc gridSpan="9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 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3 776 533,830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4 359 294,600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4 867 381,707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3 812 010,550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4 684 682,780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374548824"/>
                  </a:ext>
                </a:extLst>
              </a:tr>
              <a:tr h="736861">
                <a:tc>
                  <a:txBody>
                    <a:bodyPr/>
                    <a:lstStyle/>
                    <a:p>
                      <a:endParaRPr lang="ru-RU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endParaRPr lang="ru-RU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549587231"/>
                  </a:ext>
                </a:extLst>
              </a:tr>
              <a:tr h="73686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1157895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1385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74000">
              <a:schemeClr val="tx2">
                <a:lumMod val="20000"/>
                <a:lumOff val="80000"/>
              </a:schemeClr>
            </a:gs>
            <a:gs pos="27737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961624589"/>
              </p:ext>
            </p:extLst>
          </p:nvPr>
        </p:nvGraphicFramePr>
        <p:xfrm>
          <a:off x="591434" y="0"/>
          <a:ext cx="8735062" cy="5376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754239974"/>
              </p:ext>
            </p:extLst>
          </p:nvPr>
        </p:nvGraphicFramePr>
        <p:xfrm>
          <a:off x="0" y="0"/>
          <a:ext cx="9906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60105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7000">
              <a:srgbClr val="F3FCFE"/>
            </a:gs>
            <a:gs pos="18000">
              <a:schemeClr val="tx1"/>
            </a:gs>
            <a:gs pos="82000">
              <a:srgbClr val="FFFFEB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906000" cy="646331"/>
          </a:xfrm>
          <a:prstGeom prst="rect">
            <a:avLst/>
          </a:prstGeom>
          <a:gradFill>
            <a:gsLst>
              <a:gs pos="45000">
                <a:srgbClr val="FFFFEB"/>
              </a:gs>
              <a:gs pos="94000">
                <a:schemeClr val="tx1"/>
              </a:gs>
              <a:gs pos="12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 rtlCol="0">
            <a:spAutoFit/>
          </a:bodyPr>
          <a:lstStyle/>
          <a:p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структуре налоговых и неналоговых доходов бюджета </a:t>
            </a: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Талдомского городского округа на 2024 год                                </a:t>
            </a:r>
            <a:r>
              <a:rPr lang="ru-RU" sz="105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(доля от общего объема  доходов,%)</a:t>
            </a:r>
            <a:endParaRPr lang="ru-RU" sz="105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94924812"/>
              </p:ext>
            </p:extLst>
          </p:nvPr>
        </p:nvGraphicFramePr>
        <p:xfrm>
          <a:off x="0" y="596901"/>
          <a:ext cx="9906000" cy="641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7323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7000">
              <a:srgbClr val="F3FCFE"/>
            </a:gs>
            <a:gs pos="18000">
              <a:schemeClr val="tx1"/>
            </a:gs>
            <a:gs pos="82000">
              <a:srgbClr val="FFFFEB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906000" cy="646331"/>
          </a:xfrm>
          <a:prstGeom prst="rect">
            <a:avLst/>
          </a:prstGeom>
          <a:gradFill>
            <a:gsLst>
              <a:gs pos="45000">
                <a:srgbClr val="FFFFEB"/>
              </a:gs>
              <a:gs pos="94000">
                <a:schemeClr val="tx1"/>
              </a:gs>
              <a:gs pos="12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Информация о структуре налоговых и неналоговых доходов бюджета </a:t>
            </a: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Талдомского городского округа на 2025 год                           </a:t>
            </a:r>
            <a:r>
              <a:rPr lang="ru-RU" sz="105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(доля от общего объема доходов,%)      </a:t>
            </a:r>
            <a:endParaRPr lang="ru-RU" sz="105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501501603"/>
              </p:ext>
            </p:extLst>
          </p:nvPr>
        </p:nvGraphicFramePr>
        <p:xfrm>
          <a:off x="0" y="609600"/>
          <a:ext cx="9906000" cy="62484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424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7000">
              <a:srgbClr val="F3FCFE"/>
            </a:gs>
            <a:gs pos="18000">
              <a:schemeClr val="tx1"/>
            </a:gs>
            <a:gs pos="82000">
              <a:srgbClr val="FFFFEB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"/>
            <a:ext cx="9906000" cy="830997"/>
          </a:xfrm>
          <a:prstGeom prst="rect">
            <a:avLst/>
          </a:prstGeom>
          <a:gradFill>
            <a:gsLst>
              <a:gs pos="45000">
                <a:srgbClr val="FFFFEB"/>
              </a:gs>
              <a:gs pos="94000">
                <a:schemeClr val="tx1"/>
              </a:gs>
              <a:gs pos="12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 rtlCol="0">
            <a:spAutoFit/>
          </a:bodyPr>
          <a:lstStyle/>
          <a:p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структуре налоговых и неналоговых доходов бюджета </a:t>
            </a: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Талдомского городского округа на 2026 год                         </a:t>
            </a:r>
            <a:r>
              <a:rPr lang="ru-RU" sz="105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(доля от </a:t>
            </a:r>
            <a:r>
              <a:rPr lang="ru-RU" sz="105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общего объема </a:t>
            </a:r>
            <a:r>
              <a:rPr lang="ru-RU" sz="105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доходов,%)</a:t>
            </a:r>
            <a:endParaRPr lang="ru-RU" sz="105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40314691"/>
              </p:ext>
            </p:extLst>
          </p:nvPr>
        </p:nvGraphicFramePr>
        <p:xfrm>
          <a:off x="0" y="559496"/>
          <a:ext cx="9906000" cy="641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0776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8000">
              <a:schemeClr val="bg2">
                <a:lumMod val="40000"/>
                <a:lumOff val="60000"/>
              </a:schemeClr>
            </a:gs>
            <a:gs pos="100000">
              <a:schemeClr val="bg2">
                <a:tint val="97000"/>
                <a:hueMod val="92000"/>
                <a:satMod val="169000"/>
                <a:lumMod val="164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"/>
            <a:ext cx="9906000" cy="1593410"/>
          </a:xfrm>
          <a:prstGeom prst="rect">
            <a:avLst/>
          </a:prstGeom>
          <a:gradFill>
            <a:gsLst>
              <a:gs pos="45000">
                <a:srgbClr val="FFFFEB"/>
              </a:gs>
              <a:gs pos="86000">
                <a:schemeClr val="bg2">
                  <a:lumMod val="20000"/>
                  <a:lumOff val="80000"/>
                </a:schemeClr>
              </a:gs>
              <a:gs pos="22000">
                <a:schemeClr val="bg2">
                  <a:tint val="97000"/>
                  <a:hueMod val="92000"/>
                  <a:satMod val="169000"/>
                  <a:lumMod val="164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lnSpc>
                <a:spcPts val="2136"/>
              </a:lnSpc>
              <a:spcAft>
                <a:spcPts val="1470"/>
              </a:spcAft>
            </a:pPr>
            <a:r>
              <a:rPr lang="ru" sz="2200" b="1" dirty="0" smtClean="0">
                <a:latin typeface="Times New Roman"/>
              </a:rPr>
              <a:t>Межбюджетные </a:t>
            </a:r>
            <a:r>
              <a:rPr lang="ru" sz="2200" b="1" dirty="0">
                <a:latin typeface="Times New Roman"/>
              </a:rPr>
              <a:t>трансферты, поступающие в бюджет </a:t>
            </a:r>
            <a:endParaRPr lang="ru" sz="2200" b="1" dirty="0" smtClean="0">
              <a:latin typeface="Times New Roman"/>
            </a:endParaRPr>
          </a:p>
          <a:p>
            <a:pPr indent="0" algn="ctr">
              <a:lnSpc>
                <a:spcPts val="2136"/>
              </a:lnSpc>
              <a:spcAft>
                <a:spcPts val="1470"/>
              </a:spcAft>
            </a:pPr>
            <a:r>
              <a:rPr lang="ru" sz="2200" b="1" dirty="0" smtClean="0">
                <a:latin typeface="Times New Roman"/>
              </a:rPr>
              <a:t>Талдомского городского округа из бюджетов </a:t>
            </a:r>
            <a:r>
              <a:rPr lang="ru" sz="2200" b="1" dirty="0">
                <a:latin typeface="Times New Roman"/>
              </a:rPr>
              <a:t>других уровней </a:t>
            </a:r>
            <a:endParaRPr lang="ru" sz="2200" b="1" dirty="0" smtClean="0">
              <a:latin typeface="Times New Roman"/>
            </a:endParaRPr>
          </a:p>
          <a:p>
            <a:pPr indent="0" algn="ctr">
              <a:lnSpc>
                <a:spcPts val="2136"/>
              </a:lnSpc>
              <a:spcAft>
                <a:spcPts val="1470"/>
              </a:spcAft>
            </a:pPr>
            <a:r>
              <a:rPr lang="ru" sz="2200" b="1" dirty="0" smtClean="0">
                <a:latin typeface="Times New Roman"/>
              </a:rPr>
              <a:t>в 2023-2026 годах  </a:t>
            </a:r>
            <a:endParaRPr lang="ru" sz="2200" b="1" dirty="0">
              <a:latin typeface="Times New Roman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6588696"/>
              </p:ext>
            </p:extLst>
          </p:nvPr>
        </p:nvGraphicFramePr>
        <p:xfrm>
          <a:off x="1" y="1580393"/>
          <a:ext cx="9905999" cy="5288851"/>
        </p:xfrm>
        <a:graphic>
          <a:graphicData uri="http://schemas.openxmlformats.org/drawingml/2006/table">
            <a:tbl>
              <a:tblPr/>
              <a:tblGrid>
                <a:gridCol w="215735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3572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9967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1805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41805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87714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395156">
                <a:tc>
                  <a:txBody>
                    <a:bodyPr/>
                    <a:lstStyle/>
                    <a:p>
                      <a:pPr indent="0" algn="ctr"/>
                      <a:r>
                        <a:rPr lang="ru" sz="1100" b="1" dirty="0">
                          <a:latin typeface="Times New Roman"/>
                        </a:rPr>
                        <a:t>Наименование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100" b="1" dirty="0">
                          <a:latin typeface="Times New Roman"/>
                        </a:rPr>
                        <a:t>Факт </a:t>
                      </a:r>
                      <a:endParaRPr lang="ru" sz="11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100" b="1" dirty="0" smtClean="0">
                          <a:latin typeface="Times New Roman"/>
                        </a:rPr>
                        <a:t>за 2022 </a:t>
                      </a:r>
                      <a:r>
                        <a:rPr lang="ru" sz="1100" b="1" dirty="0">
                          <a:latin typeface="Times New Roman"/>
                        </a:rPr>
                        <a:t>год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100" b="1" dirty="0" smtClean="0">
                          <a:latin typeface="Times New Roman"/>
                        </a:rPr>
                        <a:t>План</a:t>
                      </a:r>
                    </a:p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100" b="1" dirty="0" smtClean="0">
                          <a:latin typeface="Times New Roman"/>
                        </a:rPr>
                        <a:t> </a:t>
                      </a:r>
                      <a:r>
                        <a:rPr lang="ru" sz="1100" b="1" dirty="0">
                          <a:latin typeface="Times New Roman"/>
                        </a:rPr>
                        <a:t>на </a:t>
                      </a:r>
                      <a:r>
                        <a:rPr lang="ru" sz="1100" b="1" dirty="0" smtClean="0">
                          <a:latin typeface="Times New Roman"/>
                        </a:rPr>
                        <a:t>2023 год</a:t>
                      </a:r>
                      <a:endParaRPr lang="ru" sz="11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100" b="1" dirty="0">
                          <a:latin typeface="Times New Roman"/>
                        </a:rPr>
                        <a:t>Прогноз </a:t>
                      </a:r>
                      <a:endParaRPr lang="ru" sz="11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100" b="1" dirty="0" smtClean="0">
                          <a:latin typeface="Times New Roman"/>
                        </a:rPr>
                        <a:t>на 2024 </a:t>
                      </a:r>
                      <a:r>
                        <a:rPr lang="ru" sz="1100" b="1" dirty="0">
                          <a:latin typeface="Times New Roman"/>
                        </a:rPr>
                        <a:t>год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100" b="1" dirty="0" smtClean="0">
                          <a:latin typeface="Times New Roman"/>
                        </a:rPr>
                        <a:t>Прогноз</a:t>
                      </a:r>
                    </a:p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100" b="1" dirty="0" smtClean="0">
                          <a:latin typeface="Times New Roman"/>
                        </a:rPr>
                        <a:t> </a:t>
                      </a:r>
                      <a:r>
                        <a:rPr lang="ru" sz="1100" b="1" dirty="0">
                          <a:latin typeface="Times New Roman"/>
                        </a:rPr>
                        <a:t>на </a:t>
                      </a:r>
                      <a:r>
                        <a:rPr lang="ru" sz="1100" b="1" dirty="0" smtClean="0">
                          <a:latin typeface="Times New Roman"/>
                        </a:rPr>
                        <a:t>2025 год</a:t>
                      </a:r>
                      <a:endParaRPr lang="ru" sz="11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100" b="1" dirty="0">
                          <a:latin typeface="Times New Roman"/>
                        </a:rPr>
                        <a:t>Прогноз </a:t>
                      </a:r>
                      <a:endParaRPr lang="ru" sz="11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100" b="1" dirty="0" smtClean="0">
                          <a:latin typeface="Times New Roman"/>
                        </a:rPr>
                        <a:t>на 2026 </a:t>
                      </a:r>
                      <a:r>
                        <a:rPr lang="ru" sz="1100" b="1" dirty="0">
                          <a:latin typeface="Times New Roman"/>
                        </a:rPr>
                        <a:t>год</a:t>
                      </a: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654023">
                <a:tc>
                  <a:txBody>
                    <a:bodyPr/>
                    <a:lstStyle/>
                    <a:p>
                      <a:pPr indent="0" algn="ctr">
                        <a:lnSpc>
                          <a:spcPts val="1560"/>
                        </a:lnSpc>
                      </a:pPr>
                      <a:r>
                        <a:rPr lang="ru" sz="1400" b="1" dirty="0">
                          <a:latin typeface="Times New Roman"/>
                        </a:rPr>
                        <a:t>Безвозмездные поступления от других бюджетов бюджетной системы Российской </a:t>
                      </a:r>
                      <a:r>
                        <a:rPr lang="ru" sz="1400" b="1" dirty="0" smtClean="0">
                          <a:latin typeface="Times New Roman"/>
                        </a:rPr>
                        <a:t>Федерации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5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400" dirty="0" smtClean="0">
                          <a:latin typeface="Times New Roman"/>
                        </a:rPr>
                        <a:t>в том числе:</a:t>
                      </a:r>
                    </a:p>
                    <a:p>
                      <a:pPr indent="0" algn="ctr">
                        <a:lnSpc>
                          <a:spcPts val="1560"/>
                        </a:lnSpc>
                      </a:pPr>
                      <a:endParaRPr lang="ru" sz="14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560"/>
                        </a:lnSpc>
                      </a:pPr>
                      <a:endParaRPr lang="ru" sz="14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2 348 501,23</a:t>
                      </a:r>
                      <a:endParaRPr lang="ru" sz="14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2 831 613,00</a:t>
                      </a:r>
                      <a:endParaRPr lang="ru" sz="14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2 931 948,71</a:t>
                      </a:r>
                      <a:endParaRPr lang="ru" sz="14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1 675 880,55</a:t>
                      </a:r>
                      <a:endParaRPr lang="ru" sz="14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2 303 842,78</a:t>
                      </a:r>
                      <a:endParaRPr lang="ru" sz="14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2155">
                <a:tc>
                  <a:txBody>
                    <a:bodyPr/>
                    <a:lstStyle/>
                    <a:p>
                      <a:pPr indent="0" algn="ctr"/>
                      <a:r>
                        <a:rPr lang="ru" sz="1200" dirty="0" smtClean="0">
                          <a:latin typeface="Times New Roman"/>
                        </a:rPr>
                        <a:t>Дотации бюджетам бюджетной системы Российской Федерации</a:t>
                      </a:r>
                      <a:endParaRPr lang="ru" sz="120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624 173,00</a:t>
                      </a:r>
                      <a:endParaRPr lang="ru" sz="14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650 431,00</a:t>
                      </a:r>
                      <a:endParaRPr lang="ru" sz="14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650 065,00</a:t>
                      </a:r>
                      <a:endParaRPr lang="ru" sz="14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295 983,00</a:t>
                      </a:r>
                      <a:endParaRPr lang="ru" sz="14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292 727,00</a:t>
                      </a:r>
                      <a:endParaRPr lang="ru" sz="14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58233">
                <a:tc>
                  <a:txBody>
                    <a:bodyPr/>
                    <a:lstStyle/>
                    <a:p>
                      <a:pPr indent="0" algn="ctr"/>
                      <a:r>
                        <a:rPr lang="ru" sz="1200" dirty="0" smtClean="0">
                          <a:latin typeface="Times New Roman"/>
                        </a:rPr>
                        <a:t>Субсидии бюджетам бюджетной системы Российской Федерации (межбюджетные субсидии)</a:t>
                      </a:r>
                      <a:endParaRPr lang="ru" sz="120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933 781,24</a:t>
                      </a:r>
                      <a:endParaRPr lang="ru" sz="14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1 361 031,00</a:t>
                      </a:r>
                      <a:endParaRPr lang="ru" sz="14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1 477 819,29</a:t>
                      </a:r>
                      <a:endParaRPr lang="ru" sz="14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569 267,99</a:t>
                      </a:r>
                      <a:endParaRPr lang="ru" sz="14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1 218 839,22</a:t>
                      </a:r>
                      <a:endParaRPr lang="ru" sz="14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58233">
                <a:tc>
                  <a:txBody>
                    <a:bodyPr/>
                    <a:lstStyle/>
                    <a:p>
                      <a:pPr indent="0" algn="ctr"/>
                      <a:r>
                        <a:rPr lang="ru" sz="1200" dirty="0" smtClean="0">
                          <a:latin typeface="Times New Roman"/>
                        </a:rPr>
                        <a:t>Субвенции</a:t>
                      </a:r>
                      <a:r>
                        <a:rPr lang="ru" sz="1200" baseline="0" dirty="0" smtClean="0">
                          <a:latin typeface="Times New Roman"/>
                        </a:rPr>
                        <a:t> бюджетам бюджетной системы Российской Федерации</a:t>
                      </a:r>
                      <a:endParaRPr lang="ru" sz="120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775 217,29</a:t>
                      </a:r>
                      <a:endParaRPr lang="ru" sz="14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809 821,00</a:t>
                      </a:r>
                      <a:endParaRPr lang="ru" sz="14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800 147,75</a:t>
                      </a:r>
                      <a:endParaRPr lang="ru" sz="14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810 629,56</a:t>
                      </a:r>
                      <a:endParaRPr lang="ru" sz="14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792 276,56</a:t>
                      </a:r>
                      <a:endParaRPr lang="ru" sz="14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2155">
                <a:tc>
                  <a:txBody>
                    <a:bodyPr/>
                    <a:lstStyle/>
                    <a:p>
                      <a:pPr indent="0" algn="ctr"/>
                      <a:r>
                        <a:rPr lang="ru" sz="1200" dirty="0" smtClean="0">
                          <a:latin typeface="Times New Roman"/>
                        </a:rPr>
                        <a:t>Иные</a:t>
                      </a:r>
                      <a:r>
                        <a:rPr lang="ru" sz="1200" baseline="0" dirty="0" smtClean="0">
                          <a:latin typeface="Times New Roman"/>
                        </a:rPr>
                        <a:t> межбюджетные трансферты</a:t>
                      </a:r>
                      <a:endParaRPr lang="ru" sz="120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19 818,90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10 330,00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3 916,67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41913"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0" dirty="0" smtClean="0">
                          <a:latin typeface="Times New Roman"/>
                        </a:rPr>
                        <a:t>ПРОЧИЕ</a:t>
                      </a:r>
                      <a:r>
                        <a:rPr lang="ru" sz="1050" b="0" baseline="0" dirty="0" smtClean="0">
                          <a:latin typeface="Times New Roman"/>
                        </a:rPr>
                        <a:t> БЕЗВОЗМЕЗДНЫЕ ПОСТУПЛЕНИЯ</a:t>
                      </a:r>
                      <a:endParaRPr lang="ru" sz="1050" b="0" dirty="0" smtClean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758070672"/>
                  </a:ext>
                </a:extLst>
              </a:tr>
              <a:tr h="1025739"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0" dirty="0" smtClean="0">
                          <a:latin typeface="Times New Roman"/>
                        </a:rPr>
                        <a:t>ВОЗВРАТ ОСТАТКОВ СУБСИДИЙ,</a:t>
                      </a:r>
                      <a:r>
                        <a:rPr lang="ru" sz="1050" b="0" baseline="0" dirty="0" smtClean="0">
                          <a:latin typeface="Times New Roman"/>
                        </a:rPr>
                        <a:t> СУБВЕНЦИЙ И ИНЫХ МЕЖБЮДЖЕТНЫХ ТРАНСФЕРТОВ, ИМЕЮЩИХ ЦЕЛЕВОЕ НАЗНАЧЕНИЕ, ПРОШЛЫХ ЛЕТ</a:t>
                      </a:r>
                      <a:endParaRPr lang="ru" sz="1050" b="0" dirty="0" smtClean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- 4 489,15</a:t>
                      </a:r>
                      <a:endParaRPr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259706631"/>
                  </a:ext>
                </a:extLst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 rot="10800000" flipV="1">
            <a:off x="9194799" y="1149790"/>
            <a:ext cx="711198" cy="25991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100" dirty="0" smtClean="0">
                <a:latin typeface="Times New Roman"/>
              </a:rPr>
              <a:t>(тыс. руб</a:t>
            </a:r>
            <a:r>
              <a:rPr lang="ru" sz="1100" dirty="0">
                <a:latin typeface="Times New Roman"/>
              </a:rPr>
              <a:t>.)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8000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99587"/>
            <a:ext cx="9906000" cy="1589513"/>
          </a:xfrm>
          <a:prstGeom prst="rect">
            <a:avLst/>
          </a:prstGeom>
          <a:gradFill>
            <a:gsLst>
              <a:gs pos="21000">
                <a:schemeClr val="tx1"/>
              </a:gs>
              <a:gs pos="54020">
                <a:srgbClr val="FFFFEB"/>
              </a:gs>
              <a:gs pos="86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lnSpc>
                <a:spcPts val="2136"/>
              </a:lnSpc>
              <a:spcAft>
                <a:spcPts val="1470"/>
              </a:spcAft>
            </a:pPr>
            <a:r>
              <a:rPr lang="ru" b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ru" sz="2000" b="1" dirty="0" smtClean="0">
                <a:solidFill>
                  <a:schemeClr val="bg1"/>
                </a:solidFill>
                <a:latin typeface="Times New Roman"/>
              </a:rPr>
              <a:t>Информация об удельном объеме налоговых и неналоговых доходов бюджета </a:t>
            </a:r>
          </a:p>
          <a:p>
            <a:pPr indent="0" algn="ctr">
              <a:lnSpc>
                <a:spcPts val="2136"/>
              </a:lnSpc>
              <a:spcAft>
                <a:spcPts val="1470"/>
              </a:spcAft>
            </a:pPr>
            <a:r>
              <a:rPr lang="ru" sz="2000" b="1" dirty="0" smtClean="0">
                <a:solidFill>
                  <a:schemeClr val="bg1"/>
                </a:solidFill>
                <a:latin typeface="Times New Roman"/>
              </a:rPr>
              <a:t>Талдомского  городского округа в расчете на душу населения</a:t>
            </a:r>
          </a:p>
          <a:p>
            <a:pPr indent="0" algn="ctr">
              <a:lnSpc>
                <a:spcPts val="2136"/>
              </a:lnSpc>
              <a:spcAft>
                <a:spcPts val="1470"/>
              </a:spcAft>
            </a:pPr>
            <a:r>
              <a:rPr lang="ru" sz="2000" b="1" dirty="0" smtClean="0">
                <a:solidFill>
                  <a:schemeClr val="bg1"/>
                </a:solidFill>
                <a:latin typeface="Times New Roman"/>
              </a:rPr>
              <a:t> в сравнении с другими муниципальными образованиями Московской области</a:t>
            </a:r>
            <a:endParaRPr lang="ru" sz="2000" b="1" dirty="0">
              <a:solidFill>
                <a:schemeClr val="bg1"/>
              </a:solidFill>
              <a:latin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220200" y="1371600"/>
            <a:ext cx="685800" cy="2413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(рублей)</a:t>
            </a:r>
            <a:endParaRPr lang="ru" sz="1200" dirty="0">
              <a:solidFill>
                <a:schemeClr val="bg1"/>
              </a:solidFill>
              <a:latin typeface="Times New Roman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7596606"/>
              </p:ext>
            </p:extLst>
          </p:nvPr>
        </p:nvGraphicFramePr>
        <p:xfrm>
          <a:off x="0" y="1683943"/>
          <a:ext cx="9906000" cy="3684762"/>
        </p:xfrm>
        <a:graphic>
          <a:graphicData uri="http://schemas.openxmlformats.org/drawingml/2006/table">
            <a:tbl>
              <a:tblPr/>
              <a:tblGrid>
                <a:gridCol w="325100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7068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60183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782478">
                  <a:extLst>
                    <a:ext uri="{9D8B030D-6E8A-4147-A177-3AD203B41FA5}">
                      <a16:colId xmlns="" xmlns:a16="http://schemas.microsoft.com/office/drawing/2014/main" val="746305557"/>
                    </a:ext>
                  </a:extLst>
                </a:gridCol>
              </a:tblGrid>
              <a:tr h="1112765"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Наименование муниципального образования</a:t>
                      </a:r>
                      <a:endParaRPr lang="ru" sz="1400" b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4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Численность постоянного населения на 01.12.2023г.</a:t>
                      </a:r>
                    </a:p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4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(чел.)*</a:t>
                      </a:r>
                      <a:endParaRPr lang="ru" sz="1400" b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4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Сумма налоговых и неналоговых доходов на 01.12.2023г.**(рублей) </a:t>
                      </a:r>
                      <a:endParaRPr lang="ru" sz="1400" b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4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В расчете на 1 жителя (рублей)</a:t>
                      </a:r>
                      <a:endParaRPr lang="ru" sz="1400" b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45106">
                <a:tc>
                  <a:txBody>
                    <a:bodyPr/>
                    <a:lstStyle/>
                    <a:p>
                      <a:pPr indent="0" algn="ctr">
                        <a:lnSpc>
                          <a:spcPts val="1560"/>
                        </a:lnSpc>
                      </a:pPr>
                      <a:endParaRPr lang="ru" sz="1600" b="0" dirty="0" smtClean="0">
                        <a:solidFill>
                          <a:schemeClr val="bg1"/>
                        </a:solidFill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560"/>
                        </a:lnSpc>
                      </a:pPr>
                      <a:r>
                        <a:rPr lang="ru" sz="16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Талдомский городской округ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64 223</a:t>
                      </a:r>
                      <a:endParaRPr lang="ru" sz="1600" b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1 459 670 000</a:t>
                      </a:r>
                      <a:endParaRPr lang="ru" sz="1600" b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22 728,15</a:t>
                      </a:r>
                      <a:endParaRPr lang="ru" sz="1600" b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4510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5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6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Волоколамский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5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6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городской округ</a:t>
                      </a:r>
                      <a:endParaRPr lang="ru" sz="1600" b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65 122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2 032 820 000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31 215,56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29157862"/>
                  </a:ext>
                </a:extLst>
              </a:tr>
              <a:tr h="417287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53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6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Дмитровский</a:t>
                      </a:r>
                    </a:p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6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городской округ</a:t>
                      </a:r>
                      <a:endParaRPr lang="ru" sz="1600" b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164 318</a:t>
                      </a:r>
                      <a:endParaRPr lang="ru" sz="160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6 283 750 000</a:t>
                      </a:r>
                      <a:endParaRPr lang="ru" sz="160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38 241,40</a:t>
                      </a:r>
                      <a:endParaRPr lang="ru" sz="160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59436">
                <a:tc>
                  <a:txBody>
                    <a:bodyPr/>
                    <a:lstStyle/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6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Городской округ Лотошино</a:t>
                      </a:r>
                      <a:endParaRPr lang="ru" sz="1600" b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21 919</a:t>
                      </a:r>
                      <a:endParaRPr lang="ru" sz="160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443</a:t>
                      </a:r>
                      <a:r>
                        <a:rPr lang="ru" sz="1600" baseline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 550 000</a:t>
                      </a:r>
                      <a:endParaRPr lang="ru" sz="160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20 235,87</a:t>
                      </a:r>
                      <a:endParaRPr lang="ru" sz="160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138511212"/>
                  </a:ext>
                </a:extLst>
              </a:tr>
              <a:tr h="407709">
                <a:tc>
                  <a:txBody>
                    <a:bodyPr/>
                    <a:lstStyle/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6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Городской округ Серебрянные</a:t>
                      </a:r>
                      <a:r>
                        <a:rPr lang="ru" sz="1600" b="0" baseline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 пруды</a:t>
                      </a:r>
                      <a:endParaRPr lang="ru" sz="1600" b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23 475</a:t>
                      </a:r>
                      <a:endParaRPr lang="ru" sz="160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603 000 000</a:t>
                      </a:r>
                      <a:endParaRPr lang="ru" sz="160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25 686,90</a:t>
                      </a:r>
                      <a:endParaRPr lang="ru" sz="160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97353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6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Городской округ Молодежный</a:t>
                      </a:r>
                    </a:p>
                    <a:p>
                      <a:pPr indent="0"/>
                      <a:endParaRPr lang="ru" sz="1600" b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872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55 920 000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19 470,75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119236733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0" y="5404919"/>
            <a:ext cx="9906000" cy="1569660"/>
          </a:xfrm>
          <a:prstGeom prst="rect">
            <a:avLst/>
          </a:prstGeom>
          <a:gradFill>
            <a:gsLst>
              <a:gs pos="16000">
                <a:schemeClr val="tx1"/>
              </a:gs>
              <a:gs pos="36519">
                <a:srgbClr val="FFFFEB"/>
              </a:gs>
              <a:gs pos="87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endParaRPr lang="ru-RU" sz="1200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Информация по численности населения размещена на официальном сайте Росстата (Главная страница/Официальная статистика/Московская область/Население/Оценка численности постоянного населения Московской области по ссылке</a:t>
            </a:r>
            <a:r>
              <a:rPr lang="ru-RU" sz="1200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200" u="sng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sz="1200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://rosstat.gov.ru/</a:t>
            </a:r>
            <a:r>
              <a:rPr lang="en-US" sz="1200" u="sng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/compendium/document/13282</a:t>
            </a:r>
            <a:endParaRPr lang="ru-RU" sz="1200" u="sng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 Информация о налоговых и неналоговых доходов в разрезе муниципальных образований размещена на портале «Открытый бюджет МО» по </a:t>
            </a: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ссылке </a:t>
            </a:r>
            <a:r>
              <a:rPr lang="en-US" sz="1200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n-US" sz="1200" u="sng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budget.mosreg.ru/analitika/ispolnenie-byudjeta-subekta/sravneniya</a:t>
            </a:r>
            <a:r>
              <a:rPr lang="ru-RU" sz="1200" u="sng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200" u="sng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po-osnovnym-parametram-ispolneniya-byudzhetov-municipalnyx-obrazovanij/</a:t>
            </a:r>
            <a:endParaRPr lang="ru-RU" sz="1200" u="sng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6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28000">
              <a:srgbClr val="FFFFEB"/>
            </a:gs>
            <a:gs pos="50000">
              <a:schemeClr val="tx1"/>
            </a:gs>
            <a:gs pos="74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5137" y="135802"/>
            <a:ext cx="64007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</a:t>
            </a:r>
            <a:endParaRPr lang="ru-RU" sz="4400" i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669831"/>
            <a:ext cx="9906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1. </a:t>
            </a:r>
            <a:r>
              <a:rPr lang="ru-RU" sz="12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Глоссарий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6-11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2. </a:t>
            </a:r>
            <a:r>
              <a:rPr lang="ru-RU" sz="12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основных показателях социально-экономического развития Талдомского городского округа, включая  фактические 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значения за 2022 год,  плановые показатели в 2023 году и прогноз на 2024 год  и плановый период 2025-2026 годов                                              12-14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Информация об основных задачах и приоритетах бюджетной и налоговой политики Талдомского  городского округа на 2024 год  и 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плановый период 2025-2026 годов                                                                                                                                                                                    15-22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 Информация  об основных характеристиках бюджета Талдомского  городского округа  на  очередной 2024 год и на  плановый период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2025-2026 годов  в    сравнении с предыдущими годами отчетным 2022  и текущим 2023 годами                                                                                  23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  Информация об объеме и структуре налоговых и неналоговых доходов, а также межбюджетных трансфертах, поступающих в 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бюджет  Талдомского городского округа в динамике (фактические значения за 2022 год  в сравнении с плановыми  значениями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 2023 году и прогноз на 2024 год  и на плановый период  2025-2026 годов)                                                                                                                  24-48</a:t>
            </a:r>
          </a:p>
          <a:p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http://photocdn.photogoroda.com/source1/cn3159/r4312/c4448/4448-525880.jpg"/>
          <p:cNvSpPr>
            <a:spLocks noChangeAspect="1" noChangeArrowheads="1"/>
          </p:cNvSpPr>
          <p:nvPr/>
        </p:nvSpPr>
        <p:spPr bwMode="auto">
          <a:xfrm>
            <a:off x="2265032" y="244836"/>
            <a:ext cx="304800" cy="112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://photocdn.photogoroda.com/source1/cn3159/r4312/c4448/4448-525880.jpg"/>
          <p:cNvSpPr>
            <a:spLocks noChangeAspect="1" noChangeArrowheads="1"/>
          </p:cNvSpPr>
          <p:nvPr/>
        </p:nvSpPr>
        <p:spPr bwMode="auto">
          <a:xfrm>
            <a:off x="9563100" y="1123021"/>
            <a:ext cx="342900" cy="573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3390900"/>
            <a:ext cx="990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" sz="1200" dirty="0" smtClean="0">
              <a:solidFill>
                <a:schemeClr val="bg1"/>
              </a:solidFill>
              <a:latin typeface="Times New Roman"/>
            </a:endParaRPr>
          </a:p>
          <a:p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 6.  Информация об удельном объеме налоговых и неналоговых доходов бюджета Талдомского городского округа  в расчете на душу</a:t>
            </a:r>
          </a:p>
          <a:p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      населения в сравнении с другими  муниципальными образованиями Московской области                                                                                           49                                                                                </a:t>
            </a:r>
            <a:endParaRPr lang="ru-RU" sz="1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8900" y="3962401"/>
            <a:ext cx="9956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7.  </a:t>
            </a:r>
            <a:r>
              <a:rPr lang="ru" sz="1200" dirty="0">
                <a:solidFill>
                  <a:schemeClr val="bg1"/>
                </a:solidFill>
                <a:latin typeface="Times New Roman"/>
              </a:rPr>
              <a:t>Информация о налоговых льготах и ставках </a:t>
            </a:r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налогов, </a:t>
            </a:r>
            <a:r>
              <a:rPr lang="ru" sz="1200" dirty="0">
                <a:solidFill>
                  <a:schemeClr val="bg1"/>
                </a:solidFill>
                <a:latin typeface="Times New Roman"/>
              </a:rPr>
              <a:t>и об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оценке  налоговых расходов в связи с предоставлением льгот, установленных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Талдомском городском  округе</a:t>
            </a:r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 Советом депутатов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Талдомского городского  округа</a:t>
            </a:r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                                                                                                    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50-52                                                                                               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" sz="1200" dirty="0">
              <a:solidFill>
                <a:schemeClr val="bg1"/>
              </a:solidFill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4699000"/>
            <a:ext cx="9906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 8.  </a:t>
            </a:r>
            <a:r>
              <a:rPr lang="ru" sz="1200" dirty="0">
                <a:solidFill>
                  <a:schemeClr val="bg1"/>
                </a:solidFill>
                <a:latin typeface="Times New Roman"/>
              </a:rPr>
              <a:t>Информация о расходах бюджета в разрезе муниципальных программ </a:t>
            </a:r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по целевым показателям программ </a:t>
            </a:r>
            <a:r>
              <a:rPr lang="ru" sz="1200" dirty="0">
                <a:solidFill>
                  <a:schemeClr val="bg1"/>
                </a:solidFill>
                <a:latin typeface="Times New Roman"/>
              </a:rPr>
              <a:t>в динамике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фактические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значения за 2022 год  в сравнении с плановыми назначениями  в 2023 году и прогноз на 2024 год  и на плановый период  2025-2026 годов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       53-97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   9. Информация о расходах бюджета с учетом интересов целевых групп, пользователей за 2023 год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прогноз на 2024 год  и 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на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плановый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2025-2026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                                                                                                                                                                          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99-109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 </a:t>
            </a:r>
          </a:p>
          <a:p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10. </a:t>
            </a:r>
            <a:r>
              <a:rPr lang="ru" sz="1200" dirty="0">
                <a:solidFill>
                  <a:schemeClr val="bg1"/>
                </a:solidFill>
                <a:latin typeface="Times New Roman"/>
              </a:rPr>
              <a:t>Информация об общественно - значимых проектах, реализуемых на территории Талдомского городского округа в 2023 году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прогноз на 2024 год  и на плановый период  2025-2026 годов</a:t>
            </a:r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                                                                                                                                        110-121  </a:t>
            </a:r>
          </a:p>
          <a:p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   </a:t>
            </a:r>
          </a:p>
          <a:p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 11.</a:t>
            </a:r>
            <a:r>
              <a:rPr lang="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информация для граждан  </a:t>
            </a:r>
            <a:r>
              <a:rPr lang="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122</a:t>
            </a:r>
            <a:endParaRPr lang="ru" dirty="0">
              <a:solidFill>
                <a:schemeClr val="bg1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0584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9905999" cy="863601"/>
          </a:xfrm>
          <a:prstGeom prst="rect">
            <a:avLst/>
          </a:prstGeom>
          <a:gradFill>
            <a:gsLst>
              <a:gs pos="18978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900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spcAft>
                <a:spcPts val="420"/>
              </a:spcAft>
            </a:pPr>
            <a:r>
              <a:rPr lang="ru" sz="16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налоговых льготах и ставках налогов </a:t>
            </a:r>
            <a:r>
              <a:rPr lang="ru" sz="16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 </a:t>
            </a:r>
            <a:r>
              <a:rPr lang="ru" sz="16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об оценке налоговых расходов в связи</a:t>
            </a:r>
          </a:p>
          <a:p>
            <a:pPr indent="0" algn="ctr">
              <a:spcAft>
                <a:spcPts val="420"/>
              </a:spcAft>
            </a:pPr>
            <a:r>
              <a:rPr lang="ru" sz="16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с предоставлением льгот, установленных в Талдомском городском округе Советом депутатов </a:t>
            </a:r>
          </a:p>
          <a:p>
            <a:pPr indent="0" algn="ctr">
              <a:spcAft>
                <a:spcPts val="420"/>
              </a:spcAft>
            </a:pPr>
            <a:r>
              <a:rPr lang="ru" sz="16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  в 2022-2026 </a:t>
            </a:r>
            <a:r>
              <a:rPr lang="ru" sz="1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годах</a:t>
            </a:r>
            <a:endParaRPr lang="ru" sz="14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194800" y="624236"/>
            <a:ext cx="541448" cy="20126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900" b="1" dirty="0">
                <a:latin typeface="Times New Roman"/>
              </a:rPr>
              <a:t>(</a:t>
            </a:r>
            <a:r>
              <a:rPr lang="ru" sz="1100" b="1" dirty="0">
                <a:latin typeface="Times New Roman"/>
              </a:rPr>
              <a:t>тыс. руб</a:t>
            </a:r>
            <a:r>
              <a:rPr lang="ru" sz="900" b="1" dirty="0">
                <a:latin typeface="Times New Roman"/>
              </a:rPr>
              <a:t>.)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3883280"/>
              </p:ext>
            </p:extLst>
          </p:nvPr>
        </p:nvGraphicFramePr>
        <p:xfrm>
          <a:off x="1" y="863601"/>
          <a:ext cx="9905999" cy="6014548"/>
        </p:xfrm>
        <a:graphic>
          <a:graphicData uri="http://schemas.openxmlformats.org/drawingml/2006/table">
            <a:tbl>
              <a:tblPr/>
              <a:tblGrid>
                <a:gridCol w="249000"/>
                <a:gridCol w="3682581"/>
                <a:gridCol w="703361"/>
                <a:gridCol w="2137888"/>
                <a:gridCol w="582055"/>
                <a:gridCol w="581411"/>
                <a:gridCol w="651867"/>
                <a:gridCol w="654482"/>
                <a:gridCol w="663354"/>
              </a:tblGrid>
              <a:tr h="908559">
                <a:tc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9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latin typeface="Times New Roman"/>
                        </a:rPr>
                        <a:t>Наименование налоговой льготы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latin typeface="Times New Roman"/>
                        </a:rPr>
                        <a:t>Ставка</a:t>
                      </a:r>
                      <a:r>
                        <a:rPr lang="ru" sz="1200" b="1" baseline="0" dirty="0" smtClean="0">
                          <a:latin typeface="Times New Roman"/>
                        </a:rPr>
                        <a:t>  налога (%)</a:t>
                      </a:r>
                      <a:endParaRPr lang="ru" sz="12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latin typeface="Times New Roman"/>
                        </a:rPr>
                        <a:t>Правовое основание</a:t>
                      </a:r>
                      <a:endParaRPr lang="ru" sz="12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Ф</a:t>
                      </a:r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акт </a:t>
                      </a:r>
                    </a:p>
                    <a:p>
                      <a:pPr indent="0" algn="ctr"/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2022 года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latin typeface="Times New Roman"/>
                        </a:rPr>
                        <a:t>Оценка 2023 года</a:t>
                      </a:r>
                      <a:endParaRPr lang="ru" sz="12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latin typeface="Times New Roman"/>
                        </a:rPr>
                        <a:t>Прогноз</a:t>
                      </a:r>
                    </a:p>
                    <a:p>
                      <a:pPr indent="0" algn="ctr"/>
                      <a:r>
                        <a:rPr lang="ru" sz="1200" b="1" dirty="0" smtClean="0">
                          <a:latin typeface="Times New Roman"/>
                        </a:rPr>
                        <a:t> на 2024 год</a:t>
                      </a:r>
                      <a:endParaRPr lang="ru" sz="12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1" u="none" dirty="0" smtClean="0">
                          <a:latin typeface="Times New Roman"/>
                        </a:rPr>
                        <a:t>Прогноз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1" u="none" dirty="0" smtClean="0">
                          <a:latin typeface="Times New Roman"/>
                        </a:rPr>
                        <a:t> на 2025 год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200" b="1" u="none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1" u="none" dirty="0" smtClean="0">
                          <a:latin typeface="Times New Roman"/>
                        </a:rPr>
                        <a:t>Прогноз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1" u="none" dirty="0" smtClean="0">
                          <a:latin typeface="Times New Roman"/>
                        </a:rPr>
                        <a:t>на 2026 год</a:t>
                      </a:r>
                    </a:p>
                    <a:p>
                      <a:pPr indent="0" algn="ctr"/>
                      <a:endParaRPr lang="ru" sz="1200" b="1" u="none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</a:tr>
              <a:tr h="189082">
                <a:tc>
                  <a:txBody>
                    <a:bodyPr/>
                    <a:lstStyle/>
                    <a:p>
                      <a:pPr marL="127000" indent="0"/>
                      <a:r>
                        <a:rPr lang="ru" sz="9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latin typeface="Times New Roman"/>
                        </a:rPr>
                        <a:t>Земельный налог</a:t>
                      </a:r>
                    </a:p>
                  </a:txBody>
                  <a:tcPr marL="0" marR="0" marT="0" marB="0" anchor="b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endParaRPr lang="ru" sz="1200" b="1" dirty="0">
                        <a:latin typeface="Times New Roman"/>
                      </a:endParaRPr>
                    </a:p>
                  </a:txBody>
                  <a:tcPr marL="0" marR="0" marT="0" marB="0" anchor="b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9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dirty="0" smtClean="0">
                          <a:latin typeface="Times New Roman"/>
                        </a:rPr>
                        <a:t>Решение Совета депутатов Талдомского городского округа Московской области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dirty="0" smtClean="0">
                          <a:latin typeface="Times New Roman"/>
                        </a:rPr>
                        <a:t> от 25.11.2021г.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dirty="0" smtClean="0">
                          <a:latin typeface="Times New Roman"/>
                        </a:rPr>
                        <a:t> № 72  п.4.4, п.4.5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dirty="0" smtClean="0">
                          <a:latin typeface="Times New Roman"/>
                        </a:rPr>
                        <a:t>«О земельном  налоге»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b="0" dirty="0" smtClean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41 092,0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4 573,0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4 573,0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u="non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4 573,0</a:t>
                      </a:r>
                      <a:endParaRPr lang="ru" sz="1200" b="1" u="non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u="non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4 573,0</a:t>
                      </a:r>
                      <a:endParaRPr lang="ru" sz="1200" b="1" u="non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</a:tr>
              <a:tr h="189082">
                <a:tc rowSpan="9"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1.1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льготы </a:t>
                      </a:r>
                      <a:r>
                        <a:rPr lang="ru" sz="1200" b="1" dirty="0" smtClean="0">
                          <a:latin typeface="Times New Roman"/>
                        </a:rPr>
                        <a:t>налогоплательщикам-организациям: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latin typeface="Times New Roman"/>
                        </a:rPr>
                        <a:t>1,5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pPr indent="0" algn="just"/>
                      <a:endParaRPr lang="ru" sz="900" b="0" baseline="0" dirty="0" smtClean="0"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indent="0" algn="ctr"/>
                      <a:r>
                        <a:rPr lang="ru" sz="12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38 949,0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/>
                      <a:r>
                        <a:rPr lang="ru" sz="12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2 438,0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/>
                      <a:r>
                        <a:rPr lang="ru" sz="12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2 438,0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1" u="none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2 438,0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1" u="none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2 438,0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</a:tr>
              <a:tr h="262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1" dirty="0" smtClean="0">
                          <a:latin typeface="Times New Roman"/>
                        </a:rPr>
                        <a:t>-</a:t>
                      </a:r>
                      <a:r>
                        <a:rPr lang="ru" sz="1050" b="0" dirty="0" smtClean="0">
                          <a:latin typeface="Times New Roman"/>
                        </a:rPr>
                        <a:t>Освобождение от уплаты земельного</a:t>
                      </a:r>
                      <a:r>
                        <a:rPr lang="ru" sz="1050" b="0" baseline="0" dirty="0" smtClean="0">
                          <a:latin typeface="Times New Roman"/>
                        </a:rPr>
                        <a:t> налога на 100% государственные и муниципальные бюджетные (казенные) учреждения Московской области,вид деятельности которых направлен на сопровождение процедуры оформления права собственности Московской области на объекты недвижимости,включая земельные участки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0" baseline="0" dirty="0" smtClean="0">
                          <a:latin typeface="Times New Roman"/>
                        </a:rPr>
                        <a:t>1,5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664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800" b="0" baseline="0" dirty="0" smtClean="0"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800" b="0" baseline="0" dirty="0" smtClean="0"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</a:tr>
              <a:tr h="262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-Освобождение  от уплаты земельного налога на 100% организации за земельные участки, занимаемые парками культуры и отдыха</a:t>
                      </a:r>
                      <a:endParaRPr lang="ru" sz="1050" b="0" dirty="0" smtClean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0" dirty="0" smtClean="0">
                          <a:latin typeface="Times New Roman"/>
                        </a:rPr>
                        <a:t>1,5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07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800" b="0" dirty="0" smtClean="0"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800" b="0" dirty="0" smtClean="0"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1 860,0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2 172,0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2 172,0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2 172,0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2 172,0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</a:tr>
              <a:tr h="3308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just"/>
                      <a:r>
                        <a:rPr lang="ru" sz="105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-Освобождение от уплаты земельного налога на 100% земельные участки, занимаемые кладбищами</a:t>
                      </a:r>
                      <a:endParaRPr lang="ru" sz="105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0" dirty="0" smtClean="0">
                          <a:latin typeface="Times New Roman"/>
                        </a:rPr>
                        <a:t>1,5</a:t>
                      </a:r>
                      <a:endParaRPr lang="ru" sz="105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</a:tr>
              <a:tr h="262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0" dirty="0" smtClean="0">
                          <a:latin typeface="Times New Roman"/>
                        </a:rPr>
                        <a:t>-</a:t>
                      </a:r>
                      <a:r>
                        <a:rPr lang="ru" sz="105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Освобождение от уплаты земельного налога на 100% органы местного самоуправления Талдомского городского  округа, а также муниципальные казенные учреждения Талдомского городского округа,вид деятельности которых направлен на сопровождение процедуры оформления права муниципальной собственности Талдомского городского округа на объекты недвижимости,включая земельные участки</a:t>
                      </a:r>
                      <a:endParaRPr lang="ru" sz="1050" b="0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/>
                      <a:r>
                        <a:rPr lang="ru" sz="1050" b="0" dirty="0" smtClean="0">
                          <a:latin typeface="Times New Roman"/>
                        </a:rPr>
                        <a:t>1,5</a:t>
                      </a:r>
                      <a:endParaRPr lang="ru" sz="105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318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36 928,0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</a:tr>
              <a:tr h="174897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just"/>
                      <a:r>
                        <a:rPr lang="ru-RU" sz="105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" sz="105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Освобождение от уплаты земельного налога на 50% </a:t>
                      </a:r>
                      <a:r>
                        <a:rPr lang="ru-RU" sz="105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российские </a:t>
                      </a:r>
                      <a:r>
                        <a:rPr lang="ru-RU" sz="105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организации, которые осуществляют деятельность в области информационных технологий, разрабатывают и реализуют разработанные ими программы для ЭВМ, базы данных на материальном носителе или в форме электронного документа по каналам связи независимо от вида договора и (или) оказывают услуги (выполняют работы) по разработке, адаптации, модификации программ для ЭВМ, баз данных (программных средств и информационных продуктов вычислительной техники),  устанавливают, тестируют и сопровождают программы для ЭВМ, базы данных</a:t>
                      </a:r>
                      <a:endParaRPr lang="ru" sz="1050" b="0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0" dirty="0" smtClean="0">
                          <a:latin typeface="Times New Roman"/>
                        </a:rPr>
                        <a:t>1,5</a:t>
                      </a:r>
                      <a:endParaRPr lang="ru" sz="105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dirty="0" smtClean="0">
                          <a:latin typeface="Times New Roman"/>
                        </a:rPr>
                        <a:t>Решение Совета депутатов Талдомского городского округа Московской области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dirty="0" smtClean="0">
                          <a:latin typeface="Times New Roman"/>
                        </a:rPr>
                        <a:t> от 27.10.2022г.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dirty="0" smtClean="0">
                          <a:latin typeface="Times New Roman"/>
                        </a:rPr>
                        <a:t> № 79 </a:t>
                      </a:r>
                      <a:r>
                        <a:rPr kumimoji="0" lang="ru-RU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</a:rPr>
                        <a:t>№ 7 п.4.5.1  </a:t>
                      </a:r>
                      <a:r>
                        <a:rPr kumimoji="0" lang="ru-RU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 внесении изменений и дополнений в решение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Совета депутатов Талдомского городского округа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Московской области № 72 от 25.11.2021 года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«О земельном налоге»</a:t>
                      </a:r>
                      <a:endParaRPr lang="ru-RU" sz="1050" dirty="0"/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</a:tr>
            </a:tbl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9905999" cy="863601"/>
          </a:xfrm>
          <a:prstGeom prst="rect">
            <a:avLst/>
          </a:prstGeom>
          <a:gradFill>
            <a:gsLst>
              <a:gs pos="18978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900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spcAft>
                <a:spcPts val="420"/>
              </a:spcAft>
            </a:pPr>
            <a:r>
              <a:rPr lang="ru" sz="16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налоговых льготах и ставках налогов </a:t>
            </a:r>
            <a:r>
              <a:rPr lang="ru" sz="16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 </a:t>
            </a:r>
            <a:r>
              <a:rPr lang="ru" sz="16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об оценке налоговых расходов в связи</a:t>
            </a:r>
          </a:p>
          <a:p>
            <a:pPr indent="0" algn="ctr">
              <a:spcAft>
                <a:spcPts val="420"/>
              </a:spcAft>
            </a:pPr>
            <a:r>
              <a:rPr lang="ru" sz="16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с предоставлением льгот, установленных в Талдомском городском округе Советом депутатов </a:t>
            </a:r>
          </a:p>
          <a:p>
            <a:pPr indent="0" algn="ctr">
              <a:spcAft>
                <a:spcPts val="420"/>
              </a:spcAft>
            </a:pPr>
            <a:r>
              <a:rPr lang="ru" sz="16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  в 2022-2026 </a:t>
            </a:r>
            <a:r>
              <a:rPr lang="ru" sz="1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годах</a:t>
            </a:r>
            <a:endParaRPr lang="ru" sz="14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194800" y="624236"/>
            <a:ext cx="541448" cy="20126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900" b="1" dirty="0">
                <a:latin typeface="Times New Roman"/>
              </a:rPr>
              <a:t>(</a:t>
            </a:r>
            <a:r>
              <a:rPr lang="ru" sz="1100" b="1" dirty="0">
                <a:latin typeface="Times New Roman"/>
              </a:rPr>
              <a:t>тыс. руб</a:t>
            </a:r>
            <a:r>
              <a:rPr lang="ru" sz="900" b="1" dirty="0">
                <a:latin typeface="Times New Roman"/>
              </a:rPr>
              <a:t>.)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7525671"/>
              </p:ext>
            </p:extLst>
          </p:nvPr>
        </p:nvGraphicFramePr>
        <p:xfrm>
          <a:off x="2" y="846896"/>
          <a:ext cx="9905996" cy="6011106"/>
        </p:xfrm>
        <a:graphic>
          <a:graphicData uri="http://schemas.openxmlformats.org/drawingml/2006/table">
            <a:tbl>
              <a:tblPr/>
              <a:tblGrid>
                <a:gridCol w="3833897"/>
                <a:gridCol w="714861"/>
                <a:gridCol w="2172843"/>
                <a:gridCol w="591572"/>
                <a:gridCol w="590917"/>
                <a:gridCol w="662524"/>
                <a:gridCol w="665183"/>
                <a:gridCol w="674199"/>
              </a:tblGrid>
              <a:tr h="1019772"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Наименование налоговой льготы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 smtClean="0">
                          <a:latin typeface="Times New Roman"/>
                        </a:rPr>
                        <a:t>Ставка</a:t>
                      </a:r>
                      <a:r>
                        <a:rPr lang="ru" sz="1050" b="1" baseline="0" dirty="0" smtClean="0">
                          <a:latin typeface="Times New Roman"/>
                        </a:rPr>
                        <a:t>  налога (%)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Правовое основание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Ф</a:t>
                      </a:r>
                      <a:r>
                        <a:rPr lang="ru" sz="9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акт </a:t>
                      </a:r>
                    </a:p>
                    <a:p>
                      <a:pPr indent="0" algn="ctr"/>
                      <a:r>
                        <a:rPr lang="ru" sz="9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2022 года</a:t>
                      </a:r>
                      <a:endParaRPr lang="ru" sz="9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Оценка 2023 года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Прогноз</a:t>
                      </a:r>
                    </a:p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 на 2024 год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900" b="1" u="none" dirty="0" smtClean="0">
                          <a:latin typeface="Times New Roman"/>
                        </a:rPr>
                        <a:t>Прогноз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900" b="1" u="none" dirty="0" smtClean="0">
                          <a:latin typeface="Times New Roman"/>
                        </a:rPr>
                        <a:t> на 2025 год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900" b="1" u="none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900" b="1" u="none" dirty="0" smtClean="0">
                          <a:latin typeface="Times New Roman"/>
                        </a:rPr>
                        <a:t>Прогноз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900" b="1" u="none" dirty="0" smtClean="0">
                          <a:latin typeface="Times New Roman"/>
                        </a:rPr>
                        <a:t>на 2026 год</a:t>
                      </a:r>
                    </a:p>
                    <a:p>
                      <a:pPr indent="0" algn="ctr"/>
                      <a:endParaRPr lang="ru" sz="900" b="1" u="none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</a:tr>
              <a:tr h="295342"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1" dirty="0" smtClean="0">
                          <a:latin typeface="Times New Roman"/>
                        </a:rPr>
                        <a:t>льготы налогоплательщикам-физическим лицам:</a:t>
                      </a:r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1" dirty="0" smtClean="0">
                          <a:latin typeface="Times New Roman"/>
                        </a:rPr>
                        <a:t>0,3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14"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-RU" sz="1200" b="0" dirty="0" smtClean="0">
                          <a:latin typeface="Times New Roman"/>
                        </a:rPr>
                        <a:t>   </a:t>
                      </a:r>
                    </a:p>
                    <a:p>
                      <a:pPr indent="0" algn="ctr">
                        <a:lnSpc>
                          <a:spcPts val="1224"/>
                        </a:lnSpc>
                      </a:pPr>
                      <a:endParaRPr lang="ru-RU" sz="1200" b="0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Times New Roman"/>
                        </a:rPr>
                        <a:t>Решение Совета депутатов Талдомского городского округа Московской области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Times New Roman"/>
                        </a:rPr>
                        <a:t> от 25.11.2021г.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Times New Roman"/>
                        </a:rPr>
                        <a:t> № 72 п.4.1, п.4.2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Times New Roman"/>
                        </a:rPr>
                        <a:t> «О земельном налоге»</a:t>
                      </a:r>
                    </a:p>
                    <a:p>
                      <a:pPr indent="0" algn="ctr">
                        <a:lnSpc>
                          <a:spcPts val="1224"/>
                        </a:lnSpc>
                      </a:pPr>
                      <a:endParaRPr lang="ru-RU" sz="1200" b="0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24"/>
                        </a:lnSpc>
                      </a:pPr>
                      <a:endParaRPr lang="ru-RU" sz="1200" b="0" dirty="0" smtClean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2 143,0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2 135,0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2 135,0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1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2 135,0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1200" b="1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2 135,0</a:t>
                      </a:r>
                      <a:endParaRPr lang="ru" sz="1200" b="1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</a:tr>
              <a:tr h="344034"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1" dirty="0" smtClean="0">
                          <a:latin typeface="Times New Roman"/>
                        </a:rPr>
                        <a:t>-</a:t>
                      </a:r>
                      <a:r>
                        <a:rPr lang="ru" sz="1050" b="0" dirty="0" smtClean="0">
                          <a:latin typeface="Times New Roman"/>
                        </a:rPr>
                        <a:t>участники,ветераны и инвалиды  Великой Отечественной войны </a:t>
                      </a:r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0" dirty="0" smtClean="0">
                          <a:latin typeface="Times New Roman"/>
                        </a:rPr>
                        <a:t>0,3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</a:tr>
              <a:tr h="683396"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0" dirty="0" smtClean="0">
                          <a:latin typeface="Times New Roman"/>
                        </a:rPr>
                        <a:t>-вдовы участников</a:t>
                      </a:r>
                      <a:r>
                        <a:rPr lang="ru" sz="1050" b="0" baseline="0" dirty="0" smtClean="0">
                          <a:latin typeface="Times New Roman"/>
                        </a:rPr>
                        <a:t> Великой Отечественной войны, а также граждане, на которых заканодательством распространены социальные гарантии и льготы участников Великой Отечественной войны</a:t>
                      </a:r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0" baseline="0" dirty="0" smtClean="0">
                          <a:latin typeface="Times New Roman"/>
                        </a:rPr>
                        <a:t>0,3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</a:t>
                      </a:r>
                      <a:endParaRPr lang="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</a:tr>
              <a:tr h="48011">
                <a:tc rowSpan="2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0" baseline="0" dirty="0" smtClean="0">
                          <a:latin typeface="Times New Roman"/>
                        </a:rPr>
                        <a:t>-ветераны и инвалиды  боевых действий</a:t>
                      </a:r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0" baseline="0" dirty="0" smtClean="0">
                          <a:latin typeface="Times New Roman"/>
                        </a:rPr>
                        <a:t>0,3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9226">
                <a:tc vMerge="1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800" b="0" baseline="0" dirty="0" smtClean="0">
                        <a:latin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800" b="0" baseline="0" dirty="0" smtClean="0">
                        <a:latin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184,0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</a:tr>
              <a:tr h="92862">
                <a:tc rowSpan="2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0" baseline="0" dirty="0" smtClean="0">
                          <a:latin typeface="Times New Roman"/>
                        </a:rPr>
                        <a:t>-инвалиды </a:t>
                      </a:r>
                      <a:r>
                        <a:rPr lang="en-US" sz="1050" b="0" baseline="0" dirty="0" smtClean="0">
                          <a:latin typeface="Times New Roman"/>
                        </a:rPr>
                        <a:t>I </a:t>
                      </a:r>
                      <a:r>
                        <a:rPr lang="ru-RU" sz="1050" b="0" baseline="0" dirty="0" smtClean="0">
                          <a:latin typeface="Times New Roman"/>
                        </a:rPr>
                        <a:t>и</a:t>
                      </a:r>
                      <a:r>
                        <a:rPr lang="en-US" sz="1050" b="0" baseline="0" dirty="0" smtClean="0">
                          <a:latin typeface="Times New Roman"/>
                        </a:rPr>
                        <a:t> II</a:t>
                      </a:r>
                      <a:r>
                        <a:rPr lang="ru-RU" sz="1050" b="0" baseline="0" dirty="0" smtClean="0">
                          <a:latin typeface="Times New Roman"/>
                        </a:rPr>
                        <a:t> групп инвалидности, инвалиды с детства, дети-инвалиды</a:t>
                      </a:r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latin typeface="Times New Roman"/>
                        </a:rPr>
                        <a:t>0,3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1489">
                <a:tc vMerge="1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baseline="0" dirty="0" smtClean="0">
                        <a:latin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baseline="0" dirty="0" smtClean="0">
                        <a:latin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669,0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676,0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676,0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676,0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676,0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</a:tr>
              <a:tr h="60598">
                <a:tc rowSpan="2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latin typeface="Times New Roman"/>
                        </a:rPr>
                        <a:t>-</a:t>
                      </a:r>
                      <a:r>
                        <a:rPr lang="ru-RU" sz="105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граждане, подвергающиеся воздействию радиации вследствие катастрофы на Чернобыльской АЭС и других радиационных аварий на атомных объектах, а также в результате испытаний, учений и иных работ, связанных с любыми видами ядерных установок, включая ядерное оружие и космическую технику</a:t>
                      </a:r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0,3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45866">
                <a:tc vMerge="1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baseline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baseline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</a:tr>
              <a:tr h="48011">
                <a:tc rowSpan="2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r>
                        <a:rPr lang="ru-RU" sz="105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пенсионеры 70 лет и старше</a:t>
                      </a:r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0,3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7063">
                <a:tc vMerge="1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baseline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baseline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1 142,0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1 134,0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1 134,0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1 134,0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1 134,0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</a:tr>
              <a:tr h="105027">
                <a:tc rowSpan="2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0" baseline="0" dirty="0" smtClean="0">
                          <a:effectLst/>
                          <a:latin typeface="Times New Roman"/>
                          <a:ea typeface="+mn-ea"/>
                        </a:rPr>
                        <a:t>-</a:t>
                      </a:r>
                      <a:r>
                        <a:rPr lang="ru-RU" sz="105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почетные граждане Талдомского городского округа, Талдомского муниципального района, городских и сельских поселений Талдомского муниципального района;</a:t>
                      </a:r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0,3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61512">
                <a:tc vMerge="1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baseline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baseline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</a:tr>
              <a:tr h="650853">
                <a:tc>
                  <a:txBody>
                    <a:bodyPr/>
                    <a:lstStyle/>
                    <a:p>
                      <a:pPr indent="0" algn="just">
                        <a:lnSpc>
                          <a:spcPts val="1224"/>
                        </a:lnSpc>
                      </a:pPr>
                      <a:r>
                        <a:rPr lang="ru" sz="1050" b="0" dirty="0" smtClean="0">
                          <a:latin typeface="Times New Roman"/>
                        </a:rPr>
                        <a:t>-пенсионеры , доход которых ниже двухкратной велечины прожиточного минимума,установленной в Московской области для пенсионеров в 4 квартале года, предшествующего налоговому периоду</a:t>
                      </a:r>
                      <a:endParaRPr lang="ru" sz="105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1050" b="0" dirty="0" smtClean="0">
                          <a:latin typeface="Times New Roman"/>
                        </a:rPr>
                        <a:t>0,3</a:t>
                      </a:r>
                      <a:endParaRPr lang="ru" sz="105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</a:tr>
              <a:tr h="588044">
                <a:tc>
                  <a:txBody>
                    <a:bodyPr/>
                    <a:lstStyle/>
                    <a:p>
                      <a:pPr indent="0">
                        <a:lnSpc>
                          <a:spcPts val="1200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ИТОГО налоговых льгот, предоставляемых в соответствии с решениями, принятыми органами местного самоуправления </a:t>
                      </a:r>
                      <a:r>
                        <a:rPr lang="ru" sz="1050" b="1" dirty="0" smtClean="0">
                          <a:latin typeface="Times New Roman"/>
                        </a:rPr>
                        <a:t>Талдомского городского округа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</a:pP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ts val="1200"/>
                        </a:lnSpc>
                      </a:pP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41 092,0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4 573,0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4 573,0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" sz="1200" b="1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4 573,0</a:t>
                      </a:r>
                      <a:endParaRPr lang="ru" sz="1200" b="1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" sz="1200" b="1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4 573,0</a:t>
                      </a:r>
                      <a:endParaRPr lang="ru" sz="1200" b="1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50858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89000">
              <a:schemeClr val="tx2">
                <a:lumMod val="20000"/>
                <a:lumOff val="80000"/>
              </a:schemeClr>
            </a:gs>
            <a:gs pos="60000">
              <a:schemeClr val="tx1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9906000" cy="1752601"/>
          </a:xfrm>
          <a:prstGeom prst="rect">
            <a:avLst/>
          </a:prstGeom>
          <a:gradFill>
            <a:gsLst>
              <a:gs pos="45279">
                <a:srgbClr val="FFFFEB"/>
              </a:gs>
              <a:gs pos="10219">
                <a:schemeClr val="tx1"/>
              </a:gs>
              <a:gs pos="97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spcAft>
                <a:spcPts val="420"/>
              </a:spcAft>
            </a:pPr>
            <a:r>
              <a:rPr lang="ru" sz="2200" b="1" dirty="0" smtClean="0">
                <a:solidFill>
                  <a:schemeClr val="bg1"/>
                </a:solidFill>
                <a:latin typeface="Times New Roman"/>
              </a:rPr>
              <a:t>Налоговые льготы </a:t>
            </a:r>
            <a:r>
              <a:rPr lang="ru" sz="2200" b="1" dirty="0">
                <a:solidFill>
                  <a:schemeClr val="bg1"/>
                </a:solidFill>
                <a:latin typeface="Times New Roman"/>
              </a:rPr>
              <a:t>и оценка потерь </a:t>
            </a:r>
            <a:r>
              <a:rPr lang="ru" sz="2200" b="1" dirty="0" smtClean="0">
                <a:solidFill>
                  <a:schemeClr val="bg1"/>
                </a:solidFill>
                <a:latin typeface="Times New Roman"/>
              </a:rPr>
              <a:t>бюджета</a:t>
            </a:r>
          </a:p>
          <a:p>
            <a:pPr indent="0" algn="ctr">
              <a:spcAft>
                <a:spcPts val="420"/>
              </a:spcAft>
            </a:pPr>
            <a:r>
              <a:rPr lang="ru" sz="2200" b="1" dirty="0" smtClean="0">
                <a:solidFill>
                  <a:schemeClr val="bg1"/>
                </a:solidFill>
                <a:latin typeface="Times New Roman"/>
              </a:rPr>
              <a:t> Талдомского городского округа от их предоставления </a:t>
            </a:r>
          </a:p>
          <a:p>
            <a:pPr indent="0" algn="ctr">
              <a:spcAft>
                <a:spcPts val="420"/>
              </a:spcAft>
            </a:pPr>
            <a:r>
              <a:rPr lang="ru" sz="2200" b="1" dirty="0" smtClean="0">
                <a:solidFill>
                  <a:schemeClr val="bg1"/>
                </a:solidFill>
                <a:latin typeface="Times New Roman"/>
              </a:rPr>
              <a:t>в 2022 </a:t>
            </a:r>
            <a:r>
              <a:rPr lang="ru" sz="2200" b="1" dirty="0">
                <a:solidFill>
                  <a:schemeClr val="bg1"/>
                </a:solidFill>
                <a:latin typeface="Times New Roman"/>
              </a:rPr>
              <a:t>-</a:t>
            </a:r>
            <a:r>
              <a:rPr lang="ru" sz="2200" b="1" dirty="0" smtClean="0">
                <a:solidFill>
                  <a:schemeClr val="bg1"/>
                </a:solidFill>
                <a:latin typeface="Times New Roman"/>
              </a:rPr>
              <a:t>2026 </a:t>
            </a:r>
            <a:r>
              <a:rPr lang="ru" sz="2200" b="1" dirty="0">
                <a:solidFill>
                  <a:schemeClr val="bg1"/>
                </a:solidFill>
                <a:latin typeface="Times New Roman"/>
              </a:rPr>
              <a:t>годах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673318" y="1367073"/>
            <a:ext cx="1057187" cy="26976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r"/>
            <a:r>
              <a:rPr lang="ru" sz="900" dirty="0">
                <a:solidFill>
                  <a:schemeClr val="bg1"/>
                </a:solidFill>
                <a:latin typeface="Times New Roman"/>
              </a:rPr>
              <a:t>(</a:t>
            </a:r>
            <a:r>
              <a:rPr lang="ru" sz="1200" dirty="0">
                <a:solidFill>
                  <a:schemeClr val="bg1"/>
                </a:solidFill>
                <a:latin typeface="Times New Roman"/>
              </a:rPr>
              <a:t>тыс. руб</a:t>
            </a:r>
            <a:r>
              <a:rPr lang="ru" sz="900" b="1" dirty="0">
                <a:solidFill>
                  <a:schemeClr val="bg1"/>
                </a:solidFill>
                <a:latin typeface="Times New Roman"/>
              </a:rPr>
              <a:t>.)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2779759"/>
              </p:ext>
            </p:extLst>
          </p:nvPr>
        </p:nvGraphicFramePr>
        <p:xfrm>
          <a:off x="0" y="1665838"/>
          <a:ext cx="9906000" cy="5192161"/>
        </p:xfrm>
        <a:graphic>
          <a:graphicData uri="http://schemas.openxmlformats.org/drawingml/2006/table">
            <a:tbl>
              <a:tblPr/>
              <a:tblGrid>
                <a:gridCol w="3483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8254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01482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3590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2487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7074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81211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816693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854788">
                <a:tc>
                  <a:txBody>
                    <a:bodyPr/>
                    <a:lstStyle/>
                    <a:p>
                      <a:pPr indent="0">
                        <a:spcAft>
                          <a:spcPts val="210"/>
                        </a:spcAft>
                      </a:pP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№</a:t>
                      </a:r>
                    </a:p>
                    <a:p>
                      <a:pPr indent="0"/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 anchor="ctr">
                    <a:gradFill>
                      <a:gsLst>
                        <a:gs pos="42306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Наименование налоговой льготы</a:t>
                      </a:r>
                    </a:p>
                  </a:txBody>
                  <a:tcPr marL="0" marR="0" marT="0" marB="0" anchor="ctr">
                    <a:gradFill>
                      <a:gsLst>
                        <a:gs pos="42306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Правовое основание</a:t>
                      </a:r>
                    </a:p>
                  </a:txBody>
                  <a:tcPr marL="0" marR="0" marT="0" marB="0" anchor="ctr">
                    <a:gradFill>
                      <a:gsLst>
                        <a:gs pos="55501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9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Факт</a:t>
                      </a:r>
                    </a:p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9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 2022 </a:t>
                      </a: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года</a:t>
                      </a:r>
                    </a:p>
                  </a:txBody>
                  <a:tcPr marL="0" marR="0" marT="0" marB="0" anchor="ctr">
                    <a:gradFill>
                      <a:gsLst>
                        <a:gs pos="55501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Оценка </a:t>
                      </a:r>
                      <a:endParaRPr lang="ru" sz="900" b="1" dirty="0" smtClean="0">
                        <a:solidFill>
                          <a:schemeClr val="bg1"/>
                        </a:solidFill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9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2023 года</a:t>
                      </a:r>
                      <a:endParaRPr lang="ru" sz="900" b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55501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176"/>
                        </a:lnSpc>
                      </a:pP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Прогноз </a:t>
                      </a:r>
                      <a:endParaRPr lang="ru" sz="900" b="1" dirty="0" smtClean="0">
                        <a:solidFill>
                          <a:schemeClr val="bg1"/>
                        </a:solidFill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176"/>
                        </a:lnSpc>
                      </a:pPr>
                      <a:r>
                        <a:rPr lang="ru" sz="9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на 2024 </a:t>
                      </a: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год</a:t>
                      </a:r>
                    </a:p>
                  </a:txBody>
                  <a:tcPr marL="0" marR="0" marT="0" marB="0" anchor="ctr">
                    <a:gradFill>
                      <a:gsLst>
                        <a:gs pos="55501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176"/>
                        </a:lnSpc>
                      </a:pP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Прогноз </a:t>
                      </a:r>
                      <a:endParaRPr lang="ru" sz="900" b="1" dirty="0" smtClean="0">
                        <a:solidFill>
                          <a:schemeClr val="bg1"/>
                        </a:solidFill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176"/>
                        </a:lnSpc>
                      </a:pPr>
                      <a:r>
                        <a:rPr lang="ru" sz="9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на 2025год</a:t>
                      </a:r>
                      <a:endParaRPr lang="ru" sz="900" b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55501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176"/>
                        </a:lnSpc>
                      </a:pPr>
                      <a:r>
                        <a:rPr lang="ru" sz="9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Прогноз</a:t>
                      </a:r>
                    </a:p>
                    <a:p>
                      <a:pPr indent="0" algn="ctr">
                        <a:lnSpc>
                          <a:spcPts val="1176"/>
                        </a:lnSpc>
                      </a:pPr>
                      <a:r>
                        <a:rPr lang="ru" sz="9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на 2026 </a:t>
                      </a: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год</a:t>
                      </a:r>
                    </a:p>
                  </a:txBody>
                  <a:tcPr marL="0" marR="0" marT="0" marB="0" anchor="ctr">
                    <a:gradFill>
                      <a:gsLst>
                        <a:gs pos="55501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38784">
                <a:tc>
                  <a:txBody>
                    <a:bodyPr/>
                    <a:lstStyle/>
                    <a:p>
                      <a:pPr marL="127000" indent="0"/>
                      <a:r>
                        <a:rPr lang="ru" sz="900" b="1">
                          <a:solidFill>
                            <a:schemeClr val="bg1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>
                    <a:gradFill>
                      <a:gsLst>
                        <a:gs pos="42306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/>
                            </a:glow>
                          </a:effectLst>
                          <a:latin typeface="Times New Roman"/>
                        </a:rPr>
                        <a:t>Земельный налог</a:t>
                      </a:r>
                    </a:p>
                  </a:txBody>
                  <a:tcPr marL="0" marR="0" marT="0" marB="0">
                    <a:gradFill>
                      <a:gsLst>
                        <a:gs pos="42306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sz="9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gradFill>
                      <a:gsLst>
                        <a:gs pos="41578">
                          <a:srgbClr val="FFFFEB"/>
                        </a:gs>
                        <a:gs pos="9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41 092,0</a:t>
                      </a:r>
                      <a:endParaRPr lang="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130">
                          <a:srgbClr val="FFFFEB"/>
                        </a:gs>
                        <a:gs pos="9000">
                          <a:schemeClr val="tx1"/>
                        </a:gs>
                        <a:gs pos="7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4 573,0</a:t>
                      </a:r>
                      <a:endParaRPr lang="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130">
                          <a:srgbClr val="FFFFEB"/>
                        </a:gs>
                        <a:gs pos="9000">
                          <a:schemeClr val="tx1"/>
                        </a:gs>
                        <a:gs pos="7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4 573,0</a:t>
                      </a:r>
                      <a:endParaRPr lang="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130">
                          <a:srgbClr val="FFFFEB"/>
                        </a:gs>
                        <a:gs pos="9000">
                          <a:schemeClr val="tx1"/>
                        </a:gs>
                        <a:gs pos="7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4 573,0</a:t>
                      </a:r>
                      <a:endParaRPr lang="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130">
                          <a:srgbClr val="FFFFEB"/>
                        </a:gs>
                        <a:gs pos="9000">
                          <a:schemeClr val="tx1"/>
                        </a:gs>
                        <a:gs pos="7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4 573,0</a:t>
                      </a:r>
                      <a:endParaRPr lang="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130">
                          <a:srgbClr val="FFFFEB"/>
                        </a:gs>
                        <a:gs pos="9000">
                          <a:schemeClr val="tx1"/>
                        </a:gs>
                        <a:gs pos="7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434388"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1.1</a:t>
                      </a:r>
                    </a:p>
                  </a:txBody>
                  <a:tcPr marL="0" marR="0" marT="0" marB="0" anchor="ctr">
                    <a:gradFill>
                      <a:gsLst>
                        <a:gs pos="42306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Льготы </a:t>
                      </a:r>
                      <a:r>
                        <a:rPr lang="ru" sz="14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налогоплательщикам-организациям</a:t>
                      </a:r>
                    </a:p>
                  </a:txBody>
                  <a:tcPr marL="0" marR="0" marT="0" marB="0" anchor="ctr">
                    <a:gradFill>
                      <a:gsLst>
                        <a:gs pos="42306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" sz="12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Решение Совета депутатов Талдомского городского округа Московской области</a:t>
                      </a:r>
                    </a:p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" sz="12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от 25.11.2021 года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12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N</a:t>
                      </a:r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 72</a:t>
                      </a:r>
                      <a:r>
                        <a:rPr lang="ru" sz="12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"О земельном налоге "п.4.4,</a:t>
                      </a:r>
                      <a:r>
                        <a:rPr lang="ru" sz="1200" b="0" baseline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 п.4,5</a:t>
                      </a:r>
                      <a:r>
                        <a:rPr lang="ru-RU" sz="1200" b="0" dirty="0" smtClean="0">
                          <a:latin typeface="Times New Roman"/>
                        </a:rPr>
                        <a:t> Совета депутатов Талдомского. </a:t>
                      </a:r>
                    </a:p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-RU" sz="1200" b="0" dirty="0" smtClean="0">
                          <a:latin typeface="Times New Roman"/>
                        </a:rPr>
                        <a:t> № 7</a:t>
                      </a:r>
                      <a:r>
                        <a:rPr lang="ru" sz="12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Решение Совета депутатов Талдомского городского округа Московской области</a:t>
                      </a:r>
                    </a:p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" sz="12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от 27.102022 года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12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N</a:t>
                      </a:r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 79 </a:t>
                      </a:r>
                      <a:r>
                        <a:rPr lang="ru" sz="12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"О земельном налоге "п.4.5.1</a:t>
                      </a:r>
                      <a:r>
                        <a:rPr lang="ru-RU" sz="1200" b="0" dirty="0" smtClean="0">
                          <a:latin typeface="Times New Roman"/>
                        </a:rPr>
                        <a:t>9ОО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О внесении изменений и дополнений в решение Совета депутатов Талдомского городского округа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Московской области № 72 от 25.11.2021 года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«О земельном налоге»</a:t>
                      </a:r>
                      <a:endParaRPr lang="ru-RU" sz="1200" dirty="0" smtClean="0"/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38 949,0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2 438,0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2 438,0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2 438,0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2 438,0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30616"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1.2.</a:t>
                      </a:r>
                    </a:p>
                  </a:txBody>
                  <a:tcPr marL="0" marR="0" marT="0" marB="0" anchor="ctr">
                    <a:gradFill>
                      <a:gsLst>
                        <a:gs pos="51861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14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Льготы </a:t>
                      </a:r>
                      <a:r>
                        <a:rPr lang="ru" sz="14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налогоплательщикам-физическим лицам</a:t>
                      </a:r>
                    </a:p>
                  </a:txBody>
                  <a:tcPr marL="0" marR="0" marT="0" marB="0" anchor="ctr">
                    <a:gradFill>
                      <a:gsLst>
                        <a:gs pos="51861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Решение Совета депутатов Талдомского   городского округа Московской области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 от 25.11.2021 </a:t>
                      </a:r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12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N </a:t>
                      </a:r>
                      <a:r>
                        <a:rPr lang="ru" sz="12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72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 "О земельном налоге ", п.4.1,</a:t>
                      </a:r>
                      <a:r>
                        <a:rPr lang="ru" sz="1200" b="0" baseline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 п.4.2</a:t>
                      </a:r>
                      <a:endParaRPr lang="ru" sz="1200" b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2 143,0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2 135,0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2 135,0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2 135,0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2 135,0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33585">
                <a:tc gridSpan="3"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" sz="12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ИТОГО налоговых льгот, предоставляемых в соответствии с решениями, принятыми органами местного самоуправления </a:t>
                      </a:r>
                      <a:r>
                        <a:rPr lang="ru" sz="12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Талдомского городского округа</a:t>
                      </a:r>
                      <a:endParaRPr lang="ru" sz="1200" b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9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indent="0">
                        <a:lnSpc>
                          <a:spcPts val="1200"/>
                        </a:lnSpc>
                      </a:pPr>
                      <a:endParaRPr lang="ru" sz="1100" b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41 092,0</a:t>
                      </a:r>
                      <a:endParaRPr lang="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4 573,0</a:t>
                      </a:r>
                      <a:endParaRPr lang="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4 573,0</a:t>
                      </a:r>
                      <a:endParaRPr lang="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4 573,0</a:t>
                      </a:r>
                      <a:endParaRPr lang="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4 573,0</a:t>
                      </a:r>
                      <a:endParaRPr lang="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015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53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977773"/>
          </a:xfrm>
          <a:prstGeom prst="rect">
            <a:avLst/>
          </a:prstGeom>
          <a:gradFill flip="none" rotWithShape="1"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68000">
                <a:schemeClr val="bg2">
                  <a:lumMod val="20000"/>
                  <a:lumOff val="80000"/>
                </a:schemeClr>
              </a:gs>
              <a:gs pos="43000">
                <a:srgbClr val="FFFFEB"/>
              </a:gs>
            </a:gsLst>
            <a:lin ang="2700000" scaled="1"/>
            <a:tileRect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бюджета в разрезе муниципальных </a:t>
            </a: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</a:t>
            </a:r>
          </a:p>
          <a:p>
            <a:pPr indent="0" algn="ctr">
              <a:spcAft>
                <a:spcPts val="630"/>
              </a:spcAft>
            </a:pP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динамике по годам</a:t>
            </a:r>
            <a:endParaRPr lang="ru" sz="24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745648" y="518984"/>
            <a:ext cx="1044527" cy="17299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 smtClean="0">
                <a:latin typeface="Times New Roman"/>
              </a:rPr>
              <a:t>            (</a:t>
            </a:r>
            <a:r>
              <a:rPr lang="ru" sz="1000" dirty="0">
                <a:latin typeface="Times New Roman"/>
              </a:rPr>
              <a:t>тыс. руб.)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2667027"/>
              </p:ext>
            </p:extLst>
          </p:nvPr>
        </p:nvGraphicFramePr>
        <p:xfrm>
          <a:off x="-1" y="850254"/>
          <a:ext cx="9906001" cy="6204585"/>
        </p:xfrm>
        <a:graphic>
          <a:graphicData uri="http://schemas.openxmlformats.org/drawingml/2006/table">
            <a:tbl>
              <a:tblPr/>
              <a:tblGrid>
                <a:gridCol w="333201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2919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4206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28008">
                  <a:extLst>
                    <a:ext uri="{9D8B030D-6E8A-4147-A177-3AD203B41FA5}">
                      <a16:colId xmlns="" xmlns:a16="http://schemas.microsoft.com/office/drawing/2014/main" val="3247251429"/>
                    </a:ext>
                  </a:extLst>
                </a:gridCol>
                <a:gridCol w="101526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7503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8442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302562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Наименование программ</a:t>
                      </a:r>
                    </a:p>
                  </a:txBody>
                  <a:tcPr marL="0" marR="0" marT="0" marB="0" anchor="ctr">
                    <a:gradFill flip="none" rotWithShape="1"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9000">
                          <a:schemeClr val="bg2">
                            <a:lumMod val="20000"/>
                            <a:lumOff val="80000"/>
                          </a:schemeClr>
                        </a:gs>
                        <a:gs pos="56000">
                          <a:srgbClr val="FFFFEB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000" b="1" dirty="0">
                          <a:solidFill>
                            <a:schemeClr val="tx1"/>
                          </a:solidFill>
                          <a:latin typeface="Times New Roman"/>
                        </a:rPr>
                        <a:t>Факт </a:t>
                      </a:r>
                      <a:endParaRPr lang="ru" sz="1000" b="1" dirty="0" smtClean="0">
                        <a:solidFill>
                          <a:schemeClr val="tx1"/>
                        </a:solidFill>
                        <a:latin typeface="Times New Roman"/>
                      </a:endParaRPr>
                    </a:p>
                    <a:p>
                      <a:pPr marL="114300" indent="0" algn="ctr"/>
                      <a:r>
                        <a:rPr lang="ru" sz="10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за 2022 </a:t>
                      </a:r>
                      <a:r>
                        <a:rPr lang="ru" sz="1000" b="1" dirty="0">
                          <a:solidFill>
                            <a:schemeClr val="tx1"/>
                          </a:solidFill>
                          <a:latin typeface="Times New Roman"/>
                        </a:rPr>
                        <a:t>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5401">
                          <a:schemeClr val="bg2">
                            <a:lumMod val="20000"/>
                            <a:lumOff val="80000"/>
                          </a:schemeClr>
                        </a:gs>
                        <a:gs pos="58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План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на 2023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5401">
                          <a:schemeClr val="bg2">
                            <a:lumMod val="20000"/>
                            <a:lumOff val="80000"/>
                          </a:schemeClr>
                        </a:gs>
                        <a:gs pos="58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Ожидаемое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исполнение</a:t>
                      </a:r>
                    </a:p>
                    <a:p>
                      <a:pPr indent="0" algn="ctr"/>
                      <a:r>
                        <a:rPr lang="ru" sz="1000" b="1" baseline="0" dirty="0" smtClean="0">
                          <a:latin typeface="Times New Roman"/>
                        </a:rPr>
                        <a:t>  в 2023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5401">
                          <a:schemeClr val="bg2">
                            <a:lumMod val="20000"/>
                            <a:lumOff val="80000"/>
                          </a:schemeClr>
                        </a:gs>
                        <a:gs pos="58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Прогноз</a:t>
                      </a:r>
                    </a:p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на 2024 год</a:t>
                      </a:r>
                    </a:p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 (с изменениями)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5401">
                          <a:schemeClr val="bg2">
                            <a:lumMod val="20000"/>
                            <a:lumOff val="80000"/>
                          </a:schemeClr>
                        </a:gs>
                        <a:gs pos="58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Прогноз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на 2025 </a:t>
                      </a:r>
                      <a:r>
                        <a:rPr lang="ru" sz="1000" b="1" dirty="0">
                          <a:latin typeface="Times New Roman"/>
                        </a:rPr>
                        <a:t>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5401">
                          <a:schemeClr val="bg2">
                            <a:lumMod val="20000"/>
                            <a:lumOff val="80000"/>
                          </a:schemeClr>
                        </a:gs>
                        <a:gs pos="58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Прогноз</a:t>
                      </a:r>
                    </a:p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на </a:t>
                      </a:r>
                      <a:r>
                        <a:rPr lang="ru" sz="1000" b="1" dirty="0" smtClean="0">
                          <a:latin typeface="Times New Roman"/>
                        </a:rPr>
                        <a:t>2026 </a:t>
                      </a:r>
                      <a:r>
                        <a:rPr lang="ru" sz="1000" b="1" dirty="0">
                          <a:latin typeface="Times New Roman"/>
                        </a:rPr>
                        <a:t>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7372">
                          <a:schemeClr val="bg2">
                            <a:lumMod val="20000"/>
                            <a:lumOff val="80000"/>
                          </a:schemeClr>
                        </a:gs>
                        <a:gs pos="49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90992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</a:t>
                      </a:r>
                      <a:r>
                        <a:rPr lang="ru" sz="1200" b="1" dirty="0" smtClean="0">
                          <a:latin typeface="Times New Roman"/>
                        </a:rPr>
                        <a:t>Культура  и туризм"</a:t>
                      </a:r>
                      <a:endParaRPr lang="ru" sz="1200" b="1" dirty="0">
                        <a:latin typeface="Times New Roman"/>
                      </a:endParaRP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292 686,40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402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539, 29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404 875,530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444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728,85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446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316,07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460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036,24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90992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"Образование"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1 277 840,25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242 322, 13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1 246 684,830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1 325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570,77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1 291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248,51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1 300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757,51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90992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"Социальная защита населения"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38 180,90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429, 00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20 510,226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494,00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490,00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533,00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90992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"Спорт"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152 268,07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575, 91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113 835,911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293,64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869,00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938,00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90992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"Развитие сельского хозяйства"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22 314,94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3427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173, 88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27 173,880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790,55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485,29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695,43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90992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"Экология и окружающая среда"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324 477,45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490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594, 69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482 953,148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485,38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486,64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486,64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02562">
                <a:tc>
                  <a:txBody>
                    <a:bodyPr/>
                    <a:lstStyle/>
                    <a:p>
                      <a:pPr indent="0">
                        <a:lnSpc>
                          <a:spcPts val="1200"/>
                        </a:lnSpc>
                      </a:pPr>
                      <a:r>
                        <a:rPr lang="ru" sz="1200" b="1" dirty="0">
                          <a:latin typeface="Times New Roman"/>
                        </a:rPr>
                        <a:t>"Безопасность и обеспечение безопасности жизнедеятельности населения"</a:t>
                      </a:r>
                    </a:p>
                  </a:txBody>
                  <a:tcPr marL="0" marR="0" marT="0" marB="0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48 230,64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187, 38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57 604,561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929,00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584,00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884,00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90992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"Жилище"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40 086,58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910, 90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40 910,900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434,90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331,00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318,70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99227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</a:t>
                      </a:r>
                      <a:r>
                        <a:rPr lang="ru" sz="1050" b="1" dirty="0">
                          <a:latin typeface="Times New Roman"/>
                        </a:rPr>
                        <a:t>Развитие инженерной инфраструктуры и </a:t>
                      </a:r>
                      <a:r>
                        <a:rPr lang="ru" sz="1050" b="1" dirty="0" smtClean="0">
                          <a:latin typeface="Times New Roman"/>
                        </a:rPr>
                        <a:t>энергоэффективности и отрасли обращения с отходами"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127 346,32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685, 04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121 137,593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628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108,49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449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740,83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520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159,93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90992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"Предпринимательство"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2 924,65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700, 00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800,00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900,00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800,00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90992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</a:t>
                      </a:r>
                      <a:r>
                        <a:rPr lang="ru" sz="900" b="1" dirty="0">
                          <a:latin typeface="Times New Roman"/>
                        </a:rPr>
                        <a:t>Управление имуществом и муниципальными финансами"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284 268,38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306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308, 47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331 252,738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349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993,69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325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592,71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325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392,71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453843">
                <a:tc>
                  <a:txBody>
                    <a:bodyPr/>
                    <a:lstStyle/>
                    <a:p>
                      <a:pPr indent="0">
                        <a:lnSpc>
                          <a:spcPts val="1200"/>
                        </a:lnSpc>
                      </a:pPr>
                      <a:r>
                        <a:rPr lang="ru" sz="1200" b="1" dirty="0">
                          <a:latin typeface="Times New Roman"/>
                        </a:rPr>
                        <a:t>"</a:t>
                      </a:r>
                      <a:r>
                        <a:rPr lang="ru" sz="1050" b="1" dirty="0">
                          <a:latin typeface="Times New Roman"/>
                        </a:rPr>
                        <a:t>Развитие институтов гражданского общества, повышение эффективности местного самоуправления и реализации молодежной политики"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36 110,45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473, 76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41 406,337</a:t>
                      </a: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636,12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174,92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374,92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3142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302562">
                <a:tc>
                  <a:txBody>
                    <a:bodyPr/>
                    <a:lstStyle/>
                    <a:p>
                      <a:pPr indent="0">
                        <a:lnSpc>
                          <a:spcPts val="1224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"Развитие и функционирование дорожно-транспортного комплекса"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366 488,52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736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789, 64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735 091,809</a:t>
                      </a: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569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328,58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230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995,18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308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599,65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7951">
                          <a:srgbClr val="FFFFEB"/>
                        </a:gs>
                        <a:gs pos="8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190992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"Цифровое муниципальное образование"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46 652,25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124, 80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53 211,614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654,00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332,00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3646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252,00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015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190992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"Архитектура и градостроительство"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16 230,35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24">
                          <a:srgbClr val="FFFFEB"/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651, 84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14 770,042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273,00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3000">
                          <a:srgbClr val="FFFFEB"/>
                        </a:gs>
                        <a:gs pos="1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015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363074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"Формирование современной комфортной городской среды"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345 756,26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24">
                          <a:srgbClr val="FFFFEB"/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513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109, 35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506 360,432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616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618,06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404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577,30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730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260,80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363074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 smtClean="0">
                          <a:latin typeface="Times New Roman"/>
                        </a:rPr>
                        <a:t> «Строительство</a:t>
                      </a:r>
                      <a:r>
                        <a:rPr lang="ru" sz="1200" b="1" baseline="0" dirty="0" smtClean="0">
                          <a:latin typeface="Times New Roman"/>
                        </a:rPr>
                        <a:t> и капитальный ремонт объектов социальной ифраструктуры»</a:t>
                      </a:r>
                      <a:endParaRPr lang="ru" sz="1200" b="1" dirty="0">
                        <a:latin typeface="Times New Roman"/>
                      </a:endParaRP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24">
                          <a:srgbClr val="FFFFEB"/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963,21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</a:tr>
              <a:tr h="363074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"Переселение граждан из аварийного жилищного фонда"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180 042,85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24">
                          <a:srgbClr val="FFFFEB"/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270 538,75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228 331,276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791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853,76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163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302,18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527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106,71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  <a:tr h="302562">
                <a:tc>
                  <a:txBody>
                    <a:bodyPr/>
                    <a:lstStyle/>
                    <a:p>
                      <a:pPr indent="0">
                        <a:lnSpc>
                          <a:spcPts val="1224"/>
                        </a:lnSpc>
                      </a:pPr>
                      <a:r>
                        <a:rPr lang="ru-RU" sz="1200" b="1" dirty="0" smtClean="0">
                          <a:latin typeface="Times New Roman"/>
                        </a:rPr>
                        <a:t> </a:t>
                      </a:r>
                      <a:r>
                        <a:rPr lang="ru-RU" sz="1100" b="1" dirty="0" smtClean="0">
                          <a:latin typeface="Times New Roman"/>
                        </a:rPr>
                        <a:t>Руководство и управление в сфере установленных функций органов местного самоуправления</a:t>
                      </a:r>
                      <a:endParaRPr lang="ru" sz="1100" b="1" dirty="0">
                        <a:latin typeface="Times New Roman"/>
                      </a:endParaRP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6 231,52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24">
                          <a:srgbClr val="FFFFEB"/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7 016,00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6 900,000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162,80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162,80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162,80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20"/>
                  </a:ext>
                </a:extLst>
              </a:tr>
              <a:tr h="190992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Непрограммные расходы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8 322,69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24">
                          <a:srgbClr val="FFFFEB"/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64 512,17</a:t>
                      </a:r>
                      <a:endParaRPr lang="ru" sz="1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51 252,172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513,91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992,19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634,35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667288958"/>
                  </a:ext>
                </a:extLst>
              </a:tr>
              <a:tr h="190992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Условно утвержденные расходы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24">
                          <a:srgbClr val="FFFFEB"/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" sz="1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70 000,00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150 0000,00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1586804"/>
                  </a:ext>
                </a:extLst>
              </a:tr>
              <a:tr h="272306">
                <a:tc>
                  <a:txBody>
                    <a:bodyPr/>
                    <a:lstStyle/>
                    <a:p>
                      <a:pPr marL="101600" indent="0"/>
                      <a:r>
                        <a:rPr lang="ru" sz="1200" b="1" dirty="0">
                          <a:solidFill>
                            <a:schemeClr val="tx1"/>
                          </a:solidFill>
                          <a:latin typeface="Times New Roman"/>
                        </a:rPr>
                        <a:t>Всего расходов</a:t>
                      </a:r>
                    </a:p>
                  </a:txBody>
                  <a:tcPr marL="0" marR="0" marT="0" marB="0" anchor="ctr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2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616 459,47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24">
                          <a:srgbClr val="FFFFEB"/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4 520 643,00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4 487 963,00</a:t>
                      </a:r>
                    </a:p>
                  </a:txBody>
                  <a:tcPr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5 351 632, 69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826 680,62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694 493,39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22"/>
                  </a:ext>
                </a:extLst>
              </a:tr>
            </a:tbl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906000" cy="784830"/>
          </a:xfrm>
          <a:prstGeom prst="rect">
            <a:avLst/>
          </a:prstGeom>
          <a:gradFill>
            <a:gsLst>
              <a:gs pos="10000">
                <a:schemeClr val="tx2">
                  <a:lumMod val="20000"/>
                  <a:lumOff val="80000"/>
                </a:schemeClr>
              </a:gs>
              <a:gs pos="43030">
                <a:srgbClr val="FFFFEB"/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indent="0" algn="ctr">
              <a:spcAft>
                <a:spcPts val="630"/>
              </a:spcAft>
            </a:pPr>
            <a:r>
              <a:rPr lang="ru" sz="20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Информация о расходах бюджета в разрезе муниципальных программ</a:t>
            </a:r>
          </a:p>
          <a:p>
            <a:pPr indent="0" algn="ctr">
              <a:spcAft>
                <a:spcPts val="630"/>
              </a:spcAft>
            </a:pPr>
            <a:r>
              <a:rPr lang="ru" sz="20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Талдомского городского округа в динамике по годам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3042476"/>
              </p:ext>
            </p:extLst>
          </p:nvPr>
        </p:nvGraphicFramePr>
        <p:xfrm>
          <a:off x="-2" y="691979"/>
          <a:ext cx="9906003" cy="626949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89398">
                  <a:extLst>
                    <a:ext uri="{9D8B030D-6E8A-4147-A177-3AD203B41FA5}">
                      <a16:colId xmlns="" xmlns:a16="http://schemas.microsoft.com/office/drawing/2014/main" val="3496944993"/>
                    </a:ext>
                  </a:extLst>
                </a:gridCol>
                <a:gridCol w="993180">
                  <a:extLst>
                    <a:ext uri="{9D8B030D-6E8A-4147-A177-3AD203B41FA5}">
                      <a16:colId xmlns="" xmlns:a16="http://schemas.microsoft.com/office/drawing/2014/main" val="1644388053"/>
                    </a:ext>
                  </a:extLst>
                </a:gridCol>
                <a:gridCol w="877094">
                  <a:extLst>
                    <a:ext uri="{9D8B030D-6E8A-4147-A177-3AD203B41FA5}">
                      <a16:colId xmlns="" xmlns:a16="http://schemas.microsoft.com/office/drawing/2014/main" val="2585750298"/>
                    </a:ext>
                  </a:extLst>
                </a:gridCol>
                <a:gridCol w="967383">
                  <a:extLst>
                    <a:ext uri="{9D8B030D-6E8A-4147-A177-3AD203B41FA5}">
                      <a16:colId xmlns="" xmlns:a16="http://schemas.microsoft.com/office/drawing/2014/main" val="1554737328"/>
                    </a:ext>
                  </a:extLst>
                </a:gridCol>
                <a:gridCol w="902891">
                  <a:extLst>
                    <a:ext uri="{9D8B030D-6E8A-4147-A177-3AD203B41FA5}">
                      <a16:colId xmlns="" xmlns:a16="http://schemas.microsoft.com/office/drawing/2014/main" val="735497484"/>
                    </a:ext>
                  </a:extLst>
                </a:gridCol>
                <a:gridCol w="606227">
                  <a:extLst>
                    <a:ext uri="{9D8B030D-6E8A-4147-A177-3AD203B41FA5}">
                      <a16:colId xmlns="" xmlns:a16="http://schemas.microsoft.com/office/drawing/2014/main" val="3419541592"/>
                    </a:ext>
                  </a:extLst>
                </a:gridCol>
                <a:gridCol w="902891">
                  <a:extLst>
                    <a:ext uri="{9D8B030D-6E8A-4147-A177-3AD203B41FA5}">
                      <a16:colId xmlns="" xmlns:a16="http://schemas.microsoft.com/office/drawing/2014/main" val="2173695647"/>
                    </a:ext>
                  </a:extLst>
                </a:gridCol>
                <a:gridCol w="696516">
                  <a:extLst>
                    <a:ext uri="{9D8B030D-6E8A-4147-A177-3AD203B41FA5}">
                      <a16:colId xmlns="" xmlns:a16="http://schemas.microsoft.com/office/drawing/2014/main" val="2345992621"/>
                    </a:ext>
                  </a:extLst>
                </a:gridCol>
                <a:gridCol w="941586">
                  <a:extLst>
                    <a:ext uri="{9D8B030D-6E8A-4147-A177-3AD203B41FA5}">
                      <a16:colId xmlns="" xmlns:a16="http://schemas.microsoft.com/office/drawing/2014/main" val="920478830"/>
                    </a:ext>
                  </a:extLst>
                </a:gridCol>
                <a:gridCol w="528837">
                  <a:extLst>
                    <a:ext uri="{9D8B030D-6E8A-4147-A177-3AD203B41FA5}">
                      <a16:colId xmlns="" xmlns:a16="http://schemas.microsoft.com/office/drawing/2014/main" val="2134178557"/>
                    </a:ext>
                  </a:extLst>
                </a:gridCol>
              </a:tblGrid>
              <a:tr h="21478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</a:p>
                    <a:p>
                      <a:pPr algn="ctr" fontAlgn="ctr"/>
                      <a:r>
                        <a:rPr lang="ru-RU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2023 год</a:t>
                      </a: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 исполнение 2023 </a:t>
                      </a:r>
                      <a:r>
                        <a:rPr lang="ru-RU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года</a:t>
                      </a: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Прогноз на 2024 </a:t>
                      </a:r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chemeClr val="tx1"/>
                        </a:gs>
                        <a:gs pos="4087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Прогноз на 2025 </a:t>
                      </a:r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chemeClr val="tx1"/>
                        </a:gs>
                        <a:gs pos="4087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на 2026 </a:t>
                      </a:r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chemeClr val="tx1"/>
                        </a:gs>
                        <a:gs pos="4087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668155409"/>
                  </a:ext>
                </a:extLst>
              </a:tr>
              <a:tr h="7123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Проект, </a:t>
                      </a:r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руб.</a:t>
                      </a:r>
                    </a:p>
                  </a:txBody>
                  <a:tcPr marL="9525" marR="9525" marT="9525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году</a:t>
                      </a:r>
                    </a:p>
                  </a:txBody>
                  <a:tcPr marL="9525" marR="9525" marT="9525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Проект, </a:t>
                      </a:r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руб.</a:t>
                      </a:r>
                    </a:p>
                  </a:txBody>
                  <a:tcPr marL="9525" marR="9525" marT="9525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% </a:t>
                      </a:r>
                    </a:p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к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году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</a:p>
                  </a:txBody>
                  <a:tcPr marL="9525" marR="9525" marT="9525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году</a:t>
                      </a:r>
                    </a:p>
                  </a:txBody>
                  <a:tcPr marL="9525" marR="9525" marT="9525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548177129"/>
                  </a:ext>
                </a:extLst>
              </a:tr>
              <a:tr h="1959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75605351"/>
                  </a:ext>
                </a:extLst>
              </a:tr>
              <a:tr h="3819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02 - Муниципальная программа "Культура"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292 686,380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402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539, 29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404 875,530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444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728,850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109,84</a:t>
                      </a:r>
                      <a:r>
                        <a:rPr lang="ru-RU" sz="1200" b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446 316,070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104,13 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460 036,240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103,07 </a:t>
                      </a:r>
                      <a:endParaRPr lang="ru-RU" sz="12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475737326"/>
                  </a:ext>
                </a:extLst>
              </a:tr>
              <a:tr h="3746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03 - Муниципальная программа "Образование"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1 277 840,250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242 322, 13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1 246 684,830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1 325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570,770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106,33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1 291 248,510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89,09 </a:t>
                      </a:r>
                      <a:endParaRPr lang="ru-RU" sz="12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1 300 757,510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100,74 </a:t>
                      </a:r>
                      <a:endParaRPr lang="ru-RU" sz="12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495694008"/>
                  </a:ext>
                </a:extLst>
              </a:tr>
              <a:tr h="4226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04 - Муниципальная программа "Социальная защита населения"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38 180,899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429, 00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20 510,226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494,000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104,80 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21 490,000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99,98 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21 533,000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100,20 </a:t>
                      </a:r>
                      <a:endParaRPr lang="ru-RU" sz="12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050513738"/>
                  </a:ext>
                </a:extLst>
              </a:tr>
              <a:tr h="3746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05 - Муниципальная программа "Спорт"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152 268,069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575, 91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113 835,911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293,640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110,94 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108 869,000</a:t>
                      </a:r>
                      <a:endParaRPr lang="ru-RU" sz="12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100,53 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108 938,000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100,06 </a:t>
                      </a:r>
                      <a:endParaRPr lang="ru-RU" sz="12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688075221"/>
                  </a:ext>
                </a:extLst>
              </a:tr>
              <a:tr h="3746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06 - Муниципальная программа "Развитие сельского хозяйства"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22 314,943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173, 88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27 173,880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790,550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102,27</a:t>
                      </a:r>
                      <a:r>
                        <a:rPr lang="ru-RU" sz="1200" b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10 485,290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102,13 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10 695,430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102,00 </a:t>
                      </a:r>
                      <a:endParaRPr lang="ru-RU" sz="12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833224629"/>
                  </a:ext>
                </a:extLst>
              </a:tr>
              <a:tr h="3832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07 - Муниципальная программа "Экология и окружающая среда"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324 477,450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490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594, 69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482 953,148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485,380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3,62</a:t>
                      </a:r>
                      <a:r>
                        <a:rPr lang="ru-RU" sz="1200" b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10 486,640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67,50 </a:t>
                      </a:r>
                      <a:endParaRPr lang="ru-RU" sz="12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11 486,640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109,54 </a:t>
                      </a:r>
                      <a:endParaRPr lang="ru-RU" sz="12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974594103"/>
                  </a:ext>
                </a:extLst>
              </a:tr>
              <a:tr h="7429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08 - Муниципальная программа "Безопасность и обеспечение безопасности жизнедеятельности населения"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48 230,641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187, 38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57 604,561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929,000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116,88 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59 584,000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94,76 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59 884,000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100,50 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910951993"/>
                  </a:ext>
                </a:extLst>
              </a:tr>
              <a:tr h="3746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09 - Муниципальная программа "Жилище"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40 086,575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910, 90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40 910,900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434,900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89,06</a:t>
                      </a:r>
                      <a:r>
                        <a:rPr lang="ru-RU" sz="1200" b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61 331,000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171,14 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40 318,700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65,74 </a:t>
                      </a:r>
                      <a:endParaRPr lang="ru-RU" sz="12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147721109"/>
                  </a:ext>
                </a:extLst>
              </a:tr>
              <a:tr h="7429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10 - Муниципальная программа "Развитие инженерной инфраструктуры и энергоэффективности"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127 346,316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685, 04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121 137,593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628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108,490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518,51</a:t>
                      </a:r>
                      <a:r>
                        <a:rPr lang="ru-RU" sz="1200" b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449 740,830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71,60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520 159,93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115,66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404606944"/>
                  </a:ext>
                </a:extLst>
              </a:tr>
              <a:tr h="4152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11 - Муниципальная программа "Предпринимательство"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2 924,651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700, 00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3 700,000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800,000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102,70</a:t>
                      </a:r>
                      <a:r>
                        <a:rPr lang="ru-RU" sz="1200" b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3 900,000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102,63 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1200" b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900,000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641147096"/>
                  </a:ext>
                </a:extLst>
              </a:tr>
              <a:tr h="5588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12 - Муниципальная программа "Управление имуществом и муниципальными финансами"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284 268,383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306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308, 47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331 252,738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349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993,690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105,66</a:t>
                      </a:r>
                      <a:r>
                        <a:rPr lang="ru-RU" sz="1200" b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325 592,710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99,95 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325 392,710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99,94 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4243717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962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1735463"/>
              </p:ext>
            </p:extLst>
          </p:nvPr>
        </p:nvGraphicFramePr>
        <p:xfrm>
          <a:off x="12357" y="-1"/>
          <a:ext cx="9893643" cy="689435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36463">
                  <a:extLst>
                    <a:ext uri="{9D8B030D-6E8A-4147-A177-3AD203B41FA5}">
                      <a16:colId xmlns="" xmlns:a16="http://schemas.microsoft.com/office/drawing/2014/main" val="1683787497"/>
                    </a:ext>
                  </a:extLst>
                </a:gridCol>
                <a:gridCol w="895277">
                  <a:extLst>
                    <a:ext uri="{9D8B030D-6E8A-4147-A177-3AD203B41FA5}">
                      <a16:colId xmlns="" xmlns:a16="http://schemas.microsoft.com/office/drawing/2014/main" val="2894959744"/>
                    </a:ext>
                  </a:extLst>
                </a:gridCol>
                <a:gridCol w="839511">
                  <a:extLst>
                    <a:ext uri="{9D8B030D-6E8A-4147-A177-3AD203B41FA5}">
                      <a16:colId xmlns="" xmlns:a16="http://schemas.microsoft.com/office/drawing/2014/main" val="8725671"/>
                    </a:ext>
                  </a:extLst>
                </a:gridCol>
                <a:gridCol w="850611">
                  <a:extLst>
                    <a:ext uri="{9D8B030D-6E8A-4147-A177-3AD203B41FA5}">
                      <a16:colId xmlns="" xmlns:a16="http://schemas.microsoft.com/office/drawing/2014/main" val="1737778028"/>
                    </a:ext>
                  </a:extLst>
                </a:gridCol>
                <a:gridCol w="1016008">
                  <a:extLst>
                    <a:ext uri="{9D8B030D-6E8A-4147-A177-3AD203B41FA5}">
                      <a16:colId xmlns="" xmlns:a16="http://schemas.microsoft.com/office/drawing/2014/main" val="3647051922"/>
                    </a:ext>
                  </a:extLst>
                </a:gridCol>
                <a:gridCol w="469557">
                  <a:extLst>
                    <a:ext uri="{9D8B030D-6E8A-4147-A177-3AD203B41FA5}">
                      <a16:colId xmlns="" xmlns:a16="http://schemas.microsoft.com/office/drawing/2014/main" val="3597063409"/>
                    </a:ext>
                  </a:extLst>
                </a:gridCol>
                <a:gridCol w="988540">
                  <a:extLst>
                    <a:ext uri="{9D8B030D-6E8A-4147-A177-3AD203B41FA5}">
                      <a16:colId xmlns="" xmlns:a16="http://schemas.microsoft.com/office/drawing/2014/main" val="1625253333"/>
                    </a:ext>
                  </a:extLst>
                </a:gridCol>
                <a:gridCol w="478728">
                  <a:extLst>
                    <a:ext uri="{9D8B030D-6E8A-4147-A177-3AD203B41FA5}">
                      <a16:colId xmlns="" xmlns:a16="http://schemas.microsoft.com/office/drawing/2014/main" val="1884573845"/>
                    </a:ext>
                  </a:extLst>
                </a:gridCol>
                <a:gridCol w="935672">
                  <a:extLst>
                    <a:ext uri="{9D8B030D-6E8A-4147-A177-3AD203B41FA5}">
                      <a16:colId xmlns="" xmlns:a16="http://schemas.microsoft.com/office/drawing/2014/main" val="1113220174"/>
                    </a:ext>
                  </a:extLst>
                </a:gridCol>
                <a:gridCol w="583276">
                  <a:extLst>
                    <a:ext uri="{9D8B030D-6E8A-4147-A177-3AD203B41FA5}">
                      <a16:colId xmlns="" xmlns:a16="http://schemas.microsoft.com/office/drawing/2014/main" val="3134955637"/>
                    </a:ext>
                  </a:extLst>
                </a:gridCol>
              </a:tblGrid>
              <a:tr h="9144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13 - Муниципальная программа "Развитие институтов гражданского общества, повышение эффективности местного самоуправления и реализации молодежной политики"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36 110,455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473, 76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41 406,337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636,12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127,12 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36 174,920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100,53 </a:t>
                      </a:r>
                      <a:endParaRPr lang="ru-RU" sz="1200" b="1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35 374,920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97,79 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808957260"/>
                  </a:ext>
                </a:extLst>
              </a:tr>
              <a:tr h="5511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14 - Муниципальная программа "Развитие и функционирование дорожно-транспортного комплекса"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366 488,523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736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789, 64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735 091,809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569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328,58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77,45</a:t>
                      </a:r>
                      <a:r>
                        <a:rPr lang="ru-RU" sz="120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230 995,179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31,42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308 599,55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133,60 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473355908"/>
                  </a:ext>
                </a:extLst>
              </a:tr>
              <a:tr h="4319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15 - Муниципальная программа "Цифровое муниципальное образование"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46 652,251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124, 80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53 211,614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654,00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91,44 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45 332,000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99,88 </a:t>
                      </a:r>
                      <a:endParaRPr lang="ru-RU" sz="1200" b="1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45 252,000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99,82 </a:t>
                      </a:r>
                      <a:endParaRPr lang="ru-RU" sz="1200" b="1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657631299"/>
                  </a:ext>
                </a:extLst>
              </a:tr>
              <a:tr h="4319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16 - Муниципальная программа "Архитектура и градостроительство"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16 230,350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651, 84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14 770,042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273,00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1,85</a:t>
                      </a:r>
                      <a:r>
                        <a:rPr lang="ru-RU" sz="120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16 100,000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142,48 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13 100,000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81,37 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285874987"/>
                  </a:ext>
                </a:extLst>
              </a:tr>
              <a:tr h="5511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17 - Муниципальная программа "Формирование современной комфортной городской среды"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345 756,264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513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109, 35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506 360,432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616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618,06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121,78 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404 577,299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79,90 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730 260,80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180,50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567062322"/>
                  </a:ext>
                </a:extLst>
              </a:tr>
              <a:tr h="5511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– Муниципальная программа «Строительство и капитальный ремонт объектов социальной инфраструктуры»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963,21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</a:tr>
              <a:tr h="5511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19 - Муниципальная программа "Переселение граждан из аварийного жилищного фонда"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180,043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270 538,75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228 331,276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791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853,76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346,80 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163 302,178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71,52 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527 106,71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322,78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384096459"/>
                  </a:ext>
                </a:extLst>
              </a:tr>
              <a:tr h="7328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программам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9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3 601 905,254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6000">
                          <a:srgbClr val="FFFFEB"/>
                        </a:gs>
                        <a:gs pos="2000">
                          <a:schemeClr val="tx1"/>
                        </a:gs>
                        <a:gs pos="4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" sz="1200" b="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491 114,83</a:t>
                      </a:r>
                      <a:endParaRPr lang="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9000">
                          <a:srgbClr val="FFFFEB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4 429 810,828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9000">
                          <a:srgbClr val="FFFFEB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5 298 955,98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gradFill>
                      <a:gsLst>
                        <a:gs pos="9000">
                          <a:srgbClr val="FFFFEB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119,62 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9000">
                          <a:srgbClr val="FFFFEB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3 685 525,626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9000">
                          <a:srgbClr val="FFFFEB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94,19 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9000">
                          <a:srgbClr val="FFFFEB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522 696,242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9000">
                          <a:srgbClr val="FFFFEB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122,72 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9000">
                          <a:srgbClr val="FFFFEB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470941093"/>
                  </a:ext>
                </a:extLst>
              </a:tr>
              <a:tr h="5511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95 - Руководство и управление в сфере установленных функций органов местного самоуправления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6 231,517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7 016,00</a:t>
                      </a:r>
                      <a:endParaRPr lang="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6 900,000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162,80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132,80</a:t>
                      </a:r>
                      <a:r>
                        <a:rPr lang="ru-RU" sz="120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9 162,800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 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9 162,800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 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555088649"/>
                  </a:ext>
                </a:extLst>
              </a:tr>
              <a:tr h="3734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99 - Непрограммные расходы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8 322,694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64 512,17</a:t>
                      </a:r>
                      <a:endParaRPr lang="ru" sz="11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51 252,172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513,91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84,90 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  <a:r>
                        <a:rPr lang="ru-RU" sz="120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992,193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120,96 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12 634,350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20,38 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931199542"/>
                  </a:ext>
                </a:extLst>
              </a:tr>
              <a:tr h="3695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непрограммных расходов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14 554,212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71 528,17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58 152,172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636,12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90,52 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71 154,993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122,36 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21 797,150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30,63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697055576"/>
                  </a:ext>
                </a:extLst>
              </a:tr>
              <a:tr h="2934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Условно утвержденные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расходы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r>
                        <a:rPr lang="ru-RU" sz="1200" b="0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000,00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150 000,00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214,29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0897522"/>
                  </a:ext>
                </a:extLst>
              </a:tr>
              <a:tr h="5543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Итого: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3 616 459,466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4 520 643,00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4 487 963,000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5 351 632,69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119,24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3 826 680,619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93,99 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4 694 493,392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120,97 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9230816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374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4431953"/>
              </p:ext>
            </p:extLst>
          </p:nvPr>
        </p:nvGraphicFramePr>
        <p:xfrm>
          <a:off x="1" y="927101"/>
          <a:ext cx="9905997" cy="593918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54410">
                  <a:extLst>
                    <a:ext uri="{9D8B030D-6E8A-4147-A177-3AD203B41FA5}">
                      <a16:colId xmlns="" xmlns:a16="http://schemas.microsoft.com/office/drawing/2014/main" val="4294288362"/>
                    </a:ext>
                  </a:extLst>
                </a:gridCol>
                <a:gridCol w="1322173">
                  <a:extLst>
                    <a:ext uri="{9D8B030D-6E8A-4147-A177-3AD203B41FA5}">
                      <a16:colId xmlns="" xmlns:a16="http://schemas.microsoft.com/office/drawing/2014/main" val="1828055134"/>
                    </a:ext>
                  </a:extLst>
                </a:gridCol>
                <a:gridCol w="1198605">
                  <a:extLst>
                    <a:ext uri="{9D8B030D-6E8A-4147-A177-3AD203B41FA5}">
                      <a16:colId xmlns="" xmlns:a16="http://schemas.microsoft.com/office/drawing/2014/main" val="900955546"/>
                    </a:ext>
                  </a:extLst>
                </a:gridCol>
                <a:gridCol w="1000897">
                  <a:extLst>
                    <a:ext uri="{9D8B030D-6E8A-4147-A177-3AD203B41FA5}">
                      <a16:colId xmlns="" xmlns:a16="http://schemas.microsoft.com/office/drawing/2014/main" val="2224229186"/>
                    </a:ext>
                  </a:extLst>
                </a:gridCol>
                <a:gridCol w="1421028">
                  <a:extLst>
                    <a:ext uri="{9D8B030D-6E8A-4147-A177-3AD203B41FA5}">
                      <a16:colId xmlns="" xmlns:a16="http://schemas.microsoft.com/office/drawing/2014/main" val="2082035626"/>
                    </a:ext>
                  </a:extLst>
                </a:gridCol>
                <a:gridCol w="343928">
                  <a:extLst>
                    <a:ext uri="{9D8B030D-6E8A-4147-A177-3AD203B41FA5}">
                      <a16:colId xmlns="" xmlns:a16="http://schemas.microsoft.com/office/drawing/2014/main" val="2706925000"/>
                    </a:ext>
                  </a:extLst>
                </a:gridCol>
                <a:gridCol w="647358"/>
                <a:gridCol w="1117598">
                  <a:extLst>
                    <a:ext uri="{9D8B030D-6E8A-4147-A177-3AD203B41FA5}">
                      <a16:colId xmlns="" xmlns:a16="http://schemas.microsoft.com/office/drawing/2014/main" val="633328007"/>
                    </a:ext>
                  </a:extLst>
                </a:gridCol>
              </a:tblGrid>
              <a:tr h="280386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35000">
                          <a:srgbClr val="FFFFEB"/>
                        </a:gs>
                        <a:gs pos="10000">
                          <a:schemeClr val="tx1"/>
                        </a:gs>
                        <a:gs pos="6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 </a:t>
                      </a: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2022 год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3000">
                          <a:srgbClr val="FFFFEB"/>
                        </a:gs>
                        <a:gs pos="10000">
                          <a:schemeClr val="tx1"/>
                        </a:gs>
                        <a:gs pos="7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 </a:t>
                      </a: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 год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3000">
                          <a:srgbClr val="FFFFEB"/>
                        </a:gs>
                        <a:gs pos="10000">
                          <a:schemeClr val="tx1"/>
                        </a:gs>
                        <a:gs pos="7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исполнение 2023 год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37000">
                          <a:srgbClr val="FFFFEB"/>
                        </a:gs>
                        <a:gs pos="10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8180">
                          <a:srgbClr val="FFFFEB"/>
                        </a:gs>
                        <a:gs pos="14000">
                          <a:schemeClr val="tx1"/>
                        </a:gs>
                        <a:gs pos="6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8180">
                          <a:srgbClr val="FFFFEB"/>
                        </a:gs>
                        <a:gs pos="14000">
                          <a:schemeClr val="tx1"/>
                        </a:gs>
                        <a:gs pos="6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88295903"/>
                  </a:ext>
                </a:extLst>
              </a:tr>
              <a:tr h="537480">
                <a:tc vMerge="1">
                  <a:txBody>
                    <a:bodyPr/>
                    <a:lstStyle/>
                    <a:p>
                      <a:pPr algn="ctr"/>
                      <a:endParaRPr lang="ru-RU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</a:t>
                      </a: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(с изменениями)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31000">
                          <a:srgbClr val="FFFFEB"/>
                        </a:gs>
                        <a:gs pos="0">
                          <a:schemeClr val="tx1"/>
                        </a:gs>
                        <a:gs pos="6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30000">
                          <a:srgbClr val="FFFFEB"/>
                        </a:gs>
                        <a:gs pos="4000">
                          <a:schemeClr val="tx1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1000">
                          <a:srgbClr val="FFFFEB"/>
                        </a:gs>
                        <a:gs pos="7000">
                          <a:schemeClr val="tx1"/>
                        </a:gs>
                        <a:gs pos="8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702974846"/>
                  </a:ext>
                </a:extLst>
              </a:tr>
              <a:tr h="29509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Общегосударственные вопросы</a:t>
                      </a:r>
                    </a:p>
                  </a:txBody>
                  <a:tcPr>
                    <a:gradFill>
                      <a:gsLst>
                        <a:gs pos="35000">
                          <a:srgbClr val="FFFFEB"/>
                        </a:gs>
                        <a:gs pos="10000">
                          <a:schemeClr val="tx1"/>
                        </a:gs>
                        <a:gs pos="6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321 087,77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>
                      <a:gsLst>
                        <a:gs pos="43000">
                          <a:srgbClr val="FFFFEB"/>
                        </a:gs>
                        <a:gs pos="10000">
                          <a:schemeClr val="tx1"/>
                        </a:gs>
                        <a:gs pos="7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389 467,00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>
                      <a:gsLst>
                        <a:gs pos="43000">
                          <a:srgbClr val="FFFFEB"/>
                        </a:gs>
                        <a:gs pos="10000">
                          <a:schemeClr val="tx1"/>
                        </a:gs>
                        <a:gs pos="7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386 600,00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394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530,61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37000">
                          <a:srgbClr val="FFFFEB"/>
                        </a:gs>
                        <a:gs pos="10000">
                          <a:schemeClr val="tx1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369 916,41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369 738,41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315487755"/>
                  </a:ext>
                </a:extLst>
              </a:tr>
              <a:tr h="29509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Национальная оборона</a:t>
                      </a:r>
                    </a:p>
                  </a:txBody>
                  <a:tcPr>
                    <a:gradFill>
                      <a:gsLst>
                        <a:gs pos="35000">
                          <a:srgbClr val="FFFFEB"/>
                        </a:gs>
                        <a:gs pos="10000">
                          <a:schemeClr val="tx1"/>
                        </a:gs>
                        <a:gs pos="6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3 227,91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3000">
                          <a:srgbClr val="FFFFEB"/>
                        </a:gs>
                        <a:gs pos="10000">
                          <a:schemeClr val="tx1"/>
                        </a:gs>
                        <a:gs pos="7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3 393,00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3000">
                          <a:srgbClr val="FFFFEB"/>
                        </a:gs>
                        <a:gs pos="10000">
                          <a:schemeClr val="tx1"/>
                        </a:gs>
                        <a:gs pos="7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3 393,00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578,48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37000">
                          <a:srgbClr val="FFFFEB"/>
                        </a:gs>
                        <a:gs pos="10000">
                          <a:schemeClr val="tx1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3 664,02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3 664,020</a:t>
                      </a:r>
                      <a:endParaRPr lang="ru-RU" sz="12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942233494"/>
                  </a:ext>
                </a:extLst>
              </a:tr>
              <a:tr h="464051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>
                    <a:gradFill>
                      <a:gsLst>
                        <a:gs pos="35000">
                          <a:srgbClr val="FFFFEB"/>
                        </a:gs>
                        <a:gs pos="10000">
                          <a:schemeClr val="tx1"/>
                        </a:gs>
                        <a:gs pos="6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24 524,84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3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34 720,00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34 259,00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964,00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37000">
                          <a:srgbClr val="FFFFEB"/>
                        </a:gs>
                        <a:gs pos="10000">
                          <a:schemeClr val="tx1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29 750,00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29 550,00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06582493"/>
                  </a:ext>
                </a:extLst>
              </a:tr>
              <a:tr h="28038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Национальная экономика</a:t>
                      </a:r>
                    </a:p>
                  </a:txBody>
                  <a:tcPr>
                    <a:gradFill>
                      <a:gsLst>
                        <a:gs pos="35000">
                          <a:srgbClr val="FFFFEB"/>
                        </a:gs>
                        <a:gs pos="10000">
                          <a:schemeClr val="tx1"/>
                        </a:gs>
                        <a:gs pos="7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421 377,88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3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771 098,00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770 949,00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607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011,23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37000">
                          <a:srgbClr val="FFFFEB"/>
                        </a:gs>
                        <a:gs pos="10000">
                          <a:schemeClr val="tx1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262 938,89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339 653,50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661736781"/>
                  </a:ext>
                </a:extLst>
              </a:tr>
              <a:tr h="358969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Жилищно-коммунальное хозяйство</a:t>
                      </a:r>
                    </a:p>
                  </a:txBody>
                  <a:tcPr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tx1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696 355,25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3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969 529,00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953 700,00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2 028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880,18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37000">
                          <a:srgbClr val="FFFFEB"/>
                        </a:gs>
                        <a:gs pos="10000">
                          <a:schemeClr val="tx1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1 125 488,08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1 833 537,37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26808714"/>
                  </a:ext>
                </a:extLst>
              </a:tr>
              <a:tr h="28038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Охрана окружающей среды</a:t>
                      </a:r>
                    </a:p>
                  </a:txBody>
                  <a:tcPr>
                    <a:gradFill>
                      <a:gsLst>
                        <a:gs pos="48000">
                          <a:srgbClr val="FFFFEB"/>
                        </a:gs>
                        <a:gs pos="10000">
                          <a:schemeClr val="tx1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322 887,65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3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490 077,00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480 463,00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688,40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37000">
                          <a:srgbClr val="FFFFEB"/>
                        </a:gs>
                        <a:gs pos="10000">
                          <a:schemeClr val="tx1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10 486,64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11 486,64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91680602"/>
                  </a:ext>
                </a:extLst>
              </a:tr>
              <a:tr h="299641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Образование</a:t>
                      </a: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1 300 090,40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3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1 355 684,00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1 355 684,00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1 631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858,63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39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1 430 239,51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1 440 689,51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493540083"/>
                  </a:ext>
                </a:extLst>
              </a:tr>
              <a:tr h="28038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Культура и кинематография</a:t>
                      </a: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283 917,53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5000">
                          <a:srgbClr val="FFFFEB"/>
                        </a:gs>
                        <a:gs pos="10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305 011,00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18248">
                          <a:schemeClr val="tx1"/>
                        </a:gs>
                        <a:gs pos="43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303 700,00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335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571,74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320 532,07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333 252,24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126443513"/>
                  </a:ext>
                </a:extLst>
              </a:tr>
              <a:tr h="34725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Социальная политика</a:t>
                      </a: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75 964,18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5000">
                          <a:srgbClr val="FFFFEB"/>
                        </a:gs>
                        <a:gs pos="10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67 789,00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36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67 789,00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138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213,14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9000">
                          <a:srgbClr val="FFFFEB"/>
                        </a:gs>
                        <a:gs pos="10000">
                          <a:schemeClr val="tx1"/>
                        </a:gs>
                        <a:gs pos="76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85 396,00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64 383,70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16085679"/>
                  </a:ext>
                </a:extLst>
              </a:tr>
              <a:tr h="312965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Физическая культура и спорт</a:t>
                      </a: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152 283,07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5000">
                          <a:srgbClr val="FFFFEB"/>
                        </a:gs>
                        <a:gs pos="10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113 576,00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36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112 440,00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293,64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9000">
                          <a:srgbClr val="FFFFEB"/>
                        </a:gs>
                        <a:gs pos="10000">
                          <a:schemeClr val="tx1"/>
                        </a:gs>
                        <a:gs pos="76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108 869,00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108 938,00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198503468"/>
                  </a:ext>
                </a:extLst>
              </a:tr>
              <a:tr h="292078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Средства массовой информации</a:t>
                      </a: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14 742,99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5000">
                          <a:srgbClr val="FFFFEB"/>
                        </a:gs>
                        <a:gs pos="10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19 999,00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36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19 950,00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742,66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9000">
                          <a:srgbClr val="FFFFEB"/>
                        </a:gs>
                        <a:gs pos="10000">
                          <a:schemeClr val="tx1"/>
                        </a:gs>
                        <a:gs pos="76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10 200,00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9 400,00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932912443"/>
                  </a:ext>
                </a:extLst>
              </a:tr>
              <a:tr h="414722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Обслуживание государственного и муниципального долга</a:t>
                      </a: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5000">
                          <a:srgbClr val="FFFFEB"/>
                        </a:gs>
                        <a:gs pos="10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36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9000">
                          <a:srgbClr val="FFFFEB"/>
                        </a:gs>
                        <a:gs pos="10000">
                          <a:schemeClr val="tx1"/>
                        </a:gs>
                        <a:gs pos="76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373060231"/>
                  </a:ext>
                </a:extLst>
              </a:tr>
              <a:tr h="268171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Всего расходов</a:t>
                      </a: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3 616 459,47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5000">
                          <a:srgbClr val="FFFFEB"/>
                        </a:gs>
                        <a:gs pos="10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4 520 643,00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36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4 487 963,00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5 351 632,69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9000">
                          <a:srgbClr val="FFFFEB"/>
                        </a:gs>
                        <a:gs pos="10000">
                          <a:schemeClr val="tx1"/>
                        </a:gs>
                        <a:gs pos="76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3 756 680,619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4 544 493,392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49944344"/>
                  </a:ext>
                </a:extLst>
              </a:tr>
              <a:tr h="34725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Условно утвержденные расходы</a:t>
                      </a: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36000">
                          <a:srgbClr val="FFFFEB"/>
                        </a:gs>
                        <a:gs pos="10000">
                          <a:schemeClr val="tx1"/>
                        </a:gs>
                        <a:gs pos="6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0,00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36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9000">
                          <a:srgbClr val="FFFFEB"/>
                        </a:gs>
                        <a:gs pos="10000">
                          <a:schemeClr val="tx1"/>
                        </a:gs>
                        <a:gs pos="76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70 000,00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150 000,00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991157293"/>
                  </a:ext>
                </a:extLst>
              </a:tr>
              <a:tr h="359435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Итого расходов</a:t>
                      </a:r>
                    </a:p>
                  </a:txBody>
                  <a:tcPr>
                    <a:gradFill>
                      <a:gsLst>
                        <a:gs pos="41588">
                          <a:srgbClr val="FFFFF3"/>
                        </a:gs>
                        <a:gs pos="16058">
                          <a:schemeClr val="tx1"/>
                        </a:gs>
                        <a:gs pos="49000">
                          <a:srgbClr val="FFFFEB"/>
                        </a:gs>
                        <a:gs pos="7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3 616 459,47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>
                      <a:gsLst>
                        <a:gs pos="45000">
                          <a:srgbClr val="FFFFEB"/>
                        </a:gs>
                        <a:gs pos="10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4 520 643,00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>
                      <a:gsLst>
                        <a:gs pos="36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4 487 963,00</a:t>
                      </a:r>
                    </a:p>
                  </a:txBody>
                  <a:tcPr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tx1"/>
                        </a:gs>
                        <a:gs pos="86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5 351 632 69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7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3 826 680,62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4 694 493,39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567056461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0" y="-81482"/>
            <a:ext cx="9906000" cy="1023043"/>
          </a:xfrm>
          <a:prstGeom prst="rect">
            <a:avLst/>
          </a:prstGeom>
          <a:gradFill>
            <a:gsLst>
              <a:gs pos="47000">
                <a:srgbClr val="FFFFEB"/>
              </a:gs>
              <a:gs pos="16000">
                <a:schemeClr val="tx1"/>
              </a:gs>
              <a:gs pos="76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050"/>
              </a:spcAft>
            </a:pPr>
            <a:r>
              <a:rPr lang="ru" sz="2200" b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ru" sz="2000" b="1" dirty="0" smtClean="0">
                <a:solidFill>
                  <a:schemeClr val="bg1"/>
                </a:solidFill>
                <a:latin typeface="Times New Roman"/>
              </a:rPr>
              <a:t>Информация о расходах </a:t>
            </a:r>
            <a:r>
              <a:rPr lang="ru" sz="2000" b="1" dirty="0">
                <a:solidFill>
                  <a:schemeClr val="bg1"/>
                </a:solidFill>
                <a:latin typeface="Times New Roman"/>
              </a:rPr>
              <a:t>бюджета </a:t>
            </a:r>
            <a:r>
              <a:rPr lang="ru" sz="2000" b="1" dirty="0" smtClean="0">
                <a:solidFill>
                  <a:schemeClr val="bg1"/>
                </a:solidFill>
                <a:latin typeface="Times New Roman"/>
              </a:rPr>
              <a:t> в разрезе внутриведомственной </a:t>
            </a:r>
            <a:r>
              <a:rPr lang="ru-RU" sz="2000" b="1" dirty="0" smtClean="0">
                <a:solidFill>
                  <a:schemeClr val="bg1"/>
                </a:solidFill>
                <a:latin typeface="Times New Roman"/>
              </a:rPr>
              <a:t>с</a:t>
            </a:r>
            <a:r>
              <a:rPr lang="ru" sz="2000" b="1" dirty="0" smtClean="0">
                <a:solidFill>
                  <a:schemeClr val="bg1"/>
                </a:solidFill>
                <a:latin typeface="Times New Roman"/>
              </a:rPr>
              <a:t>труктуры</a:t>
            </a:r>
          </a:p>
          <a:p>
            <a:pPr indent="0" algn="ctr">
              <a:spcAft>
                <a:spcPts val="1050"/>
              </a:spcAft>
            </a:pPr>
            <a:r>
              <a:rPr lang="ru" sz="2000" b="1" dirty="0" smtClean="0">
                <a:solidFill>
                  <a:schemeClr val="bg1"/>
                </a:solidFill>
                <a:latin typeface="Times New Roman"/>
              </a:rPr>
              <a:t>  расходов Талдомского городского округа  в  2022-2026  годах в динамике</a:t>
            </a:r>
            <a:endParaRPr lang="ru" sz="2000" b="1" dirty="0">
              <a:solidFill>
                <a:schemeClr val="bg1"/>
              </a:solidFill>
              <a:latin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096434" y="700076"/>
            <a:ext cx="18095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dirty="0" smtClean="0">
                <a:solidFill>
                  <a:schemeClr val="bg1"/>
                </a:solidFill>
                <a:latin typeface="Times New Roman"/>
              </a:rPr>
              <a:t>(т</a:t>
            </a:r>
            <a:r>
              <a:rPr lang="ru" sz="1000" dirty="0" smtClean="0">
                <a:solidFill>
                  <a:schemeClr val="bg1"/>
                </a:solidFill>
                <a:latin typeface="Times New Roman"/>
              </a:rPr>
              <a:t>ыс.руб</a:t>
            </a:r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.)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59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40870">
              <a:srgbClr val="FFFFEB"/>
            </a:gs>
            <a:gs pos="10000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5999" cy="830997"/>
          </a:xfrm>
          <a:prstGeom prst="rect">
            <a:avLst/>
          </a:prstGeom>
          <a:gradFill>
            <a:gsLst>
              <a:gs pos="87000">
                <a:srgbClr val="FFFFEB"/>
              </a:gs>
              <a:gs pos="8000">
                <a:schemeClr val="tx1"/>
              </a:gs>
              <a:gs pos="14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indent="0" algn="ctr">
              <a:spcAft>
                <a:spcPts val="630"/>
              </a:spcAft>
            </a:pPr>
            <a:r>
              <a:rPr lang="ru" sz="2400" b="1" dirty="0">
                <a:solidFill>
                  <a:schemeClr val="bg1"/>
                </a:solidFill>
                <a:latin typeface="Times New Roman"/>
              </a:rPr>
              <a:t>Структура расходов </a:t>
            </a:r>
            <a:r>
              <a:rPr lang="ru" sz="2400" b="1" dirty="0" smtClean="0">
                <a:solidFill>
                  <a:schemeClr val="bg1"/>
                </a:solidFill>
                <a:latin typeface="Times New Roman"/>
              </a:rPr>
              <a:t>бюджета в разрезе внутриведомственной структуры расходов </a:t>
            </a:r>
            <a:r>
              <a:rPr lang="ru" sz="2400" b="1" dirty="0">
                <a:solidFill>
                  <a:schemeClr val="bg1"/>
                </a:solidFill>
                <a:latin typeface="Times New Roman"/>
              </a:rPr>
              <a:t>Талдомского городского </a:t>
            </a:r>
            <a:r>
              <a:rPr lang="ru" sz="2400" b="1" dirty="0" smtClean="0">
                <a:solidFill>
                  <a:schemeClr val="bg1"/>
                </a:solidFill>
                <a:latin typeface="Times New Roman"/>
              </a:rPr>
              <a:t>округа на 2024 </a:t>
            </a:r>
            <a:r>
              <a:rPr lang="ru" sz="2400" b="1" dirty="0">
                <a:solidFill>
                  <a:schemeClr val="bg1"/>
                </a:solidFill>
                <a:latin typeface="Times New Roman"/>
              </a:rPr>
              <a:t>год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547348682"/>
              </p:ext>
            </p:extLst>
          </p:nvPr>
        </p:nvGraphicFramePr>
        <p:xfrm>
          <a:off x="0" y="787456"/>
          <a:ext cx="9906000" cy="6070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0876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84000">
              <a:srgbClr val="FFFFEB"/>
            </a:gs>
            <a:gs pos="53000">
              <a:schemeClr val="bg2">
                <a:tint val="97000"/>
                <a:hueMod val="92000"/>
                <a:satMod val="169000"/>
                <a:lumMod val="164000"/>
              </a:schemeClr>
            </a:gs>
            <a:gs pos="3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6000" cy="576071"/>
          </a:xfrm>
          <a:prstGeom prst="rect">
            <a:avLst/>
          </a:prstGeom>
          <a:gradFill>
            <a:gsLst>
              <a:gs pos="87000">
                <a:srgbClr val="FFFFEB"/>
              </a:gs>
              <a:gs pos="38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latin typeface="Times New Roman"/>
              </a:rPr>
              <a:t>Дефицит бюджета Талдомского городского округа Московской области</a:t>
            </a:r>
            <a:endParaRPr lang="ru" sz="2400" b="1" i="1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0967938"/>
              </p:ext>
            </p:extLst>
          </p:nvPr>
        </p:nvGraphicFramePr>
        <p:xfrm>
          <a:off x="0" y="3124201"/>
          <a:ext cx="9906000" cy="3733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65700">
                  <a:extLst>
                    <a:ext uri="{9D8B030D-6E8A-4147-A177-3AD203B41FA5}">
                      <a16:colId xmlns="" xmlns:a16="http://schemas.microsoft.com/office/drawing/2014/main" val="1938029732"/>
                    </a:ext>
                  </a:extLst>
                </a:gridCol>
                <a:gridCol w="1837558">
                  <a:extLst>
                    <a:ext uri="{9D8B030D-6E8A-4147-A177-3AD203B41FA5}">
                      <a16:colId xmlns="" xmlns:a16="http://schemas.microsoft.com/office/drawing/2014/main" val="2026271958"/>
                    </a:ext>
                  </a:extLst>
                </a:gridCol>
                <a:gridCol w="1586368">
                  <a:extLst>
                    <a:ext uri="{9D8B030D-6E8A-4147-A177-3AD203B41FA5}">
                      <a16:colId xmlns="" xmlns:a16="http://schemas.microsoft.com/office/drawing/2014/main" val="2034520794"/>
                    </a:ext>
                  </a:extLst>
                </a:gridCol>
                <a:gridCol w="1516374">
                  <a:extLst>
                    <a:ext uri="{9D8B030D-6E8A-4147-A177-3AD203B41FA5}">
                      <a16:colId xmlns="" xmlns:a16="http://schemas.microsoft.com/office/drawing/2014/main" val="854859058"/>
                    </a:ext>
                  </a:extLst>
                </a:gridCol>
              </a:tblGrid>
              <a:tr h="1888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480875063"/>
                  </a:ext>
                </a:extLst>
              </a:tr>
              <a:tr h="1888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828625574"/>
                  </a:ext>
                </a:extLst>
              </a:tr>
              <a:tr h="22399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 бюджета Талдомского городского </a:t>
                      </a:r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округа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-484 250,987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-14 670,069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-9 810,612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276583797"/>
                  </a:ext>
                </a:extLst>
              </a:tr>
              <a:tr h="372678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процентах к общей сумме доходов без учета безвозмездных поступлений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98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25,02</a:t>
                      </a:r>
                      <a:endParaRPr lang="ru-RU" sz="14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0,69</a:t>
                      </a:r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28600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0,41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359500748"/>
                  </a:ext>
                </a:extLst>
              </a:tr>
              <a:tr h="22399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Источники финансирования дефицитов бюджетов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453 155,387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14 670,069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9 810,612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210354971"/>
                  </a:ext>
                </a:extLst>
              </a:tr>
              <a:tr h="22399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Кредиты кредитных организаций в валюте Российской Федерации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000,000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457039083"/>
                  </a:ext>
                </a:extLst>
              </a:tr>
              <a:tr h="372678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Получение кредитов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кредитных организаций в валюте Российской Федерации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000,000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125013692"/>
                  </a:ext>
                </a:extLst>
              </a:tr>
              <a:tr h="372678">
                <a:tc>
                  <a:txBody>
                    <a:bodyPr/>
                    <a:lstStyle/>
                    <a:p>
                      <a:pPr marL="0" marR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Получение бюджетами городских округов кредитов от кредитных организаций в валюте Российской Федерации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10 000,000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137569938"/>
                  </a:ext>
                </a:extLst>
              </a:tr>
              <a:tr h="372678">
                <a:tc>
                  <a:txBody>
                    <a:bodyPr/>
                    <a:lstStyle/>
                    <a:p>
                      <a:pPr marL="0" marR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Погашение кредитов от кредитных организаций в валюте Российской Федерации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-5 000,000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-5 000,000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881981446"/>
                  </a:ext>
                </a:extLst>
              </a:tr>
              <a:tr h="372678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Погашение бюджетами городских округов кредитов от кредитных организаций в валюте Российской Федерации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- 5 000,00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-5 000,00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102531785"/>
                  </a:ext>
                </a:extLst>
              </a:tr>
              <a:tr h="22399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Изменение остатков средств на счетах по учету средств бюджета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474 250,987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19 670,069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14 810,612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030640602"/>
                  </a:ext>
                </a:extLst>
              </a:tr>
              <a:tr h="372678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прочих остатков денежных средств бюджетов городских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округов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- 4 877 381,707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-3 812 010,550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-4 684 682,780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046292284"/>
                  </a:ext>
                </a:extLst>
              </a:tr>
              <a:tr h="22399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Уменьшение прочих остатков денежных средств бюджетов городских </a:t>
                      </a:r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округов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5 351 632,694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3 831 680,619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4 699 493,392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126286206"/>
                  </a:ext>
                </a:extLst>
              </a:tr>
            </a:tbl>
          </a:graphicData>
        </a:graphic>
      </p:graphicFrame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65761"/>
            <a:ext cx="9906000" cy="1996440"/>
          </a:xfrm>
          <a:gradFill>
            <a:gsLst>
              <a:gs pos="37000">
                <a:srgbClr val="FFFFEB"/>
              </a:gs>
              <a:gs pos="14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>
            <a:normAutofit fontScale="90000"/>
          </a:bodyPr>
          <a:lstStyle/>
          <a:p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году – </a:t>
            </a: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484 250,987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.----------------------------------------------------------     25,02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к общей сумме доходов без учета</a:t>
            </a:r>
            <a:b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безвозмездных поступлений</a:t>
            </a:r>
            <a:b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году – 14 670,069 тыс. руб. ------------------------------------------------------------ 0,69%</a:t>
            </a:r>
            <a:b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общей сумме доходов без учета</a:t>
            </a:r>
            <a:b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безвозмездных поступлений</a:t>
            </a:r>
            <a:b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 году – 9 810,612 тыс. руб.   ------------------------------------------------------------  0,41%</a:t>
            </a:r>
            <a:b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общей сумме доходов без учета</a:t>
            </a:r>
            <a:b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безвозмездных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0" y="2333405"/>
            <a:ext cx="9906000" cy="830997"/>
          </a:xfrm>
          <a:prstGeom prst="rect">
            <a:avLst/>
          </a:prstGeom>
          <a:gradFill>
            <a:gsLst>
              <a:gs pos="84000">
                <a:srgbClr val="FFFFEB"/>
              </a:gs>
              <a:gs pos="53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3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внутреннего финансирования дефицита бюджета </a:t>
            </a:r>
          </a:p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Талдомского городского округа Московской области            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 flipH="1">
            <a:off x="8641079" y="3081528"/>
            <a:ext cx="120003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рублей)</a:t>
            </a:r>
          </a:p>
        </p:txBody>
      </p:sp>
    </p:spTree>
    <p:extLst>
      <p:ext uri="{BB962C8B-B14F-4D97-AF65-F5344CB8AC3E}">
        <p14:creationId xmlns:p14="http://schemas.microsoft.com/office/powerpoint/2010/main" val="18353781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5999" cy="633742"/>
          </a:xfrm>
          <a:prstGeom prst="rect">
            <a:avLst/>
          </a:prstGeom>
          <a:gradFill>
            <a:gsLst>
              <a:gs pos="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33000">
                <a:srgbClr val="FFFFEB"/>
              </a:gs>
              <a:gs pos="7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893046"/>
              </p:ext>
            </p:extLst>
          </p:nvPr>
        </p:nvGraphicFramePr>
        <p:xfrm>
          <a:off x="1510" y="652260"/>
          <a:ext cx="9904490" cy="833247"/>
        </p:xfrm>
        <a:graphic>
          <a:graphicData uri="http://schemas.openxmlformats.org/drawingml/2006/table">
            <a:tbl>
              <a:tblPr/>
              <a:tblGrid>
                <a:gridCol w="569990">
                  <a:extLst>
                    <a:ext uri="{9D8B030D-6E8A-4147-A177-3AD203B41FA5}">
                      <a16:colId xmlns="" xmlns:a16="http://schemas.microsoft.com/office/drawing/2014/main" val="1214063123"/>
                    </a:ext>
                  </a:extLst>
                </a:gridCol>
                <a:gridCol w="4064000">
                  <a:extLst>
                    <a:ext uri="{9D8B030D-6E8A-4147-A177-3AD203B41FA5}">
                      <a16:colId xmlns="" xmlns:a16="http://schemas.microsoft.com/office/drawing/2014/main" val="691062353"/>
                    </a:ext>
                  </a:extLst>
                </a:gridCol>
                <a:gridCol w="673100">
                  <a:extLst>
                    <a:ext uri="{9D8B030D-6E8A-4147-A177-3AD203B41FA5}">
                      <a16:colId xmlns="" xmlns:a16="http://schemas.microsoft.com/office/drawing/2014/main" val="358341366"/>
                    </a:ext>
                  </a:extLst>
                </a:gridCol>
                <a:gridCol w="863600">
                  <a:extLst>
                    <a:ext uri="{9D8B030D-6E8A-4147-A177-3AD203B41FA5}">
                      <a16:colId xmlns="" xmlns:a16="http://schemas.microsoft.com/office/drawing/2014/main" val="4216219925"/>
                    </a:ext>
                  </a:extLst>
                </a:gridCol>
                <a:gridCol w="791424">
                  <a:extLst>
                    <a:ext uri="{9D8B030D-6E8A-4147-A177-3AD203B41FA5}">
                      <a16:colId xmlns="" xmlns:a16="http://schemas.microsoft.com/office/drawing/2014/main" val="543899112"/>
                    </a:ext>
                  </a:extLst>
                </a:gridCol>
                <a:gridCol w="959667">
                  <a:extLst>
                    <a:ext uri="{9D8B030D-6E8A-4147-A177-3AD203B41FA5}">
                      <a16:colId xmlns="" xmlns:a16="http://schemas.microsoft.com/office/drawing/2014/main" val="596075459"/>
                    </a:ext>
                  </a:extLst>
                </a:gridCol>
                <a:gridCol w="1023042">
                  <a:extLst>
                    <a:ext uri="{9D8B030D-6E8A-4147-A177-3AD203B41FA5}">
                      <a16:colId xmlns="" xmlns:a16="http://schemas.microsoft.com/office/drawing/2014/main" val="3149515681"/>
                    </a:ext>
                  </a:extLst>
                </a:gridCol>
                <a:gridCol w="959667">
                  <a:extLst>
                    <a:ext uri="{9D8B030D-6E8A-4147-A177-3AD203B41FA5}">
                      <a16:colId xmlns="" xmlns:a16="http://schemas.microsoft.com/office/drawing/2014/main" val="406598036"/>
                    </a:ext>
                  </a:extLst>
                </a:gridCol>
              </a:tblGrid>
              <a:tr h="340630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l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5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 smtClean="0">
                          <a:latin typeface="Times New Roman"/>
                        </a:rPr>
                        <a:t> </a:t>
                      </a:r>
                      <a:r>
                        <a:rPr lang="ru" sz="1050" b="1" dirty="0">
                          <a:latin typeface="Times New Roman"/>
                        </a:rPr>
                        <a:t>в </a:t>
                      </a:r>
                      <a:r>
                        <a:rPr lang="ru" sz="1050" b="1" dirty="0" smtClean="0">
                          <a:latin typeface="Times New Roman"/>
                        </a:rPr>
                        <a:t>2022 году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 </a:t>
                      </a:r>
                      <a:endParaRPr lang="ru" sz="105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 smtClean="0">
                          <a:latin typeface="Times New Roman"/>
                        </a:rPr>
                        <a:t>в 2023 </a:t>
                      </a:r>
                      <a:r>
                        <a:rPr lang="ru" sz="1050" b="1" baseline="0" dirty="0" smtClean="0">
                          <a:latin typeface="Times New Roman"/>
                        </a:rPr>
                        <a:t>году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666955711"/>
                  </a:ext>
                </a:extLst>
              </a:tr>
              <a:tr h="267289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 smtClean="0">
                          <a:latin typeface="Times New Roman"/>
                        </a:rPr>
                        <a:t>2024 год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 smtClean="0">
                          <a:latin typeface="Times New Roman"/>
                        </a:rPr>
                        <a:t>2025 год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832029360"/>
                  </a:ext>
                </a:extLst>
              </a:tr>
              <a:tr h="146683"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28561060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2114852"/>
              </p:ext>
            </p:extLst>
          </p:nvPr>
        </p:nvGraphicFramePr>
        <p:xfrm>
          <a:off x="0" y="1485899"/>
          <a:ext cx="9906000" cy="53721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8800">
                  <a:extLst>
                    <a:ext uri="{9D8B030D-6E8A-4147-A177-3AD203B41FA5}">
                      <a16:colId xmlns="" xmlns:a16="http://schemas.microsoft.com/office/drawing/2014/main" val="4149108513"/>
                    </a:ext>
                  </a:extLst>
                </a:gridCol>
                <a:gridCol w="4076700">
                  <a:extLst>
                    <a:ext uri="{9D8B030D-6E8A-4147-A177-3AD203B41FA5}">
                      <a16:colId xmlns="" xmlns:a16="http://schemas.microsoft.com/office/drawing/2014/main" val="1982555848"/>
                    </a:ext>
                  </a:extLst>
                </a:gridCol>
                <a:gridCol w="723900">
                  <a:extLst>
                    <a:ext uri="{9D8B030D-6E8A-4147-A177-3AD203B41FA5}">
                      <a16:colId xmlns="" xmlns:a16="http://schemas.microsoft.com/office/drawing/2014/main" val="3289379915"/>
                    </a:ext>
                  </a:extLst>
                </a:gridCol>
                <a:gridCol w="812800">
                  <a:extLst>
                    <a:ext uri="{9D8B030D-6E8A-4147-A177-3AD203B41FA5}">
                      <a16:colId xmlns="" xmlns:a16="http://schemas.microsoft.com/office/drawing/2014/main" val="1647518988"/>
                    </a:ext>
                  </a:extLst>
                </a:gridCol>
                <a:gridCol w="820295">
                  <a:extLst>
                    <a:ext uri="{9D8B030D-6E8A-4147-A177-3AD203B41FA5}">
                      <a16:colId xmlns="" xmlns:a16="http://schemas.microsoft.com/office/drawing/2014/main" val="1477297769"/>
                    </a:ext>
                  </a:extLst>
                </a:gridCol>
                <a:gridCol w="974831">
                  <a:extLst>
                    <a:ext uri="{9D8B030D-6E8A-4147-A177-3AD203B41FA5}">
                      <a16:colId xmlns="" xmlns:a16="http://schemas.microsoft.com/office/drawing/2014/main" val="2624379623"/>
                    </a:ext>
                  </a:extLst>
                </a:gridCol>
                <a:gridCol w="984986">
                  <a:extLst>
                    <a:ext uri="{9D8B030D-6E8A-4147-A177-3AD203B41FA5}">
                      <a16:colId xmlns="" xmlns:a16="http://schemas.microsoft.com/office/drawing/2014/main" val="2821371380"/>
                    </a:ext>
                  </a:extLst>
                </a:gridCol>
                <a:gridCol w="953688">
                  <a:extLst>
                    <a:ext uri="{9D8B030D-6E8A-4147-A177-3AD203B41FA5}">
                      <a16:colId xmlns="" xmlns:a16="http://schemas.microsoft.com/office/drawing/2014/main" val="2839644276"/>
                    </a:ext>
                  </a:extLst>
                </a:gridCol>
              </a:tblGrid>
              <a:tr h="5832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489">
                          <a:schemeClr val="bg1"/>
                        </a:gs>
                        <a:gs pos="57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«Здравоохранение»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9489">
                          <a:schemeClr val="bg1"/>
                        </a:gs>
                        <a:gs pos="57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15530909"/>
                  </a:ext>
                </a:extLst>
              </a:tr>
              <a:tr h="1138946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1679">
                          <a:schemeClr val="bg1"/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2022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взрослого населения, прошедшего диспансеризацию, от общего числа взрослого населения</a:t>
                      </a:r>
                      <a:b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45705802"/>
                  </a:ext>
                </a:extLst>
              </a:tr>
              <a:tr h="1073747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6788">
                          <a:schemeClr val="bg1"/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2022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застрахованного населения трудоспособного возраста на территории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841927413"/>
                  </a:ext>
                </a:extLst>
              </a:tr>
              <a:tr h="9857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759">
                          <a:schemeClr val="bg1"/>
                        </a:gs>
                        <a:gs pos="50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2022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прикрепленного населения к медицинским организациям на территории округа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920839269"/>
                  </a:ext>
                </a:extLst>
              </a:tr>
              <a:tr h="5301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759">
                          <a:schemeClr val="bg1"/>
                        </a:gs>
                        <a:gs pos="50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2022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Жилье – медикам, нуждающихся в обеспечении жильем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597020024"/>
                  </a:ext>
                </a:extLst>
              </a:tr>
              <a:tr h="5301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759">
                          <a:schemeClr val="bg1"/>
                        </a:gs>
                        <a:gs pos="50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Диспансеризация определенных групп взрослого населения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677920962"/>
                  </a:ext>
                </a:extLst>
              </a:tr>
              <a:tr h="5301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759">
                          <a:schemeClr val="bg1"/>
                        </a:gs>
                        <a:gs pos="50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Жилье -медикам, нуждающихся </a:t>
                      </a:r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обеспечении жильем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8834811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78184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90000">
              <a:schemeClr val="accent1">
                <a:lumMod val="5000"/>
                <a:lumOff val="95000"/>
              </a:schemeClr>
            </a:gs>
            <a:gs pos="34000">
              <a:srgbClr val="FDFECE"/>
            </a:gs>
            <a:gs pos="10949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059255"/>
            <a:ext cx="8509000" cy="1861745"/>
          </a:xfrm>
          <a:prstGeom prst="rect">
            <a:avLst/>
          </a:prstGeom>
          <a:gradFill>
            <a:gsLst>
              <a:gs pos="17518">
                <a:schemeClr val="bg1"/>
              </a:gs>
              <a:gs pos="6100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lIns="0" tIns="0" rIns="0" bIns="0">
            <a:noAutofit/>
          </a:bodyPr>
          <a:lstStyle/>
          <a:p>
            <a:pPr marL="136652" marR="1002792" indent="0" algn="just">
              <a:lnSpc>
                <a:spcPts val="1656"/>
              </a:lnSpc>
              <a:spcAft>
                <a:spcPts val="1260"/>
              </a:spcAft>
            </a:pPr>
            <a:endParaRPr lang="ru" sz="1500" b="1" dirty="0" smtClean="0">
              <a:latin typeface="Times New Roman"/>
            </a:endParaRPr>
          </a:p>
          <a:p>
            <a:pPr marL="136652" marR="1002792" indent="0" algn="just">
              <a:lnSpc>
                <a:spcPts val="1656"/>
              </a:lnSpc>
              <a:spcAft>
                <a:spcPts val="1260"/>
              </a:spcAft>
            </a:pPr>
            <a:r>
              <a:rPr lang="ru" b="1" i="1" dirty="0" smtClean="0">
                <a:latin typeface="Times New Roman"/>
              </a:rPr>
              <a:t>Бюджет</a:t>
            </a:r>
            <a:r>
              <a:rPr lang="ru" i="1" dirty="0" smtClean="0">
                <a:latin typeface="Times New Roman"/>
              </a:rPr>
              <a:t>  - форма </a:t>
            </a:r>
            <a:r>
              <a:rPr lang="ru" i="1" dirty="0">
                <a:latin typeface="Times New Roman"/>
              </a:rPr>
              <a:t>образования и расходования </a:t>
            </a:r>
            <a:r>
              <a:rPr lang="ru" i="1" dirty="0" smtClean="0">
                <a:latin typeface="Times New Roman"/>
              </a:rPr>
              <a:t>денежных </a:t>
            </a:r>
            <a:r>
              <a:rPr lang="ru" i="1" dirty="0">
                <a:latin typeface="Times New Roman"/>
              </a:rPr>
              <a:t>средств, предназначенных для финансового обеспечения задач и функций государства и местного </a:t>
            </a:r>
            <a:r>
              <a:rPr lang="ru" i="1" dirty="0" smtClean="0">
                <a:latin typeface="Times New Roman"/>
              </a:rPr>
              <a:t>самоуправления</a:t>
            </a:r>
            <a:endParaRPr lang="ru" i="1" dirty="0">
              <a:latin typeface="Times New Roman"/>
            </a:endParaRPr>
          </a:p>
          <a:p>
            <a:pPr marL="136652" indent="0">
              <a:lnSpc>
                <a:spcPts val="1632"/>
              </a:lnSpc>
            </a:pPr>
            <a:r>
              <a:rPr lang="ru" b="1" i="1" dirty="0" smtClean="0">
                <a:latin typeface="Times New Roman"/>
              </a:rPr>
              <a:t>Доходы </a:t>
            </a:r>
            <a:r>
              <a:rPr lang="ru" b="1" i="1" dirty="0">
                <a:latin typeface="Times New Roman"/>
              </a:rPr>
              <a:t>бюджета </a:t>
            </a:r>
            <a:r>
              <a:rPr lang="ru" b="1" i="1" dirty="0" smtClean="0">
                <a:latin typeface="Times New Roman"/>
              </a:rPr>
              <a:t>- </a:t>
            </a:r>
            <a:r>
              <a:rPr lang="ru" i="1" dirty="0" smtClean="0">
                <a:latin typeface="Times New Roman"/>
              </a:rPr>
              <a:t>поступающие </a:t>
            </a:r>
            <a:r>
              <a:rPr lang="ru" i="1" dirty="0">
                <a:latin typeface="Times New Roman"/>
              </a:rPr>
              <a:t>в бюджет денежные средства, за исключением средств, являющихся источниками финансирования </a:t>
            </a:r>
            <a:r>
              <a:rPr lang="ru" i="1" dirty="0" smtClean="0">
                <a:latin typeface="Times New Roman"/>
              </a:rPr>
              <a:t>дефицита бюджета</a:t>
            </a:r>
            <a:endParaRPr lang="ru" i="1" dirty="0">
              <a:latin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781300"/>
            <a:ext cx="8534400" cy="1663700"/>
          </a:xfrm>
          <a:prstGeom prst="rect">
            <a:avLst/>
          </a:prstGeom>
          <a:gradFill>
            <a:gsLst>
              <a:gs pos="54747">
                <a:srgbClr val="FFFFEB"/>
              </a:gs>
              <a:gs pos="12000">
                <a:schemeClr val="bg1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lIns="0" tIns="0" rIns="0" bIns="0">
            <a:noAutofit/>
          </a:bodyPr>
          <a:lstStyle/>
          <a:p>
            <a:pPr marL="114300" indent="0">
              <a:lnSpc>
                <a:spcPts val="1656"/>
              </a:lnSpc>
            </a:pPr>
            <a:endParaRPr lang="ru" b="1" dirty="0" smtClean="0">
              <a:latin typeface="Times New Roman"/>
            </a:endParaRPr>
          </a:p>
          <a:p>
            <a:pPr marL="114300" indent="0">
              <a:lnSpc>
                <a:spcPts val="1656"/>
              </a:lnSpc>
            </a:pPr>
            <a:r>
              <a:rPr lang="ru" b="1" i="1" dirty="0" smtClean="0">
                <a:latin typeface="Times New Roman"/>
              </a:rPr>
              <a:t> Расходы бюджета - </a:t>
            </a:r>
            <a:r>
              <a:rPr lang="ru" i="1" dirty="0" smtClean="0">
                <a:latin typeface="Times New Roman"/>
              </a:rPr>
              <a:t>выплачиваемые </a:t>
            </a:r>
            <a:r>
              <a:rPr lang="ru" i="1" dirty="0">
                <a:latin typeface="Times New Roman"/>
              </a:rPr>
              <a:t>из бюджета денежные средства, за исключением средств, являющихся источниками финансирования дефицита </a:t>
            </a:r>
            <a:r>
              <a:rPr lang="ru" i="1" dirty="0" smtClean="0">
                <a:latin typeface="Times New Roman"/>
              </a:rPr>
              <a:t>бюджета</a:t>
            </a:r>
          </a:p>
          <a:p>
            <a:pPr marL="139700" indent="0">
              <a:spcBef>
                <a:spcPts val="210"/>
              </a:spcBef>
              <a:spcAft>
                <a:spcPts val="210"/>
              </a:spcAft>
            </a:pPr>
            <a:r>
              <a:rPr lang="ru" b="1" i="1" dirty="0" smtClean="0">
                <a:latin typeface="Times New Roman"/>
              </a:rPr>
              <a:t> Дефицит бюджета - </a:t>
            </a:r>
            <a:r>
              <a:rPr lang="ru" i="1" dirty="0" smtClean="0">
                <a:latin typeface="Times New Roman"/>
              </a:rPr>
              <a:t>превышение расходов бюджета над его доходами</a:t>
            </a:r>
          </a:p>
          <a:p>
            <a:pPr marL="114300">
              <a:lnSpc>
                <a:spcPts val="1656"/>
              </a:lnSpc>
            </a:pPr>
            <a:endParaRPr lang="ru" b="1" i="1" dirty="0" smtClean="0">
              <a:latin typeface="Times New Roman"/>
            </a:endParaRPr>
          </a:p>
          <a:p>
            <a:pPr marL="114300">
              <a:lnSpc>
                <a:spcPts val="1656"/>
              </a:lnSpc>
            </a:pPr>
            <a:r>
              <a:rPr lang="ru" b="1" i="1" dirty="0" smtClean="0">
                <a:latin typeface="Times New Roman"/>
              </a:rPr>
              <a:t>  Профицит бюджета - </a:t>
            </a:r>
            <a:r>
              <a:rPr lang="ru" i="1" dirty="0" smtClean="0">
                <a:latin typeface="Times New Roman"/>
              </a:rPr>
              <a:t>превышение доходов бюджета над его расходами</a:t>
            </a:r>
          </a:p>
          <a:p>
            <a:pPr marL="114300" indent="0">
              <a:lnSpc>
                <a:spcPts val="1656"/>
              </a:lnSpc>
            </a:pPr>
            <a:endParaRPr lang="ru" dirty="0" smtClean="0"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5227782"/>
            <a:ext cx="7641126" cy="163021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spcAft>
                <a:spcPts val="210"/>
              </a:spcAft>
            </a:pPr>
            <a:endParaRPr lang="ru" sz="800" dirty="0">
              <a:solidFill>
                <a:srgbClr val="4472C4"/>
              </a:solidFill>
              <a:latin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35802"/>
            <a:ext cx="9906000" cy="830997"/>
          </a:xfrm>
          <a:prstGeom prst="rect">
            <a:avLst/>
          </a:prstGeom>
          <a:gradFill>
            <a:gsLst>
              <a:gs pos="9489">
                <a:schemeClr val="bg1"/>
              </a:gs>
              <a:gs pos="4900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ГЛОССАРИЙ</a:t>
            </a:r>
            <a:endParaRPr lang="ru-RU" sz="4800" b="1" i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1700" y="1050201"/>
            <a:ext cx="1384300" cy="8420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4400" y="1955801"/>
            <a:ext cx="1371600" cy="11303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2700" y="3111500"/>
            <a:ext cx="2273300" cy="152400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 rot="10800000" flipV="1">
            <a:off x="0" y="4585006"/>
            <a:ext cx="7759700" cy="16183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>
              <a:lnSpc>
                <a:spcPts val="1656"/>
              </a:lnSpc>
            </a:pP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Государственный (муниципальный) долг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– 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обязательства, возникающие из государственных или муниципальных заимствований, гарантий по обязательствам третьих лиц, другие обязательства в соответствии с видами долговых обязательств, установленными Бюджетным кодексом, принятые на себя Российской Федерацией, субъектом Российской Федерации или муниципальным образованием.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  </a:t>
            </a:r>
          </a:p>
          <a:p>
            <a:pPr marL="114300">
              <a:lnSpc>
                <a:spcPts val="1656"/>
              </a:lnSpc>
            </a:pPr>
            <a:r>
              <a:rPr lang="ru-RU" i="1" dirty="0">
                <a:latin typeface="Times New Roman" panose="02020603050405020304" pitchFamily="18" charset="0"/>
              </a:rPr>
              <a:t>  </a:t>
            </a:r>
            <a:r>
              <a:rPr lang="ru-RU" i="1" dirty="0"/>
              <a:t> </a:t>
            </a:r>
            <a:endParaRPr lang="ru-RU" dirty="0"/>
          </a:p>
        </p:txBody>
      </p:sp>
      <p:pic>
        <p:nvPicPr>
          <p:cNvPr id="11" name="Picture 4" descr="https://www.neftemagnat.ru/user/38911/images/article_2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1" y="4635500"/>
            <a:ext cx="1841500" cy="1346200"/>
          </a:xfrm>
          <a:prstGeom prst="rect">
            <a:avLst/>
          </a:prstGeom>
          <a:gradFill>
            <a:gsLst>
              <a:gs pos="58400">
                <a:srgbClr val="FDFECE"/>
              </a:gs>
              <a:gs pos="29000">
                <a:schemeClr val="tx1"/>
              </a:gs>
              <a:gs pos="100000">
                <a:schemeClr val="tx2">
                  <a:lumMod val="40000"/>
                  <a:lumOff val="60000"/>
                </a:schemeClr>
              </a:gs>
              <a:gs pos="99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  <a:extLst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6000" cy="655782"/>
          </a:xfrm>
          <a:prstGeom prst="rect">
            <a:avLst/>
          </a:prstGeom>
          <a:gradFill>
            <a:gsLst>
              <a:gs pos="22000">
                <a:srgbClr val="FFFFEB"/>
              </a:gs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8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300" b="1" i="1" dirty="0" smtClean="0">
                <a:latin typeface="Times New Roman"/>
              </a:rPr>
              <a:t>    Планируемые 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9246650"/>
              </p:ext>
            </p:extLst>
          </p:nvPr>
        </p:nvGraphicFramePr>
        <p:xfrm>
          <a:off x="-1" y="651849"/>
          <a:ext cx="9906000" cy="826673"/>
        </p:xfrm>
        <a:graphic>
          <a:graphicData uri="http://schemas.openxmlformats.org/drawingml/2006/table">
            <a:tbl>
              <a:tblPr/>
              <a:tblGrid>
                <a:gridCol w="371193">
                  <a:extLst>
                    <a:ext uri="{9D8B030D-6E8A-4147-A177-3AD203B41FA5}">
                      <a16:colId xmlns="" xmlns:a16="http://schemas.microsoft.com/office/drawing/2014/main" val="3299036147"/>
                    </a:ext>
                  </a:extLst>
                </a:gridCol>
                <a:gridCol w="4755612">
                  <a:extLst>
                    <a:ext uri="{9D8B030D-6E8A-4147-A177-3AD203B41FA5}">
                      <a16:colId xmlns="" xmlns:a16="http://schemas.microsoft.com/office/drawing/2014/main" val="1262593645"/>
                    </a:ext>
                  </a:extLst>
                </a:gridCol>
                <a:gridCol w="821933">
                  <a:extLst>
                    <a:ext uri="{9D8B030D-6E8A-4147-A177-3AD203B41FA5}">
                      <a16:colId xmlns="" xmlns:a16="http://schemas.microsoft.com/office/drawing/2014/main" val="2662222343"/>
                    </a:ext>
                  </a:extLst>
                </a:gridCol>
                <a:gridCol w="728295">
                  <a:extLst>
                    <a:ext uri="{9D8B030D-6E8A-4147-A177-3AD203B41FA5}">
                      <a16:colId xmlns="" xmlns:a16="http://schemas.microsoft.com/office/drawing/2014/main" val="63647700"/>
                    </a:ext>
                  </a:extLst>
                </a:gridCol>
                <a:gridCol w="998113">
                  <a:extLst>
                    <a:ext uri="{9D8B030D-6E8A-4147-A177-3AD203B41FA5}">
                      <a16:colId xmlns="" xmlns:a16="http://schemas.microsoft.com/office/drawing/2014/main" val="126005323"/>
                    </a:ext>
                  </a:extLst>
                </a:gridCol>
                <a:gridCol w="734460">
                  <a:extLst>
                    <a:ext uri="{9D8B030D-6E8A-4147-A177-3AD203B41FA5}">
                      <a16:colId xmlns="" xmlns:a16="http://schemas.microsoft.com/office/drawing/2014/main" val="4186364242"/>
                    </a:ext>
                  </a:extLst>
                </a:gridCol>
                <a:gridCol w="753291">
                  <a:extLst>
                    <a:ext uri="{9D8B030D-6E8A-4147-A177-3AD203B41FA5}">
                      <a16:colId xmlns="" xmlns:a16="http://schemas.microsoft.com/office/drawing/2014/main" val="3258382173"/>
                    </a:ext>
                  </a:extLst>
                </a:gridCol>
                <a:gridCol w="743103">
                  <a:extLst>
                    <a:ext uri="{9D8B030D-6E8A-4147-A177-3AD203B41FA5}">
                      <a16:colId xmlns="" xmlns:a16="http://schemas.microsoft.com/office/drawing/2014/main" val="2009629061"/>
                    </a:ext>
                  </a:extLst>
                </a:gridCol>
              </a:tblGrid>
              <a:tr h="27797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2393758367"/>
                  </a:ext>
                </a:extLst>
              </a:tr>
              <a:tr h="313801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292935862"/>
                  </a:ext>
                </a:extLst>
              </a:tr>
              <a:tr h="177766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654548172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8586922"/>
              </p:ext>
            </p:extLst>
          </p:nvPr>
        </p:nvGraphicFramePr>
        <p:xfrm>
          <a:off x="0" y="1452719"/>
          <a:ext cx="9906000" cy="54052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0247">
                  <a:extLst>
                    <a:ext uri="{9D8B030D-6E8A-4147-A177-3AD203B41FA5}">
                      <a16:colId xmlns="" xmlns:a16="http://schemas.microsoft.com/office/drawing/2014/main" val="4136049805"/>
                    </a:ext>
                  </a:extLst>
                </a:gridCol>
                <a:gridCol w="4818479">
                  <a:extLst>
                    <a:ext uri="{9D8B030D-6E8A-4147-A177-3AD203B41FA5}">
                      <a16:colId xmlns="" xmlns:a16="http://schemas.microsoft.com/office/drawing/2014/main" val="1096566390"/>
                    </a:ext>
                  </a:extLst>
                </a:gridCol>
                <a:gridCol w="716476">
                  <a:extLst>
                    <a:ext uri="{9D8B030D-6E8A-4147-A177-3AD203B41FA5}">
                      <a16:colId xmlns="" xmlns:a16="http://schemas.microsoft.com/office/drawing/2014/main" val="3037689996"/>
                    </a:ext>
                  </a:extLst>
                </a:gridCol>
                <a:gridCol w="745715">
                  <a:extLst>
                    <a:ext uri="{9D8B030D-6E8A-4147-A177-3AD203B41FA5}">
                      <a16:colId xmlns="" xmlns:a16="http://schemas.microsoft.com/office/drawing/2014/main" val="150149061"/>
                    </a:ext>
                  </a:extLst>
                </a:gridCol>
                <a:gridCol w="1003095">
                  <a:extLst>
                    <a:ext uri="{9D8B030D-6E8A-4147-A177-3AD203B41FA5}">
                      <a16:colId xmlns="" xmlns:a16="http://schemas.microsoft.com/office/drawing/2014/main" val="2773078587"/>
                    </a:ext>
                  </a:extLst>
                </a:gridCol>
                <a:gridCol w="738126">
                  <a:extLst>
                    <a:ext uri="{9D8B030D-6E8A-4147-A177-3AD203B41FA5}">
                      <a16:colId xmlns="" xmlns:a16="http://schemas.microsoft.com/office/drawing/2014/main" val="2299592252"/>
                    </a:ext>
                  </a:extLst>
                </a:gridCol>
                <a:gridCol w="757052">
                  <a:extLst>
                    <a:ext uri="{9D8B030D-6E8A-4147-A177-3AD203B41FA5}">
                      <a16:colId xmlns="" xmlns:a16="http://schemas.microsoft.com/office/drawing/2014/main" val="2703752033"/>
                    </a:ext>
                  </a:extLst>
                </a:gridCol>
                <a:gridCol w="746810">
                  <a:extLst>
                    <a:ext uri="{9D8B030D-6E8A-4147-A177-3AD203B41FA5}">
                      <a16:colId xmlns="" xmlns:a16="http://schemas.microsoft.com/office/drawing/2014/main" val="1756965037"/>
                    </a:ext>
                  </a:extLst>
                </a:gridCol>
              </a:tblGrid>
              <a:tr h="3151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6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«Культура и туризм»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37059491"/>
                  </a:ext>
                </a:extLst>
              </a:tr>
              <a:tr h="2515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Перевод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электронный вид музейных фондов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863333874"/>
                  </a:ext>
                </a:extLst>
              </a:tr>
              <a:tr h="27276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Увеличение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 количества  посещений музеев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177,59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080182238"/>
                  </a:ext>
                </a:extLst>
              </a:tr>
              <a:tr h="6388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Количество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посещений библиотек (на 1 жителя в год) (комплектование книжных фондов муниципальных общедоступных библиотек)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посещение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05520320"/>
                  </a:ext>
                </a:extLst>
              </a:tr>
              <a:tr h="43483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Количество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посещений организаций культуры по отношению к уровню 2017 года (в части посещений библиотек)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188,81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286766281"/>
                  </a:ext>
                </a:extLst>
              </a:tr>
              <a:tr h="43483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Обеспечение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роста числа пользователей муниципальных библиотек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699098277"/>
                  </a:ext>
                </a:extLst>
              </a:tr>
              <a:tr h="3797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2021 Увеличение числа посещений культурных мероприятий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единиц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820,816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786555630"/>
                  </a:ext>
                </a:extLst>
              </a:tr>
              <a:tr h="38186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2022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посещений культурных мероприятий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105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849,679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694,89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694,89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694,89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694,89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660435634"/>
                  </a:ext>
                </a:extLst>
              </a:tr>
              <a:tr h="43483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Доля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детей, привлекаемых к участию в творческих мероприятиях сферы культуры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150605849"/>
                  </a:ext>
                </a:extLst>
              </a:tr>
              <a:tr h="104747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Количество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посещений организаций культуры по отношению к уровню 2010 (на поддержку отрасли культуры в части государственной поддержки лучших работников сельских учреждений культуры)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</a:t>
                      </a:r>
                      <a:r>
                        <a:rPr lang="ru-RU" sz="105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отношению к базовому году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186,87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804553196"/>
                  </a:ext>
                </a:extLst>
              </a:tr>
              <a:tr h="43483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Количество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праздничных и культурно-массовых мероприятий,  в том числе  творческих фестивалей и конкурсов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055314265"/>
                  </a:ext>
                </a:extLst>
              </a:tr>
              <a:tr h="3785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Оказана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поддержка лучшим работникам сельских учреждений культуры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2402404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72684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6000" cy="655782"/>
          </a:xfrm>
          <a:prstGeom prst="rect">
            <a:avLst/>
          </a:prstGeom>
          <a:gradFill>
            <a:gsLst>
              <a:gs pos="22000">
                <a:srgbClr val="FFFFEB"/>
              </a:gs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8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300" b="1" i="1" dirty="0" smtClean="0">
                <a:latin typeface="Times New Roman"/>
              </a:rPr>
              <a:t>   Планируемые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целевые показатели муниципальных 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5169596"/>
              </p:ext>
            </p:extLst>
          </p:nvPr>
        </p:nvGraphicFramePr>
        <p:xfrm>
          <a:off x="-1" y="651849"/>
          <a:ext cx="9906000" cy="826673"/>
        </p:xfrm>
        <a:graphic>
          <a:graphicData uri="http://schemas.openxmlformats.org/drawingml/2006/table">
            <a:tbl>
              <a:tblPr/>
              <a:tblGrid>
                <a:gridCol w="371193">
                  <a:extLst>
                    <a:ext uri="{9D8B030D-6E8A-4147-A177-3AD203B41FA5}">
                      <a16:colId xmlns="" xmlns:a16="http://schemas.microsoft.com/office/drawing/2014/main" val="3299036147"/>
                    </a:ext>
                  </a:extLst>
                </a:gridCol>
                <a:gridCol w="4930055">
                  <a:extLst>
                    <a:ext uri="{9D8B030D-6E8A-4147-A177-3AD203B41FA5}">
                      <a16:colId xmlns="" xmlns:a16="http://schemas.microsoft.com/office/drawing/2014/main" val="1262593645"/>
                    </a:ext>
                  </a:extLst>
                </a:gridCol>
                <a:gridCol w="610531">
                  <a:extLst>
                    <a:ext uri="{9D8B030D-6E8A-4147-A177-3AD203B41FA5}">
                      <a16:colId xmlns="" xmlns:a16="http://schemas.microsoft.com/office/drawing/2014/main" val="2662222343"/>
                    </a:ext>
                  </a:extLst>
                </a:gridCol>
                <a:gridCol w="765254">
                  <a:extLst>
                    <a:ext uri="{9D8B030D-6E8A-4147-A177-3AD203B41FA5}">
                      <a16:colId xmlns="" xmlns:a16="http://schemas.microsoft.com/office/drawing/2014/main" val="63647700"/>
                    </a:ext>
                  </a:extLst>
                </a:gridCol>
                <a:gridCol w="998113">
                  <a:extLst>
                    <a:ext uri="{9D8B030D-6E8A-4147-A177-3AD203B41FA5}">
                      <a16:colId xmlns="" xmlns:a16="http://schemas.microsoft.com/office/drawing/2014/main" val="126005323"/>
                    </a:ext>
                  </a:extLst>
                </a:gridCol>
                <a:gridCol w="734460">
                  <a:extLst>
                    <a:ext uri="{9D8B030D-6E8A-4147-A177-3AD203B41FA5}">
                      <a16:colId xmlns="" xmlns:a16="http://schemas.microsoft.com/office/drawing/2014/main" val="4186364242"/>
                    </a:ext>
                  </a:extLst>
                </a:gridCol>
                <a:gridCol w="753291">
                  <a:extLst>
                    <a:ext uri="{9D8B030D-6E8A-4147-A177-3AD203B41FA5}">
                      <a16:colId xmlns="" xmlns:a16="http://schemas.microsoft.com/office/drawing/2014/main" val="3258382173"/>
                    </a:ext>
                  </a:extLst>
                </a:gridCol>
                <a:gridCol w="743103">
                  <a:extLst>
                    <a:ext uri="{9D8B030D-6E8A-4147-A177-3AD203B41FA5}">
                      <a16:colId xmlns="" xmlns:a16="http://schemas.microsoft.com/office/drawing/2014/main" val="2009629061"/>
                    </a:ext>
                  </a:extLst>
                </a:gridCol>
              </a:tblGrid>
              <a:tr h="27797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2393758367"/>
                  </a:ext>
                </a:extLst>
              </a:tr>
              <a:tr h="313801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292935862"/>
                  </a:ext>
                </a:extLst>
              </a:tr>
              <a:tr h="177766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654548172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2797006"/>
              </p:ext>
            </p:extLst>
          </p:nvPr>
        </p:nvGraphicFramePr>
        <p:xfrm>
          <a:off x="0" y="1500026"/>
          <a:ext cx="9906000" cy="53800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0143">
                  <a:extLst>
                    <a:ext uri="{9D8B030D-6E8A-4147-A177-3AD203B41FA5}">
                      <a16:colId xmlns="" xmlns:a16="http://schemas.microsoft.com/office/drawing/2014/main" val="4136049805"/>
                    </a:ext>
                  </a:extLst>
                </a:gridCol>
                <a:gridCol w="4888565">
                  <a:extLst>
                    <a:ext uri="{9D8B030D-6E8A-4147-A177-3AD203B41FA5}">
                      <a16:colId xmlns="" xmlns:a16="http://schemas.microsoft.com/office/drawing/2014/main" val="1096566390"/>
                    </a:ext>
                  </a:extLst>
                </a:gridCol>
                <a:gridCol w="621503">
                  <a:extLst>
                    <a:ext uri="{9D8B030D-6E8A-4147-A177-3AD203B41FA5}">
                      <a16:colId xmlns="" xmlns:a16="http://schemas.microsoft.com/office/drawing/2014/main" val="3037689996"/>
                    </a:ext>
                  </a:extLst>
                </a:gridCol>
                <a:gridCol w="750386">
                  <a:extLst>
                    <a:ext uri="{9D8B030D-6E8A-4147-A177-3AD203B41FA5}">
                      <a16:colId xmlns="" xmlns:a16="http://schemas.microsoft.com/office/drawing/2014/main" val="150149061"/>
                    </a:ext>
                  </a:extLst>
                </a:gridCol>
                <a:gridCol w="1009376">
                  <a:extLst>
                    <a:ext uri="{9D8B030D-6E8A-4147-A177-3AD203B41FA5}">
                      <a16:colId xmlns="" xmlns:a16="http://schemas.microsoft.com/office/drawing/2014/main" val="2773078587"/>
                    </a:ext>
                  </a:extLst>
                </a:gridCol>
                <a:gridCol w="742747">
                  <a:extLst>
                    <a:ext uri="{9D8B030D-6E8A-4147-A177-3AD203B41FA5}">
                      <a16:colId xmlns="" xmlns:a16="http://schemas.microsoft.com/office/drawing/2014/main" val="2299592252"/>
                    </a:ext>
                  </a:extLst>
                </a:gridCol>
                <a:gridCol w="761794">
                  <a:extLst>
                    <a:ext uri="{9D8B030D-6E8A-4147-A177-3AD203B41FA5}">
                      <a16:colId xmlns="" xmlns:a16="http://schemas.microsoft.com/office/drawing/2014/main" val="2703752033"/>
                    </a:ext>
                  </a:extLst>
                </a:gridCol>
                <a:gridCol w="751486">
                  <a:extLst>
                    <a:ext uri="{9D8B030D-6E8A-4147-A177-3AD203B41FA5}">
                      <a16:colId xmlns="" xmlns:a16="http://schemas.microsoft.com/office/drawing/2014/main" val="1756965037"/>
                    </a:ext>
                  </a:extLst>
                </a:gridCol>
              </a:tblGrid>
              <a:tr h="29043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6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«Культура и туризм»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37059491"/>
                  </a:ext>
                </a:extLst>
              </a:tr>
              <a:tr h="2148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Оказана </a:t>
                      </a:r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поддержка лучшим сельским учреждениям культуры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863333874"/>
                  </a:ext>
                </a:extLst>
              </a:tr>
              <a:tr h="37119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Доля </a:t>
                      </a:r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 в возрасте от 5 до 18 лет, охваченных дополнительным образованием сферы культуры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26,68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26,68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26,68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080182238"/>
                  </a:ext>
                </a:extLst>
              </a:tr>
              <a:tr h="3609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Доля </a:t>
                      </a:r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 в возрасте от 7 до 15 лет, обучающихся по предпрофессиональным программам в области искусств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45,38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49,27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49,27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49,27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05520320"/>
                  </a:ext>
                </a:extLst>
              </a:tr>
              <a:tr h="5649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2022 </a:t>
                      </a:r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архивных документов, переведенных в электронно-цифровую форму, от общего количества документов, находящихся на хранении в муниципальном архиве муниципального образования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286766281"/>
                  </a:ext>
                </a:extLst>
              </a:tr>
              <a:tr h="5487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2022 </a:t>
                      </a:r>
                      <a:r>
                        <a:rPr lang="ru-RU" sz="105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архивных документов, хранящихся в муниципальном архиве в нормативных условиях, обеспечивающих их постоянное (вечное) и долговременное хранение, в общем количестве документов в муниципальном архиве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699098277"/>
                  </a:ext>
                </a:extLst>
              </a:tr>
              <a:tr h="5143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2022 </a:t>
                      </a:r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архивных фондов муниципального архива, внесенных в общеотраслевую базу данных "Архивный фонд", от общего количества архивных фондов, хранящихся в муниципальном архиве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786555630"/>
                  </a:ext>
                </a:extLst>
              </a:tr>
              <a:tr h="7507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Соотношение </a:t>
                      </a:r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средней заработной платы работников учреждений культуры к среднемесячной начисленной заработной плате наемных работников в организациях, у индивидуальных предпринимателей и физических лиц (среднемесячному доходу от трудовой деятельности) в Московской области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981766225"/>
                  </a:ext>
                </a:extLst>
              </a:tr>
              <a:tr h="101908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2022 Доля субвенции бюджету муниципального образования Московской области на обеспечение переданных государственных полномочий по временному хранению, комплектованию, учету и использованию архивных документов, относящихся к собственности Московской области и временно хранящихся в муниципальном архиве, освоенная бюджетом муниципального образования Московской области, в общей сумме указанной субвенции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99,98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179300546"/>
                  </a:ext>
                </a:extLst>
              </a:tr>
              <a:tr h="376658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2021 Увеличение числа посетителей парков культуры и отдыха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141,57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136530765"/>
                  </a:ext>
                </a:extLst>
              </a:tr>
              <a:tr h="3460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Количество </a:t>
                      </a:r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пляжей, в отношении которых реализованы мероприятия по обустройству с использованием средств субсидии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5274497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43263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6000" cy="655782"/>
          </a:xfrm>
          <a:prstGeom prst="rect">
            <a:avLst/>
          </a:prstGeom>
          <a:gradFill>
            <a:gsLst>
              <a:gs pos="22000">
                <a:srgbClr val="FFFFEB"/>
              </a:gs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8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latin typeface="Times New Roman"/>
              </a:rPr>
              <a:t>    </a:t>
            </a:r>
            <a:r>
              <a:rPr lang="ru" sz="2300" b="1" i="1" dirty="0" smtClean="0">
                <a:latin typeface="Times New Roman"/>
              </a:rPr>
              <a:t>Планируемые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2196990"/>
              </p:ext>
            </p:extLst>
          </p:nvPr>
        </p:nvGraphicFramePr>
        <p:xfrm>
          <a:off x="-1" y="651849"/>
          <a:ext cx="9906000" cy="826673"/>
        </p:xfrm>
        <a:graphic>
          <a:graphicData uri="http://schemas.openxmlformats.org/drawingml/2006/table">
            <a:tbl>
              <a:tblPr/>
              <a:tblGrid>
                <a:gridCol w="371193">
                  <a:extLst>
                    <a:ext uri="{9D8B030D-6E8A-4147-A177-3AD203B41FA5}">
                      <a16:colId xmlns="" xmlns:a16="http://schemas.microsoft.com/office/drawing/2014/main" val="3299036147"/>
                    </a:ext>
                  </a:extLst>
                </a:gridCol>
                <a:gridCol w="4930055">
                  <a:extLst>
                    <a:ext uri="{9D8B030D-6E8A-4147-A177-3AD203B41FA5}">
                      <a16:colId xmlns="" xmlns:a16="http://schemas.microsoft.com/office/drawing/2014/main" val="1262593645"/>
                    </a:ext>
                  </a:extLst>
                </a:gridCol>
                <a:gridCol w="610531">
                  <a:extLst>
                    <a:ext uri="{9D8B030D-6E8A-4147-A177-3AD203B41FA5}">
                      <a16:colId xmlns="" xmlns:a16="http://schemas.microsoft.com/office/drawing/2014/main" val="2662222343"/>
                    </a:ext>
                  </a:extLst>
                </a:gridCol>
                <a:gridCol w="765254">
                  <a:extLst>
                    <a:ext uri="{9D8B030D-6E8A-4147-A177-3AD203B41FA5}">
                      <a16:colId xmlns="" xmlns:a16="http://schemas.microsoft.com/office/drawing/2014/main" val="63647700"/>
                    </a:ext>
                  </a:extLst>
                </a:gridCol>
                <a:gridCol w="998113">
                  <a:extLst>
                    <a:ext uri="{9D8B030D-6E8A-4147-A177-3AD203B41FA5}">
                      <a16:colId xmlns="" xmlns:a16="http://schemas.microsoft.com/office/drawing/2014/main" val="126005323"/>
                    </a:ext>
                  </a:extLst>
                </a:gridCol>
                <a:gridCol w="734460">
                  <a:extLst>
                    <a:ext uri="{9D8B030D-6E8A-4147-A177-3AD203B41FA5}">
                      <a16:colId xmlns="" xmlns:a16="http://schemas.microsoft.com/office/drawing/2014/main" val="4186364242"/>
                    </a:ext>
                  </a:extLst>
                </a:gridCol>
                <a:gridCol w="753291">
                  <a:extLst>
                    <a:ext uri="{9D8B030D-6E8A-4147-A177-3AD203B41FA5}">
                      <a16:colId xmlns="" xmlns:a16="http://schemas.microsoft.com/office/drawing/2014/main" val="3258382173"/>
                    </a:ext>
                  </a:extLst>
                </a:gridCol>
                <a:gridCol w="743103">
                  <a:extLst>
                    <a:ext uri="{9D8B030D-6E8A-4147-A177-3AD203B41FA5}">
                      <a16:colId xmlns="" xmlns:a16="http://schemas.microsoft.com/office/drawing/2014/main" val="2009629061"/>
                    </a:ext>
                  </a:extLst>
                </a:gridCol>
              </a:tblGrid>
              <a:tr h="27797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2393758367"/>
                  </a:ext>
                </a:extLst>
              </a:tr>
              <a:tr h="313801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292935862"/>
                  </a:ext>
                </a:extLst>
              </a:tr>
              <a:tr h="177766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654548172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3569529"/>
              </p:ext>
            </p:extLst>
          </p:nvPr>
        </p:nvGraphicFramePr>
        <p:xfrm>
          <a:off x="0" y="1466664"/>
          <a:ext cx="9906000" cy="54506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0144">
                  <a:extLst>
                    <a:ext uri="{9D8B030D-6E8A-4147-A177-3AD203B41FA5}">
                      <a16:colId xmlns="" xmlns:a16="http://schemas.microsoft.com/office/drawing/2014/main" val="4136049805"/>
                    </a:ext>
                  </a:extLst>
                </a:gridCol>
                <a:gridCol w="4834708">
                  <a:extLst>
                    <a:ext uri="{9D8B030D-6E8A-4147-A177-3AD203B41FA5}">
                      <a16:colId xmlns="" xmlns:a16="http://schemas.microsoft.com/office/drawing/2014/main" val="1096566390"/>
                    </a:ext>
                  </a:extLst>
                </a:gridCol>
                <a:gridCol w="628721">
                  <a:extLst>
                    <a:ext uri="{9D8B030D-6E8A-4147-A177-3AD203B41FA5}">
                      <a16:colId xmlns="" xmlns:a16="http://schemas.microsoft.com/office/drawing/2014/main" val="3037689996"/>
                    </a:ext>
                  </a:extLst>
                </a:gridCol>
                <a:gridCol w="759100">
                  <a:extLst>
                    <a:ext uri="{9D8B030D-6E8A-4147-A177-3AD203B41FA5}">
                      <a16:colId xmlns="" xmlns:a16="http://schemas.microsoft.com/office/drawing/2014/main" val="150149061"/>
                    </a:ext>
                  </a:extLst>
                </a:gridCol>
                <a:gridCol w="1021099">
                  <a:extLst>
                    <a:ext uri="{9D8B030D-6E8A-4147-A177-3AD203B41FA5}">
                      <a16:colId xmlns="" xmlns:a16="http://schemas.microsoft.com/office/drawing/2014/main" val="2773078587"/>
                    </a:ext>
                  </a:extLst>
                </a:gridCol>
                <a:gridCol w="751374">
                  <a:extLst>
                    <a:ext uri="{9D8B030D-6E8A-4147-A177-3AD203B41FA5}">
                      <a16:colId xmlns="" xmlns:a16="http://schemas.microsoft.com/office/drawing/2014/main" val="2299592252"/>
                    </a:ext>
                  </a:extLst>
                </a:gridCol>
                <a:gridCol w="770640">
                  <a:extLst>
                    <a:ext uri="{9D8B030D-6E8A-4147-A177-3AD203B41FA5}">
                      <a16:colId xmlns="" xmlns:a16="http://schemas.microsoft.com/office/drawing/2014/main" val="2703752033"/>
                    </a:ext>
                  </a:extLst>
                </a:gridCol>
                <a:gridCol w="760214">
                  <a:extLst>
                    <a:ext uri="{9D8B030D-6E8A-4147-A177-3AD203B41FA5}">
                      <a16:colId xmlns="" xmlns:a16="http://schemas.microsoft.com/office/drawing/2014/main" val="1756965037"/>
                    </a:ext>
                  </a:extLst>
                </a:gridCol>
              </a:tblGrid>
              <a:tr h="2532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6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«Культура и туризм»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37059491"/>
                  </a:ext>
                </a:extLst>
              </a:tr>
              <a:tr h="9301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Доля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приоритетных объектов, доступных для инвалидов и других маломобильных групп населения в сфере культуры и дополнительного образования сферы культуры, в общем количестве приоритетных объектов в сфере культуры и дополнительного образования сферы культуры 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863333874"/>
                  </a:ext>
                </a:extLst>
              </a:tr>
              <a:tr h="11142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Достижение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соотношения средней заработной платы работников учреждений культуры без учета внешних совместителей и среднемесячной начисленной заработной платы наемных работников в организациях, у индивидуальных предпринимателей и физических лиц (среднемесячному доходу от трудовой деятельности) 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080182238"/>
                  </a:ext>
                </a:extLst>
              </a:tr>
              <a:tr h="4388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Количество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посещений организаций культуры по отношению к уровню 2017 года (в части посещений библиотек)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05520320"/>
                  </a:ext>
                </a:extLst>
              </a:tr>
              <a:tr h="56091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Муниципальные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библиотеки Московской области (юридические лица), обновившие книжный фонд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286766281"/>
                  </a:ext>
                </a:extLst>
              </a:tr>
              <a:tr h="6875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Обеспечение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роста числа пользователей муниципальных библиотек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699098277"/>
                  </a:ext>
                </a:extLst>
              </a:tr>
              <a:tr h="37781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Увеличение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туристского и экскурсионного потока в Талдомском городском округе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301,711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301,711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301,711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301,711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786555630"/>
                  </a:ext>
                </a:extLst>
              </a:tr>
              <a:tr h="10286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Цифровизация</a:t>
                      </a:r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музейных фондов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1521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1521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1521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9817662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17378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43620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401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  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2730179"/>
              </p:ext>
            </p:extLst>
          </p:nvPr>
        </p:nvGraphicFramePr>
        <p:xfrm>
          <a:off x="0" y="445363"/>
          <a:ext cx="9906001" cy="835808"/>
        </p:xfrm>
        <a:graphic>
          <a:graphicData uri="http://schemas.openxmlformats.org/drawingml/2006/table">
            <a:tbl>
              <a:tblPr/>
              <a:tblGrid>
                <a:gridCol w="534256">
                  <a:extLst>
                    <a:ext uri="{9D8B030D-6E8A-4147-A177-3AD203B41FA5}">
                      <a16:colId xmlns="" xmlns:a16="http://schemas.microsoft.com/office/drawing/2014/main" val="3098752159"/>
                    </a:ext>
                  </a:extLst>
                </a:gridCol>
                <a:gridCol w="4489807">
                  <a:extLst>
                    <a:ext uri="{9D8B030D-6E8A-4147-A177-3AD203B41FA5}">
                      <a16:colId xmlns="" xmlns:a16="http://schemas.microsoft.com/office/drawing/2014/main" val="3911756313"/>
                    </a:ext>
                  </a:extLst>
                </a:gridCol>
                <a:gridCol w="813336">
                  <a:extLst>
                    <a:ext uri="{9D8B030D-6E8A-4147-A177-3AD203B41FA5}">
                      <a16:colId xmlns="" xmlns:a16="http://schemas.microsoft.com/office/drawing/2014/main" val="3833402508"/>
                    </a:ext>
                  </a:extLst>
                </a:gridCol>
                <a:gridCol w="824961">
                  <a:extLst>
                    <a:ext uri="{9D8B030D-6E8A-4147-A177-3AD203B41FA5}">
                      <a16:colId xmlns="" xmlns:a16="http://schemas.microsoft.com/office/drawing/2014/main" val="1521738628"/>
                    </a:ext>
                  </a:extLst>
                </a:gridCol>
                <a:gridCol w="999118">
                  <a:extLst>
                    <a:ext uri="{9D8B030D-6E8A-4147-A177-3AD203B41FA5}">
                      <a16:colId xmlns="" xmlns:a16="http://schemas.microsoft.com/office/drawing/2014/main" val="2006119546"/>
                    </a:ext>
                  </a:extLst>
                </a:gridCol>
                <a:gridCol w="806629">
                  <a:extLst>
                    <a:ext uri="{9D8B030D-6E8A-4147-A177-3AD203B41FA5}">
                      <a16:colId xmlns="" xmlns:a16="http://schemas.microsoft.com/office/drawing/2014/main" val="1334942170"/>
                    </a:ext>
                  </a:extLst>
                </a:gridCol>
                <a:gridCol w="806628">
                  <a:extLst>
                    <a:ext uri="{9D8B030D-6E8A-4147-A177-3AD203B41FA5}">
                      <a16:colId xmlns="" xmlns:a16="http://schemas.microsoft.com/office/drawing/2014/main" val="2769516640"/>
                    </a:ext>
                  </a:extLst>
                </a:gridCol>
                <a:gridCol w="631266">
                  <a:extLst>
                    <a:ext uri="{9D8B030D-6E8A-4147-A177-3AD203B41FA5}">
                      <a16:colId xmlns="" xmlns:a16="http://schemas.microsoft.com/office/drawing/2014/main" val="3542914550"/>
                    </a:ext>
                  </a:extLst>
                </a:gridCol>
              </a:tblGrid>
              <a:tr h="424102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3847617"/>
                  </a:ext>
                </a:extLst>
              </a:tr>
              <a:tr h="229079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10801"/>
                  </a:ext>
                </a:extLst>
              </a:tr>
              <a:tr h="182627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1360246"/>
              </p:ext>
            </p:extLst>
          </p:nvPr>
        </p:nvGraphicFramePr>
        <p:xfrm>
          <a:off x="0" y="1296863"/>
          <a:ext cx="9916274" cy="57109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5095">
                  <a:extLst>
                    <a:ext uri="{9D8B030D-6E8A-4147-A177-3AD203B41FA5}">
                      <a16:colId xmlns="" xmlns:a16="http://schemas.microsoft.com/office/drawing/2014/main" val="686260139"/>
                    </a:ext>
                  </a:extLst>
                </a:gridCol>
                <a:gridCol w="4479974">
                  <a:extLst>
                    <a:ext uri="{9D8B030D-6E8A-4147-A177-3AD203B41FA5}">
                      <a16:colId xmlns="" xmlns:a16="http://schemas.microsoft.com/office/drawing/2014/main" val="844591752"/>
                    </a:ext>
                  </a:extLst>
                </a:gridCol>
                <a:gridCol w="760288">
                  <a:extLst>
                    <a:ext uri="{9D8B030D-6E8A-4147-A177-3AD203B41FA5}">
                      <a16:colId xmlns="" xmlns:a16="http://schemas.microsoft.com/office/drawing/2014/main" val="1586471484"/>
                    </a:ext>
                  </a:extLst>
                </a:gridCol>
                <a:gridCol w="846906">
                  <a:extLst>
                    <a:ext uri="{9D8B030D-6E8A-4147-A177-3AD203B41FA5}">
                      <a16:colId xmlns="" xmlns:a16="http://schemas.microsoft.com/office/drawing/2014/main" val="4110518209"/>
                    </a:ext>
                  </a:extLst>
                </a:gridCol>
                <a:gridCol w="1029761">
                  <a:extLst>
                    <a:ext uri="{9D8B030D-6E8A-4147-A177-3AD203B41FA5}">
                      <a16:colId xmlns="" xmlns:a16="http://schemas.microsoft.com/office/drawing/2014/main" val="156815405"/>
                    </a:ext>
                  </a:extLst>
                </a:gridCol>
                <a:gridCol w="741042">
                  <a:extLst>
                    <a:ext uri="{9D8B030D-6E8A-4147-A177-3AD203B41FA5}">
                      <a16:colId xmlns="" xmlns:a16="http://schemas.microsoft.com/office/drawing/2014/main" val="678032044"/>
                    </a:ext>
                  </a:extLst>
                </a:gridCol>
                <a:gridCol w="829726">
                  <a:extLst>
                    <a:ext uri="{9D8B030D-6E8A-4147-A177-3AD203B41FA5}">
                      <a16:colId xmlns="" xmlns:a16="http://schemas.microsoft.com/office/drawing/2014/main" val="94675353"/>
                    </a:ext>
                  </a:extLst>
                </a:gridCol>
                <a:gridCol w="683482">
                  <a:extLst>
                    <a:ext uri="{9D8B030D-6E8A-4147-A177-3AD203B41FA5}">
                      <a16:colId xmlns="" xmlns:a16="http://schemas.microsoft.com/office/drawing/2014/main" val="792125888"/>
                    </a:ext>
                  </a:extLst>
                </a:gridCol>
              </a:tblGrid>
              <a:tr h="24629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«Образование»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16240776"/>
                  </a:ext>
                </a:extLst>
              </a:tr>
              <a:tr h="55061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2022 Доля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детей-инвалидов в возрасте от 1,5 года до 7 лет, охваченных дошкольным образованием, в общей численности детей-инвалидов такого возраста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772861431"/>
                  </a:ext>
                </a:extLst>
              </a:tr>
              <a:tr h="3680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2022 Доступность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дошкольного образования для детей в возрасте до 3-х лет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767380299"/>
                  </a:ext>
                </a:extLst>
              </a:tr>
              <a:tr h="3680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2022 Доступность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дошкольного образования для детей в возрасте от трех до семи лет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278792574"/>
                  </a:ext>
                </a:extLst>
              </a:tr>
              <a:tr h="3680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2022 Количество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отремонтированных дошкольных образовательных организаций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907736"/>
                  </a:ext>
                </a:extLst>
              </a:tr>
              <a:tr h="91579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2022 Поддержка образования для детей с ограниченными возможностями здоровья. Обновление материально - технической базы в организациях, осуществляющих образовательную деятельность исключительно по адаптированным основным общеобразовательным программам (нарастающим итогом)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580883332"/>
                  </a:ext>
                </a:extLst>
              </a:tr>
              <a:tr h="73320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2022 Отношение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средней заработной платы педагогических работников дошкольных образовательных организаций к средней заработной плате в общеобразовательных организациях в Московской области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10321864"/>
                  </a:ext>
                </a:extLst>
              </a:tr>
              <a:tr h="73320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2022 В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общеобразовательных организациях, расположенных в сельской местности и малых городах, обновлена материально- техническая база для занятий детей физической культурой и спортом, единиц (нарастающим итогом)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346161471"/>
                  </a:ext>
                </a:extLst>
              </a:tr>
              <a:tr h="73320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В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общеобразовательных организациях, расположенных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сельской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местности и малых городах, созданы и функционируют центры образования естественно-научной и технологической направленностей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912088827"/>
                  </a:ext>
                </a:extLst>
              </a:tr>
              <a:tr h="62570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2022 Доля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выпускников текущего года, набравших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баллов и более по 3 предметам, к общему количеству выпускников текущего года, сдававших ЕГЭ по 3 и более предметам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12,16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791728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86962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43620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401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   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7983463"/>
              </p:ext>
            </p:extLst>
          </p:nvPr>
        </p:nvGraphicFramePr>
        <p:xfrm>
          <a:off x="0" y="445363"/>
          <a:ext cx="9906001" cy="835808"/>
        </p:xfrm>
        <a:graphic>
          <a:graphicData uri="http://schemas.openxmlformats.org/drawingml/2006/table">
            <a:tbl>
              <a:tblPr/>
              <a:tblGrid>
                <a:gridCol w="536196">
                  <a:extLst>
                    <a:ext uri="{9D8B030D-6E8A-4147-A177-3AD203B41FA5}">
                      <a16:colId xmlns="" xmlns:a16="http://schemas.microsoft.com/office/drawing/2014/main" val="3098752159"/>
                    </a:ext>
                  </a:extLst>
                </a:gridCol>
                <a:gridCol w="4385125">
                  <a:extLst>
                    <a:ext uri="{9D8B030D-6E8A-4147-A177-3AD203B41FA5}">
                      <a16:colId xmlns="" xmlns:a16="http://schemas.microsoft.com/office/drawing/2014/main" val="3911756313"/>
                    </a:ext>
                  </a:extLst>
                </a:gridCol>
                <a:gridCol w="801385">
                  <a:extLst>
                    <a:ext uri="{9D8B030D-6E8A-4147-A177-3AD203B41FA5}">
                      <a16:colId xmlns="" xmlns:a16="http://schemas.microsoft.com/office/drawing/2014/main" val="3833402508"/>
                    </a:ext>
                  </a:extLst>
                </a:gridCol>
                <a:gridCol w="863029">
                  <a:extLst>
                    <a:ext uri="{9D8B030D-6E8A-4147-A177-3AD203B41FA5}">
                      <a16:colId xmlns="" xmlns:a16="http://schemas.microsoft.com/office/drawing/2014/main" val="1521738628"/>
                    </a:ext>
                  </a:extLst>
                </a:gridCol>
                <a:gridCol w="1075743">
                  <a:extLst>
                    <a:ext uri="{9D8B030D-6E8A-4147-A177-3AD203B41FA5}">
                      <a16:colId xmlns="" xmlns:a16="http://schemas.microsoft.com/office/drawing/2014/main" val="2006119546"/>
                    </a:ext>
                  </a:extLst>
                </a:gridCol>
                <a:gridCol w="691412">
                  <a:extLst>
                    <a:ext uri="{9D8B030D-6E8A-4147-A177-3AD203B41FA5}">
                      <a16:colId xmlns="" xmlns:a16="http://schemas.microsoft.com/office/drawing/2014/main" val="1334942170"/>
                    </a:ext>
                  </a:extLst>
                </a:gridCol>
                <a:gridCol w="832207">
                  <a:extLst>
                    <a:ext uri="{9D8B030D-6E8A-4147-A177-3AD203B41FA5}">
                      <a16:colId xmlns="" xmlns:a16="http://schemas.microsoft.com/office/drawing/2014/main" val="2769516640"/>
                    </a:ext>
                  </a:extLst>
                </a:gridCol>
                <a:gridCol w="720904">
                  <a:extLst>
                    <a:ext uri="{9D8B030D-6E8A-4147-A177-3AD203B41FA5}">
                      <a16:colId xmlns="" xmlns:a16="http://schemas.microsoft.com/office/drawing/2014/main" val="3542914550"/>
                    </a:ext>
                  </a:extLst>
                </a:gridCol>
              </a:tblGrid>
              <a:tr h="424102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3847617"/>
                  </a:ext>
                </a:extLst>
              </a:tr>
              <a:tr h="229079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10801"/>
                  </a:ext>
                </a:extLst>
              </a:tr>
              <a:tr h="182627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2040037"/>
              </p:ext>
            </p:extLst>
          </p:nvPr>
        </p:nvGraphicFramePr>
        <p:xfrm>
          <a:off x="0" y="1294550"/>
          <a:ext cx="9905999" cy="55634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4256">
                  <a:extLst>
                    <a:ext uri="{9D8B030D-6E8A-4147-A177-3AD203B41FA5}">
                      <a16:colId xmlns="" xmlns:a16="http://schemas.microsoft.com/office/drawing/2014/main" val="686260139"/>
                    </a:ext>
                  </a:extLst>
                </a:gridCol>
                <a:gridCol w="4418819">
                  <a:extLst>
                    <a:ext uri="{9D8B030D-6E8A-4147-A177-3AD203B41FA5}">
                      <a16:colId xmlns="" xmlns:a16="http://schemas.microsoft.com/office/drawing/2014/main" val="844591752"/>
                    </a:ext>
                  </a:extLst>
                </a:gridCol>
                <a:gridCol w="769883">
                  <a:extLst>
                    <a:ext uri="{9D8B030D-6E8A-4147-A177-3AD203B41FA5}">
                      <a16:colId xmlns="" xmlns:a16="http://schemas.microsoft.com/office/drawing/2014/main" val="1586471484"/>
                    </a:ext>
                  </a:extLst>
                </a:gridCol>
                <a:gridCol w="857592">
                  <a:extLst>
                    <a:ext uri="{9D8B030D-6E8A-4147-A177-3AD203B41FA5}">
                      <a16:colId xmlns="" xmlns:a16="http://schemas.microsoft.com/office/drawing/2014/main" val="4110518209"/>
                    </a:ext>
                  </a:extLst>
                </a:gridCol>
                <a:gridCol w="1042753">
                  <a:extLst>
                    <a:ext uri="{9D8B030D-6E8A-4147-A177-3AD203B41FA5}">
                      <a16:colId xmlns="" xmlns:a16="http://schemas.microsoft.com/office/drawing/2014/main" val="156815405"/>
                    </a:ext>
                  </a:extLst>
                </a:gridCol>
                <a:gridCol w="750392">
                  <a:extLst>
                    <a:ext uri="{9D8B030D-6E8A-4147-A177-3AD203B41FA5}">
                      <a16:colId xmlns="" xmlns:a16="http://schemas.microsoft.com/office/drawing/2014/main" val="678032044"/>
                    </a:ext>
                  </a:extLst>
                </a:gridCol>
                <a:gridCol w="840196">
                  <a:extLst>
                    <a:ext uri="{9D8B030D-6E8A-4147-A177-3AD203B41FA5}">
                      <a16:colId xmlns="" xmlns:a16="http://schemas.microsoft.com/office/drawing/2014/main" val="94675353"/>
                    </a:ext>
                  </a:extLst>
                </a:gridCol>
                <a:gridCol w="692108">
                  <a:extLst>
                    <a:ext uri="{9D8B030D-6E8A-4147-A177-3AD203B41FA5}">
                      <a16:colId xmlns="" xmlns:a16="http://schemas.microsoft.com/office/drawing/2014/main" val="792125888"/>
                    </a:ext>
                  </a:extLst>
                </a:gridCol>
              </a:tblGrid>
              <a:tr h="3198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«Образование»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16240776"/>
                  </a:ext>
                </a:extLst>
              </a:tr>
              <a:tr h="7721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2022 Доля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детей-инвалидов, которым созданы условия для получения качественного начального общего, основного общего, среднего общего образования, в общей численности детей- инвалидов школьного возраста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772861431"/>
                  </a:ext>
                </a:extLst>
              </a:tr>
              <a:tr h="11936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2022 Доля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обучающихся, получающих начальное общее образование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государственных и муниципальных образовательных организациях, получающих бесплатное горячее питание, к общему количеству обучающихся, получающих начальное общее образование в государственных и муниципальных образовательных организациях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767380299"/>
                  </a:ext>
                </a:extLst>
              </a:tr>
              <a:tr h="51509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2022 Количество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отремонтированных общеобразовательных организаций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278792574"/>
                  </a:ext>
                </a:extLst>
              </a:tr>
              <a:tr h="58614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2022 Отношение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средней заработной платы педагогических работников общеобразовательных организаций общего образования к среднемесячному доходу от трудовой деятельности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907736"/>
                  </a:ext>
                </a:extLst>
              </a:tr>
              <a:tr h="102130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Образовательные организации оснащены (обновили) компьютерным, мультимедийным, презентационным оборудованием и программным обеспечением в рамках эксперимента по модернизации начального общего, основного общего и среднего общего образования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580883332"/>
                  </a:ext>
                </a:extLst>
              </a:tr>
              <a:tr h="11552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Созданы детские технопарки «</a:t>
                      </a:r>
                      <a:r>
                        <a:rPr lang="ru-RU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Кванториум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(нарастающим итогом»)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10321864"/>
                  </a:ext>
                </a:extLst>
              </a:tr>
            </a:tbl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5000">
                <a:srgbClr val="FFFFEB"/>
              </a:gs>
              <a:gs pos="8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smtClean="0">
                <a:latin typeface="Times New Roman"/>
              </a:rPr>
              <a:t>   </a:t>
            </a:r>
            <a:r>
              <a:rPr lang="ru" sz="2300" b="1" i="1" dirty="0" smtClean="0">
                <a:latin typeface="Times New Roman"/>
              </a:rPr>
              <a:t>Планируемые 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3890504"/>
              </p:ext>
            </p:extLst>
          </p:nvPr>
        </p:nvGraphicFramePr>
        <p:xfrm>
          <a:off x="0" y="521210"/>
          <a:ext cx="9905999" cy="883572"/>
        </p:xfrm>
        <a:graphic>
          <a:graphicData uri="http://schemas.openxmlformats.org/drawingml/2006/table">
            <a:tbl>
              <a:tblPr/>
              <a:tblGrid>
                <a:gridCol w="411480">
                  <a:extLst>
                    <a:ext uri="{9D8B030D-6E8A-4147-A177-3AD203B41FA5}">
                      <a16:colId xmlns="" xmlns:a16="http://schemas.microsoft.com/office/drawing/2014/main" val="3098752159"/>
                    </a:ext>
                  </a:extLst>
                </a:gridCol>
                <a:gridCol w="4756421">
                  <a:extLst>
                    <a:ext uri="{9D8B030D-6E8A-4147-A177-3AD203B41FA5}">
                      <a16:colId xmlns="" xmlns:a16="http://schemas.microsoft.com/office/drawing/2014/main" val="3911756313"/>
                    </a:ext>
                  </a:extLst>
                </a:gridCol>
                <a:gridCol w="863029">
                  <a:extLst>
                    <a:ext uri="{9D8B030D-6E8A-4147-A177-3AD203B41FA5}">
                      <a16:colId xmlns="" xmlns:a16="http://schemas.microsoft.com/office/drawing/2014/main" val="3833402508"/>
                    </a:ext>
                  </a:extLst>
                </a:gridCol>
                <a:gridCol w="842481">
                  <a:extLst>
                    <a:ext uri="{9D8B030D-6E8A-4147-A177-3AD203B41FA5}">
                      <a16:colId xmlns="" xmlns:a16="http://schemas.microsoft.com/office/drawing/2014/main" val="1521738628"/>
                    </a:ext>
                  </a:extLst>
                </a:gridCol>
                <a:gridCol w="750014">
                  <a:extLst>
                    <a:ext uri="{9D8B030D-6E8A-4147-A177-3AD203B41FA5}">
                      <a16:colId xmlns="" xmlns:a16="http://schemas.microsoft.com/office/drawing/2014/main" val="2006119546"/>
                    </a:ext>
                  </a:extLst>
                </a:gridCol>
                <a:gridCol w="796801">
                  <a:extLst>
                    <a:ext uri="{9D8B030D-6E8A-4147-A177-3AD203B41FA5}">
                      <a16:colId xmlns="" xmlns:a16="http://schemas.microsoft.com/office/drawing/2014/main" val="1334942170"/>
                    </a:ext>
                  </a:extLst>
                </a:gridCol>
                <a:gridCol w="762419">
                  <a:extLst>
                    <a:ext uri="{9D8B030D-6E8A-4147-A177-3AD203B41FA5}">
                      <a16:colId xmlns="" xmlns:a16="http://schemas.microsoft.com/office/drawing/2014/main" val="2769516640"/>
                    </a:ext>
                  </a:extLst>
                </a:gridCol>
                <a:gridCol w="723354">
                  <a:extLst>
                    <a:ext uri="{9D8B030D-6E8A-4147-A177-3AD203B41FA5}">
                      <a16:colId xmlns=""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4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5168750"/>
              </p:ext>
            </p:extLst>
          </p:nvPr>
        </p:nvGraphicFramePr>
        <p:xfrm>
          <a:off x="-1" y="1397283"/>
          <a:ext cx="9906000" cy="56179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0967">
                  <a:extLst>
                    <a:ext uri="{9D8B030D-6E8A-4147-A177-3AD203B41FA5}">
                      <a16:colId xmlns="" xmlns:a16="http://schemas.microsoft.com/office/drawing/2014/main" val="686260139"/>
                    </a:ext>
                  </a:extLst>
                </a:gridCol>
                <a:gridCol w="4767168">
                  <a:extLst>
                    <a:ext uri="{9D8B030D-6E8A-4147-A177-3AD203B41FA5}">
                      <a16:colId xmlns="" xmlns:a16="http://schemas.microsoft.com/office/drawing/2014/main" val="844591752"/>
                    </a:ext>
                  </a:extLst>
                </a:gridCol>
                <a:gridCol w="844740">
                  <a:extLst>
                    <a:ext uri="{9D8B030D-6E8A-4147-A177-3AD203B41FA5}">
                      <a16:colId xmlns="" xmlns:a16="http://schemas.microsoft.com/office/drawing/2014/main" val="1586471484"/>
                    </a:ext>
                  </a:extLst>
                </a:gridCol>
                <a:gridCol w="844232">
                  <a:extLst>
                    <a:ext uri="{9D8B030D-6E8A-4147-A177-3AD203B41FA5}">
                      <a16:colId xmlns="" xmlns:a16="http://schemas.microsoft.com/office/drawing/2014/main" val="4110518209"/>
                    </a:ext>
                  </a:extLst>
                </a:gridCol>
                <a:gridCol w="758106">
                  <a:extLst>
                    <a:ext uri="{9D8B030D-6E8A-4147-A177-3AD203B41FA5}">
                      <a16:colId xmlns="" xmlns:a16="http://schemas.microsoft.com/office/drawing/2014/main" val="156815405"/>
                    </a:ext>
                  </a:extLst>
                </a:gridCol>
                <a:gridCol w="806813">
                  <a:extLst>
                    <a:ext uri="{9D8B030D-6E8A-4147-A177-3AD203B41FA5}">
                      <a16:colId xmlns="" xmlns:a16="http://schemas.microsoft.com/office/drawing/2014/main" val="678032044"/>
                    </a:ext>
                  </a:extLst>
                </a:gridCol>
                <a:gridCol w="747553">
                  <a:extLst>
                    <a:ext uri="{9D8B030D-6E8A-4147-A177-3AD203B41FA5}">
                      <a16:colId xmlns="" xmlns:a16="http://schemas.microsoft.com/office/drawing/2014/main" val="94675353"/>
                    </a:ext>
                  </a:extLst>
                </a:gridCol>
                <a:gridCol w="726421">
                  <a:extLst>
                    <a:ext uri="{9D8B030D-6E8A-4147-A177-3AD203B41FA5}">
                      <a16:colId xmlns="" xmlns:a16="http://schemas.microsoft.com/office/drawing/2014/main" val="792125888"/>
                    </a:ext>
                  </a:extLst>
                </a:gridCol>
              </a:tblGrid>
              <a:tr h="3866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2022 Доля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 в возрасте от 5 до 18 лет, охваченных дополнительным образованием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052749098"/>
                  </a:ext>
                </a:extLst>
              </a:tr>
              <a:tr h="57852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2022 Доля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детей-инвалидов в возрасте от 5 до 18 лет, получающих дополнительное образование, в общей численности детей-инвалидов такого возраста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260187370"/>
                  </a:ext>
                </a:extLst>
              </a:tr>
              <a:tr h="74445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Образовательные организации обеспечены материально- технической базой для внедрения цифровой образовательной среды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812256446"/>
                  </a:ext>
                </a:extLst>
              </a:tr>
              <a:tr h="57852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2022 Отношение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средней заработной платы педагогических работников организаций дополнительного образования детей к средней заработной плате учителей в Московской области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899847992"/>
                  </a:ext>
                </a:extLst>
              </a:tr>
              <a:tr h="5771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2022 Доля детей  в возрасте от 5 до 18 лет, имеющих право на получение дополнительного образования в рамках системы персонифицированного финансирования в общей численности детей в возрасте от 5 до 18 лет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609815192"/>
                  </a:ext>
                </a:extLst>
              </a:tr>
              <a:tr h="48110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Доля детей, привлекаемых к участию в творческих мероприятиях сферы культуры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11,43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773515599"/>
                  </a:ext>
                </a:extLst>
              </a:tr>
              <a:tr h="13427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2021 Число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детей, охваченных деятельностью детских технопарков "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Кванториум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 (мобильных технопарков "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Кванториум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") и других проектов, направленных на обеспечение доступности дополнительных общеобразовательных программ естественнонаучной и технической направленностей, соответствующих приоритетным направлениям технологического развития Российской Федерации (нарастающим итогом)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462954165"/>
                  </a:ext>
                </a:extLst>
              </a:tr>
              <a:tr h="38576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Доля педагогических работников, прошедших добровольную независимую оценку квалификации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51,8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917126004"/>
                  </a:ext>
                </a:extLst>
              </a:tr>
              <a:tr h="38576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Доля муниципальных образовательных организаций, показывающих высокие результаты деятельности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289561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60012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5000">
                <a:srgbClr val="FFFFEB"/>
              </a:gs>
              <a:gs pos="8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latin typeface="Times New Roman"/>
              </a:rPr>
              <a:t>    </a:t>
            </a:r>
            <a:r>
              <a:rPr lang="ru" sz="2300" b="1" i="1" dirty="0" smtClean="0">
                <a:latin typeface="Times New Roman"/>
              </a:rPr>
              <a:t>Планируемые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5543176"/>
              </p:ext>
            </p:extLst>
          </p:nvPr>
        </p:nvGraphicFramePr>
        <p:xfrm>
          <a:off x="0" y="521210"/>
          <a:ext cx="9905999" cy="898834"/>
        </p:xfrm>
        <a:graphic>
          <a:graphicData uri="http://schemas.openxmlformats.org/drawingml/2006/table">
            <a:tbl>
              <a:tblPr/>
              <a:tblGrid>
                <a:gridCol w="441789">
                  <a:extLst>
                    <a:ext uri="{9D8B030D-6E8A-4147-A177-3AD203B41FA5}">
                      <a16:colId xmlns="" xmlns:a16="http://schemas.microsoft.com/office/drawing/2014/main" val="3098752159"/>
                    </a:ext>
                  </a:extLst>
                </a:gridCol>
                <a:gridCol w="4900773">
                  <a:extLst>
                    <a:ext uri="{9D8B030D-6E8A-4147-A177-3AD203B41FA5}">
                      <a16:colId xmlns="" xmlns:a16="http://schemas.microsoft.com/office/drawing/2014/main" val="3911756313"/>
                    </a:ext>
                  </a:extLst>
                </a:gridCol>
                <a:gridCol w="739739">
                  <a:extLst>
                    <a:ext uri="{9D8B030D-6E8A-4147-A177-3AD203B41FA5}">
                      <a16:colId xmlns="" xmlns:a16="http://schemas.microsoft.com/office/drawing/2014/main" val="3833402508"/>
                    </a:ext>
                  </a:extLst>
                </a:gridCol>
                <a:gridCol w="852755">
                  <a:extLst>
                    <a:ext uri="{9D8B030D-6E8A-4147-A177-3AD203B41FA5}">
                      <a16:colId xmlns="" xmlns:a16="http://schemas.microsoft.com/office/drawing/2014/main" val="1521738628"/>
                    </a:ext>
                  </a:extLst>
                </a:gridCol>
                <a:gridCol w="750014">
                  <a:extLst>
                    <a:ext uri="{9D8B030D-6E8A-4147-A177-3AD203B41FA5}">
                      <a16:colId xmlns="" xmlns:a16="http://schemas.microsoft.com/office/drawing/2014/main" val="2006119546"/>
                    </a:ext>
                  </a:extLst>
                </a:gridCol>
                <a:gridCol w="811658">
                  <a:extLst>
                    <a:ext uri="{9D8B030D-6E8A-4147-A177-3AD203B41FA5}">
                      <a16:colId xmlns="" xmlns:a16="http://schemas.microsoft.com/office/drawing/2014/main" val="1334942170"/>
                    </a:ext>
                  </a:extLst>
                </a:gridCol>
                <a:gridCol w="685917">
                  <a:extLst>
                    <a:ext uri="{9D8B030D-6E8A-4147-A177-3AD203B41FA5}">
                      <a16:colId xmlns="" xmlns:a16="http://schemas.microsoft.com/office/drawing/2014/main" val="2769516640"/>
                    </a:ext>
                  </a:extLst>
                </a:gridCol>
                <a:gridCol w="723354">
                  <a:extLst>
                    <a:ext uri="{9D8B030D-6E8A-4147-A177-3AD203B41FA5}">
                      <a16:colId xmlns=""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</a:t>
                      </a:r>
                      <a:r>
                        <a:rPr lang="ru" sz="1000" b="1" dirty="0" smtClean="0">
                          <a:latin typeface="Times New Roman"/>
                        </a:rPr>
                        <a:t>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4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3847617"/>
                  </a:ext>
                </a:extLst>
              </a:tr>
              <a:tr h="242964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0652996"/>
              </p:ext>
            </p:extLst>
          </p:nvPr>
        </p:nvGraphicFramePr>
        <p:xfrm>
          <a:off x="2" y="1417833"/>
          <a:ext cx="9905998" cy="54401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1238">
                  <a:extLst>
                    <a:ext uri="{9D8B030D-6E8A-4147-A177-3AD203B41FA5}">
                      <a16:colId xmlns="" xmlns:a16="http://schemas.microsoft.com/office/drawing/2014/main" val="686260139"/>
                    </a:ext>
                  </a:extLst>
                </a:gridCol>
                <a:gridCol w="4931596">
                  <a:extLst>
                    <a:ext uri="{9D8B030D-6E8A-4147-A177-3AD203B41FA5}">
                      <a16:colId xmlns="" xmlns:a16="http://schemas.microsoft.com/office/drawing/2014/main" val="844591752"/>
                    </a:ext>
                  </a:extLst>
                </a:gridCol>
                <a:gridCol w="719191">
                  <a:extLst>
                    <a:ext uri="{9D8B030D-6E8A-4147-A177-3AD203B41FA5}">
                      <a16:colId xmlns="" xmlns:a16="http://schemas.microsoft.com/office/drawing/2014/main" val="1586471484"/>
                    </a:ext>
                  </a:extLst>
                </a:gridCol>
                <a:gridCol w="863029">
                  <a:extLst>
                    <a:ext uri="{9D8B030D-6E8A-4147-A177-3AD203B41FA5}">
                      <a16:colId xmlns="" xmlns:a16="http://schemas.microsoft.com/office/drawing/2014/main" val="4110518209"/>
                    </a:ext>
                  </a:extLst>
                </a:gridCol>
                <a:gridCol w="739740">
                  <a:extLst>
                    <a:ext uri="{9D8B030D-6E8A-4147-A177-3AD203B41FA5}">
                      <a16:colId xmlns="" xmlns:a16="http://schemas.microsoft.com/office/drawing/2014/main" val="156815405"/>
                    </a:ext>
                  </a:extLst>
                </a:gridCol>
                <a:gridCol w="821932">
                  <a:extLst>
                    <a:ext uri="{9D8B030D-6E8A-4147-A177-3AD203B41FA5}">
                      <a16:colId xmlns="" xmlns:a16="http://schemas.microsoft.com/office/drawing/2014/main" val="678032044"/>
                    </a:ext>
                  </a:extLst>
                </a:gridCol>
                <a:gridCol w="708917">
                  <a:extLst>
                    <a:ext uri="{9D8B030D-6E8A-4147-A177-3AD203B41FA5}">
                      <a16:colId xmlns="" xmlns:a16="http://schemas.microsoft.com/office/drawing/2014/main" val="94675353"/>
                    </a:ext>
                  </a:extLst>
                </a:gridCol>
                <a:gridCol w="700355">
                  <a:extLst>
                    <a:ext uri="{9D8B030D-6E8A-4147-A177-3AD203B41FA5}">
                      <a16:colId xmlns="" xmlns:a16="http://schemas.microsoft.com/office/drawing/2014/main" val="792125888"/>
                    </a:ext>
                  </a:extLst>
                </a:gridCol>
              </a:tblGrid>
              <a:tr h="5351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общеобразовательных организациях, расположенных в сельской местности и малых городах, обновлена материально- техническая база </a:t>
                      </a:r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занятий детей физической культурой и спортом (нарастающим итогом)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052749098"/>
                  </a:ext>
                </a:extLst>
              </a:tr>
              <a:tr h="56610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общеобразовательных организациях, расположенных в сельской местности и малых городах, созданы и функционируют центры образования естественно-научной и технологической направленностей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260187370"/>
                  </a:ext>
                </a:extLst>
              </a:tr>
              <a:tr h="56610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выпускников текущего года, набравших 250 баллов и более по 3 предметам, к общему количеству выпускников текущего года, сдававших ЕГЭ по 3 и более предметам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812256446"/>
                  </a:ext>
                </a:extLst>
              </a:tr>
              <a:tr h="56610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 в возрасте от 5 до 18 </a:t>
                      </a:r>
                      <a:r>
                        <a:rPr lang="ru-RU" sz="12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лет,имеющих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право на получение дополнительного образования в рамках системы персонифицированного финансирования в общей численности детей в возрасте от 5 до 18 лет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899847992"/>
                  </a:ext>
                </a:extLst>
              </a:tr>
              <a:tr h="38062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 в возрасте от 5 до 18 лет, охваченных дополнительным образованием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609815192"/>
                  </a:ext>
                </a:extLst>
              </a:tr>
              <a:tr h="37617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 - инвалидов в возрасте от 1,5 года до 7 лет, охваченных </a:t>
                      </a:r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дошкольным образованием, в общей численности детей-инвалидов такого возраста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773515599"/>
                  </a:ext>
                </a:extLst>
              </a:tr>
              <a:tr h="56610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детей-инвалидов в возрасте от 5 до 18 </a:t>
                      </a:r>
                      <a:r>
                        <a:rPr lang="ru-RU" sz="12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лет,получающих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дополнительное </a:t>
                      </a:r>
                      <a:r>
                        <a:rPr lang="ru-RU" sz="12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образование,в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общей численности детей-инвалидов такого возраста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462954165"/>
                  </a:ext>
                </a:extLst>
              </a:tr>
              <a:tr h="56610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детей-</a:t>
                      </a:r>
                      <a:r>
                        <a:rPr lang="ru-RU" sz="12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инвалидов,которым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созданы условия для получения качественного начального </a:t>
                      </a:r>
                      <a:r>
                        <a:rPr lang="ru-RU" sz="12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общего,основного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общего,среднего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общего </a:t>
                      </a:r>
                      <a:r>
                        <a:rPr lang="ru-RU" sz="12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образования,в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общей численности детей-инвалидов школьного возраста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917126004"/>
                  </a:ext>
                </a:extLst>
              </a:tr>
              <a:tr h="38062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муниципальных образовательных организаций</a:t>
                      </a:r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показывающих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высокие результаты деятельности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28956134"/>
                  </a:ext>
                </a:extLst>
              </a:tr>
              <a:tr h="93706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обучающихся, получающих начальное общее образование в государственных и муниципальных образовательных организациях, получающих бесплатное горячее питание, к общему количеству обучающихся, получающих начальное общее образование в государственных и муниципальных образовательных организациях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3780949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87173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5000">
                <a:srgbClr val="FFFFEB"/>
              </a:gs>
              <a:gs pos="8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300" b="1" i="1" dirty="0" smtClean="0">
                <a:latin typeface="Times New Roman"/>
              </a:rPr>
              <a:t>    Планируемые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0951181"/>
              </p:ext>
            </p:extLst>
          </p:nvPr>
        </p:nvGraphicFramePr>
        <p:xfrm>
          <a:off x="0" y="493072"/>
          <a:ext cx="9905999" cy="853815"/>
        </p:xfrm>
        <a:graphic>
          <a:graphicData uri="http://schemas.openxmlformats.org/drawingml/2006/table">
            <a:tbl>
              <a:tblPr/>
              <a:tblGrid>
                <a:gridCol w="462337">
                  <a:extLst>
                    <a:ext uri="{9D8B030D-6E8A-4147-A177-3AD203B41FA5}">
                      <a16:colId xmlns="" xmlns:a16="http://schemas.microsoft.com/office/drawing/2014/main" val="3098752159"/>
                    </a:ext>
                  </a:extLst>
                </a:gridCol>
                <a:gridCol w="4777483">
                  <a:extLst>
                    <a:ext uri="{9D8B030D-6E8A-4147-A177-3AD203B41FA5}">
                      <a16:colId xmlns="" xmlns:a16="http://schemas.microsoft.com/office/drawing/2014/main" val="3911756313"/>
                    </a:ext>
                  </a:extLst>
                </a:gridCol>
                <a:gridCol w="708917">
                  <a:extLst>
                    <a:ext uri="{9D8B030D-6E8A-4147-A177-3AD203B41FA5}">
                      <a16:colId xmlns="" xmlns:a16="http://schemas.microsoft.com/office/drawing/2014/main" val="3833402508"/>
                    </a:ext>
                  </a:extLst>
                </a:gridCol>
                <a:gridCol w="832207">
                  <a:extLst>
                    <a:ext uri="{9D8B030D-6E8A-4147-A177-3AD203B41FA5}">
                      <a16:colId xmlns="" xmlns:a16="http://schemas.microsoft.com/office/drawing/2014/main" val="1521738628"/>
                    </a:ext>
                  </a:extLst>
                </a:gridCol>
                <a:gridCol w="750013">
                  <a:extLst>
                    <a:ext uri="{9D8B030D-6E8A-4147-A177-3AD203B41FA5}">
                      <a16:colId xmlns="" xmlns:a16="http://schemas.microsoft.com/office/drawing/2014/main" val="2006119546"/>
                    </a:ext>
                  </a:extLst>
                </a:gridCol>
                <a:gridCol w="965771">
                  <a:extLst>
                    <a:ext uri="{9D8B030D-6E8A-4147-A177-3AD203B41FA5}">
                      <a16:colId xmlns="" xmlns:a16="http://schemas.microsoft.com/office/drawing/2014/main" val="1334942170"/>
                    </a:ext>
                  </a:extLst>
                </a:gridCol>
                <a:gridCol w="685917">
                  <a:extLst>
                    <a:ext uri="{9D8B030D-6E8A-4147-A177-3AD203B41FA5}">
                      <a16:colId xmlns="" xmlns:a16="http://schemas.microsoft.com/office/drawing/2014/main" val="2769516640"/>
                    </a:ext>
                  </a:extLst>
                </a:gridCol>
                <a:gridCol w="723354">
                  <a:extLst>
                    <a:ext uri="{9D8B030D-6E8A-4147-A177-3AD203B41FA5}">
                      <a16:colId xmlns=""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4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3847617"/>
                  </a:ext>
                </a:extLst>
              </a:tr>
              <a:tr h="242964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10801"/>
                  </a:ext>
                </a:extLst>
              </a:tr>
              <a:tr h="124261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9820928"/>
              </p:ext>
            </p:extLst>
          </p:nvPr>
        </p:nvGraphicFramePr>
        <p:xfrm>
          <a:off x="0" y="1346887"/>
          <a:ext cx="9906001" cy="56239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3133">
                  <a:extLst>
                    <a:ext uri="{9D8B030D-6E8A-4147-A177-3AD203B41FA5}">
                      <a16:colId xmlns="" xmlns:a16="http://schemas.microsoft.com/office/drawing/2014/main" val="686260139"/>
                    </a:ext>
                  </a:extLst>
                </a:gridCol>
                <a:gridCol w="4766687">
                  <a:extLst>
                    <a:ext uri="{9D8B030D-6E8A-4147-A177-3AD203B41FA5}">
                      <a16:colId xmlns="" xmlns:a16="http://schemas.microsoft.com/office/drawing/2014/main" val="844591752"/>
                    </a:ext>
                  </a:extLst>
                </a:gridCol>
                <a:gridCol w="708917">
                  <a:extLst>
                    <a:ext uri="{9D8B030D-6E8A-4147-A177-3AD203B41FA5}">
                      <a16:colId xmlns="" xmlns:a16="http://schemas.microsoft.com/office/drawing/2014/main" val="1586471484"/>
                    </a:ext>
                  </a:extLst>
                </a:gridCol>
                <a:gridCol w="821933">
                  <a:extLst>
                    <a:ext uri="{9D8B030D-6E8A-4147-A177-3AD203B41FA5}">
                      <a16:colId xmlns="" xmlns:a16="http://schemas.microsoft.com/office/drawing/2014/main" val="4110518209"/>
                    </a:ext>
                  </a:extLst>
                </a:gridCol>
                <a:gridCol w="770561">
                  <a:extLst>
                    <a:ext uri="{9D8B030D-6E8A-4147-A177-3AD203B41FA5}">
                      <a16:colId xmlns="" xmlns:a16="http://schemas.microsoft.com/office/drawing/2014/main" val="156815405"/>
                    </a:ext>
                  </a:extLst>
                </a:gridCol>
                <a:gridCol w="955497">
                  <a:extLst>
                    <a:ext uri="{9D8B030D-6E8A-4147-A177-3AD203B41FA5}">
                      <a16:colId xmlns="" xmlns:a16="http://schemas.microsoft.com/office/drawing/2014/main" val="678032044"/>
                    </a:ext>
                  </a:extLst>
                </a:gridCol>
                <a:gridCol w="688369">
                  <a:extLst>
                    <a:ext uri="{9D8B030D-6E8A-4147-A177-3AD203B41FA5}">
                      <a16:colId xmlns="" xmlns:a16="http://schemas.microsoft.com/office/drawing/2014/main" val="94675353"/>
                    </a:ext>
                  </a:extLst>
                </a:gridCol>
                <a:gridCol w="720904">
                  <a:extLst>
                    <a:ext uri="{9D8B030D-6E8A-4147-A177-3AD203B41FA5}">
                      <a16:colId xmlns="" xmlns:a16="http://schemas.microsoft.com/office/drawing/2014/main" val="792125888"/>
                    </a:ext>
                  </a:extLst>
                </a:gridCol>
              </a:tblGrid>
              <a:tr h="33363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Доступность дошкольного образования для детей в возрасте от трех до семи лет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052749098"/>
                  </a:ext>
                </a:extLst>
              </a:tr>
              <a:tr h="38980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3. 35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отремонтированных дошкольных образовательных организаций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260187370"/>
                  </a:ext>
                </a:extLst>
              </a:tr>
              <a:tr h="38980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отремонтированных общеобразовательных организаций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812256446"/>
                  </a:ext>
                </a:extLst>
              </a:tr>
              <a:tr h="57976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Отношение средней заработной платы педагогических работников дошкольных образовательных организаций к средней заработной плате в общеобразовательных организациях 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899847992"/>
                  </a:ext>
                </a:extLst>
              </a:tr>
              <a:tr h="57976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Отношение средней заработной платы педагогических работников общеобразовательных организаций общего образования к среднемесячному доходу от трудовой деятельности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609815192"/>
                  </a:ext>
                </a:extLst>
              </a:tr>
              <a:tr h="57976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Отношение средней заработной платы педагогических работников организаций дополнительного образования детей к средней заработной плате учителей 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773515599"/>
                  </a:ext>
                </a:extLst>
              </a:tr>
              <a:tr h="9596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3.40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Поддержка образования для детей с ограниченными возможностями здоровья. Обновление материально - технической базы в организациях, осуществляющих образовательную деятельность исключительно по адаптированным основным общеобразовательным программам (нарастающим итогом)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462954165"/>
                  </a:ext>
                </a:extLst>
              </a:tr>
              <a:tr h="133959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3.41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Созданы дополнительные места в субъектах Российской Федерации для детей в возрасте от 1,5 до 3 лет любой направленности в организациях, осуществляющих образовательную деятельность (за исключением государственных и муниципальных), и у индивидуальных предпринимателей, осуществляющих образовательную деятельность по образовательным программам дошкольного образования, в том числе адаптированным, и присмотр и уход за детьми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917126004"/>
                  </a:ext>
                </a:extLst>
              </a:tr>
              <a:tr h="43053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3.42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Созданы центры цифрового образования детей «IT-куб» (нарастающим итогом)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289561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67553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1000">
                <a:srgbClr val="FFFFEB"/>
              </a:gs>
              <a:gs pos="7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9683480"/>
              </p:ext>
            </p:extLst>
          </p:nvPr>
        </p:nvGraphicFramePr>
        <p:xfrm>
          <a:off x="9054" y="521210"/>
          <a:ext cx="9886384" cy="883572"/>
        </p:xfrm>
        <a:graphic>
          <a:graphicData uri="http://schemas.openxmlformats.org/drawingml/2006/table">
            <a:tbl>
              <a:tblPr/>
              <a:tblGrid>
                <a:gridCol w="329993">
                  <a:extLst>
                    <a:ext uri="{9D8B030D-6E8A-4147-A177-3AD203B41FA5}">
                      <a16:colId xmlns="" xmlns:a16="http://schemas.microsoft.com/office/drawing/2014/main" val="3098752159"/>
                    </a:ext>
                  </a:extLst>
                </a:gridCol>
                <a:gridCol w="5093032">
                  <a:extLst>
                    <a:ext uri="{9D8B030D-6E8A-4147-A177-3AD203B41FA5}">
                      <a16:colId xmlns="" xmlns:a16="http://schemas.microsoft.com/office/drawing/2014/main" val="3911756313"/>
                    </a:ext>
                  </a:extLst>
                </a:gridCol>
                <a:gridCol w="633743">
                  <a:extLst>
                    <a:ext uri="{9D8B030D-6E8A-4147-A177-3AD203B41FA5}">
                      <a16:colId xmlns="" xmlns:a16="http://schemas.microsoft.com/office/drawing/2014/main" val="3833402508"/>
                    </a:ext>
                  </a:extLst>
                </a:gridCol>
                <a:gridCol w="805758">
                  <a:extLst>
                    <a:ext uri="{9D8B030D-6E8A-4147-A177-3AD203B41FA5}">
                      <a16:colId xmlns="" xmlns:a16="http://schemas.microsoft.com/office/drawing/2014/main" val="1521738628"/>
                    </a:ext>
                  </a:extLst>
                </a:gridCol>
                <a:gridCol w="789407">
                  <a:extLst>
                    <a:ext uri="{9D8B030D-6E8A-4147-A177-3AD203B41FA5}">
                      <a16:colId xmlns="" xmlns:a16="http://schemas.microsoft.com/office/drawing/2014/main" val="2006119546"/>
                    </a:ext>
                  </a:extLst>
                </a:gridCol>
                <a:gridCol w="739122">
                  <a:extLst>
                    <a:ext uri="{9D8B030D-6E8A-4147-A177-3AD203B41FA5}">
                      <a16:colId xmlns="" xmlns:a16="http://schemas.microsoft.com/office/drawing/2014/main" val="1334942170"/>
                    </a:ext>
                  </a:extLst>
                </a:gridCol>
                <a:gridCol w="758073">
                  <a:extLst>
                    <a:ext uri="{9D8B030D-6E8A-4147-A177-3AD203B41FA5}">
                      <a16:colId xmlns="" xmlns:a16="http://schemas.microsoft.com/office/drawing/2014/main" val="2769516640"/>
                    </a:ext>
                  </a:extLst>
                </a:gridCol>
                <a:gridCol w="737256">
                  <a:extLst>
                    <a:ext uri="{9D8B030D-6E8A-4147-A177-3AD203B41FA5}">
                      <a16:colId xmlns=""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>
                        <a:spcAft>
                          <a:spcPts val="420"/>
                        </a:spcAft>
                      </a:pPr>
                      <a:r>
                        <a:rPr lang="ru" sz="1000" b="1" dirty="0" smtClean="0">
                          <a:latin typeface="Times New Roman"/>
                        </a:rPr>
                        <a:t> Единица</a:t>
                      </a:r>
                      <a:endParaRPr lang="ru" sz="1000" b="1" dirty="0">
                        <a:latin typeface="Times New Roman"/>
                      </a:endParaRPr>
                    </a:p>
                    <a:p>
                      <a:pPr indent="0"/>
                      <a:r>
                        <a:rPr lang="ru" sz="1000" b="1" dirty="0" smtClean="0">
                          <a:latin typeface="Times New Roman"/>
                        </a:rPr>
                        <a:t> измерения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году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8539591"/>
              </p:ext>
            </p:extLst>
          </p:nvPr>
        </p:nvGraphicFramePr>
        <p:xfrm>
          <a:off x="1" y="1404782"/>
          <a:ext cx="9895436" cy="545321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4411">
                  <a:extLst>
                    <a:ext uri="{9D8B030D-6E8A-4147-A177-3AD203B41FA5}">
                      <a16:colId xmlns="" xmlns:a16="http://schemas.microsoft.com/office/drawing/2014/main" val="772604548"/>
                    </a:ext>
                  </a:extLst>
                </a:gridCol>
                <a:gridCol w="4998661">
                  <a:extLst>
                    <a:ext uri="{9D8B030D-6E8A-4147-A177-3AD203B41FA5}">
                      <a16:colId xmlns="" xmlns:a16="http://schemas.microsoft.com/office/drawing/2014/main" val="1045567226"/>
                    </a:ext>
                  </a:extLst>
                </a:gridCol>
                <a:gridCol w="680556">
                  <a:extLst>
                    <a:ext uri="{9D8B030D-6E8A-4147-A177-3AD203B41FA5}">
                      <a16:colId xmlns="" xmlns:a16="http://schemas.microsoft.com/office/drawing/2014/main" val="936912777"/>
                    </a:ext>
                  </a:extLst>
                </a:gridCol>
                <a:gridCol w="809309">
                  <a:extLst>
                    <a:ext uri="{9D8B030D-6E8A-4147-A177-3AD203B41FA5}">
                      <a16:colId xmlns="" xmlns:a16="http://schemas.microsoft.com/office/drawing/2014/main" val="1001102034"/>
                    </a:ext>
                  </a:extLst>
                </a:gridCol>
                <a:gridCol w="801334">
                  <a:extLst>
                    <a:ext uri="{9D8B030D-6E8A-4147-A177-3AD203B41FA5}">
                      <a16:colId xmlns="" xmlns:a16="http://schemas.microsoft.com/office/drawing/2014/main" val="3502271157"/>
                    </a:ext>
                  </a:extLst>
                </a:gridCol>
                <a:gridCol w="740713">
                  <a:extLst>
                    <a:ext uri="{9D8B030D-6E8A-4147-A177-3AD203B41FA5}">
                      <a16:colId xmlns="" xmlns:a16="http://schemas.microsoft.com/office/drawing/2014/main" val="1424485700"/>
                    </a:ext>
                  </a:extLst>
                </a:gridCol>
                <a:gridCol w="818843">
                  <a:extLst>
                    <a:ext uri="{9D8B030D-6E8A-4147-A177-3AD203B41FA5}">
                      <a16:colId xmlns="" xmlns:a16="http://schemas.microsoft.com/office/drawing/2014/main" val="3130286320"/>
                    </a:ext>
                  </a:extLst>
                </a:gridCol>
                <a:gridCol w="701609">
                  <a:extLst>
                    <a:ext uri="{9D8B030D-6E8A-4147-A177-3AD203B41FA5}">
                      <a16:colId xmlns="" xmlns:a16="http://schemas.microsoft.com/office/drawing/2014/main" val="3523081052"/>
                    </a:ext>
                  </a:extLst>
                </a:gridCol>
              </a:tblGrid>
              <a:tr h="28563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«Социальная  </a:t>
                      </a:r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защита 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населения»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80560694"/>
                  </a:ext>
                </a:extLst>
              </a:tr>
              <a:tr h="3781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Активное долголетие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11,43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25204947"/>
                  </a:ext>
                </a:extLst>
              </a:tr>
              <a:tr h="21126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бедности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610966277"/>
                  </a:ext>
                </a:extLst>
              </a:tr>
              <a:tr h="56330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доступных для инвалидов и других маломобильных групп населения приоритетных объектов социальной, транспортной, инженерной инфраструктуры в общем количестве приоритетных объектов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192912082"/>
                  </a:ext>
                </a:extLst>
              </a:tr>
              <a:tr h="74841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детей, находящихся в трудной жизненной ситуации,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охваченных отдыхом и оздоровлением, в общей численности детей в возрасте от 7 до 15 лет, находящихся в трудной жизненной ситуации, подлежащих оздоровлению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59,25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59,25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59,25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615757512"/>
                  </a:ext>
                </a:extLst>
              </a:tr>
              <a:tr h="43579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детей, охваченных отдыхом и оздоровлением, в общей численности детей в возрасте от 7 до 15 лет, подлежащих оздоровлению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804391969"/>
                  </a:ext>
                </a:extLst>
              </a:tr>
              <a:tr h="74841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пострадавших в результате несчастных случаев на производстве со смертельным исходом связанных с производством, в расчете на 1000 работающих (организаций, занятых в экономике муниципального образования)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промилле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(0,1 процента)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0,062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0,061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0,060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0,059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0,058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754771547"/>
                  </a:ext>
                </a:extLst>
              </a:tr>
              <a:tr h="37987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детей-сирот и детей, оставшихся без попечения родителей, лиц из их числа, обеспеченных мерами социальной поддержки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859454025"/>
                  </a:ext>
                </a:extLst>
              </a:tr>
              <a:tr h="56498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доступных для инвалидов и других маломобильных групп населения муниципальных объектов инфраструктуры в общем количестве муниципальных объектов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575674137"/>
                  </a:ext>
                </a:extLst>
              </a:tr>
              <a:tr h="3791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НКО,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которым оказана поддержка органами местного самоуправления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482365649"/>
                  </a:ext>
                </a:extLst>
              </a:tr>
              <a:tr h="3791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Увеличение числа граждан старшего возраста, ведущих активный образ жизни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2639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2640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2641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2642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852749685"/>
                  </a:ext>
                </a:extLst>
              </a:tr>
              <a:tr h="3791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СО НКО, которым оказана поддержка органами местного самоуправления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9437658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73439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2000">
                <a:srgbClr val="FFFFEB"/>
              </a:gs>
              <a:gs pos="8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0150688"/>
              </p:ext>
            </p:extLst>
          </p:nvPr>
        </p:nvGraphicFramePr>
        <p:xfrm>
          <a:off x="0" y="521210"/>
          <a:ext cx="9886384" cy="883572"/>
        </p:xfrm>
        <a:graphic>
          <a:graphicData uri="http://schemas.openxmlformats.org/drawingml/2006/table">
            <a:tbl>
              <a:tblPr/>
              <a:tblGrid>
                <a:gridCol w="379897">
                  <a:extLst>
                    <a:ext uri="{9D8B030D-6E8A-4147-A177-3AD203B41FA5}">
                      <a16:colId xmlns="" xmlns:a16="http://schemas.microsoft.com/office/drawing/2014/main" val="3098752159"/>
                    </a:ext>
                  </a:extLst>
                </a:gridCol>
                <a:gridCol w="4947715">
                  <a:extLst>
                    <a:ext uri="{9D8B030D-6E8A-4147-A177-3AD203B41FA5}">
                      <a16:colId xmlns="" xmlns:a16="http://schemas.microsoft.com/office/drawing/2014/main" val="3911756313"/>
                    </a:ext>
                  </a:extLst>
                </a:gridCol>
                <a:gridCol w="615072">
                  <a:extLst>
                    <a:ext uri="{9D8B030D-6E8A-4147-A177-3AD203B41FA5}">
                      <a16:colId xmlns="" xmlns:a16="http://schemas.microsoft.com/office/drawing/2014/main" val="3833402508"/>
                    </a:ext>
                  </a:extLst>
                </a:gridCol>
                <a:gridCol w="777886">
                  <a:extLst>
                    <a:ext uri="{9D8B030D-6E8A-4147-A177-3AD203B41FA5}">
                      <a16:colId xmlns="" xmlns:a16="http://schemas.microsoft.com/office/drawing/2014/main" val="1521738628"/>
                    </a:ext>
                  </a:extLst>
                </a:gridCol>
                <a:gridCol w="823112">
                  <a:extLst>
                    <a:ext uri="{9D8B030D-6E8A-4147-A177-3AD203B41FA5}">
                      <a16:colId xmlns="" xmlns:a16="http://schemas.microsoft.com/office/drawing/2014/main" val="2006119546"/>
                    </a:ext>
                  </a:extLst>
                </a:gridCol>
                <a:gridCol w="741705">
                  <a:extLst>
                    <a:ext uri="{9D8B030D-6E8A-4147-A177-3AD203B41FA5}">
                      <a16:colId xmlns="" xmlns:a16="http://schemas.microsoft.com/office/drawing/2014/main" val="1334942170"/>
                    </a:ext>
                  </a:extLst>
                </a:gridCol>
                <a:gridCol w="877383">
                  <a:extLst>
                    <a:ext uri="{9D8B030D-6E8A-4147-A177-3AD203B41FA5}">
                      <a16:colId xmlns="" xmlns:a16="http://schemas.microsoft.com/office/drawing/2014/main" val="2769516640"/>
                    </a:ext>
                  </a:extLst>
                </a:gridCol>
                <a:gridCol w="723614">
                  <a:extLst>
                    <a:ext uri="{9D8B030D-6E8A-4147-A177-3AD203B41FA5}">
                      <a16:colId xmlns=""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2929960"/>
              </p:ext>
            </p:extLst>
          </p:nvPr>
        </p:nvGraphicFramePr>
        <p:xfrm>
          <a:off x="0" y="1402071"/>
          <a:ext cx="9906000" cy="56469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0562">
                  <a:extLst>
                    <a:ext uri="{9D8B030D-6E8A-4147-A177-3AD203B41FA5}">
                      <a16:colId xmlns="" xmlns:a16="http://schemas.microsoft.com/office/drawing/2014/main" val="1981845084"/>
                    </a:ext>
                  </a:extLst>
                </a:gridCol>
                <a:gridCol w="5022341">
                  <a:extLst>
                    <a:ext uri="{9D8B030D-6E8A-4147-A177-3AD203B41FA5}">
                      <a16:colId xmlns="" xmlns:a16="http://schemas.microsoft.com/office/drawing/2014/main" val="1346692399"/>
                    </a:ext>
                  </a:extLst>
                </a:gridCol>
                <a:gridCol w="620535">
                  <a:extLst>
                    <a:ext uri="{9D8B030D-6E8A-4147-A177-3AD203B41FA5}">
                      <a16:colId xmlns="" xmlns:a16="http://schemas.microsoft.com/office/drawing/2014/main" val="3718430430"/>
                    </a:ext>
                  </a:extLst>
                </a:gridCol>
                <a:gridCol w="698692">
                  <a:extLst>
                    <a:ext uri="{9D8B030D-6E8A-4147-A177-3AD203B41FA5}">
                      <a16:colId xmlns="" xmlns:a16="http://schemas.microsoft.com/office/drawing/2014/main" val="2066673988"/>
                    </a:ext>
                  </a:extLst>
                </a:gridCol>
                <a:gridCol w="881106">
                  <a:extLst>
                    <a:ext uri="{9D8B030D-6E8A-4147-A177-3AD203B41FA5}">
                      <a16:colId xmlns="" xmlns:a16="http://schemas.microsoft.com/office/drawing/2014/main" val="1118431156"/>
                    </a:ext>
                  </a:extLst>
                </a:gridCol>
                <a:gridCol w="737994">
                  <a:extLst>
                    <a:ext uri="{9D8B030D-6E8A-4147-A177-3AD203B41FA5}">
                      <a16:colId xmlns="" xmlns:a16="http://schemas.microsoft.com/office/drawing/2014/main" val="3295529142"/>
                    </a:ext>
                  </a:extLst>
                </a:gridCol>
                <a:gridCol w="846613">
                  <a:extLst>
                    <a:ext uri="{9D8B030D-6E8A-4147-A177-3AD203B41FA5}">
                      <a16:colId xmlns="" xmlns:a16="http://schemas.microsoft.com/office/drawing/2014/main" val="996246824"/>
                    </a:ext>
                  </a:extLst>
                </a:gridCol>
                <a:gridCol w="728157">
                  <a:extLst>
                    <a:ext uri="{9D8B030D-6E8A-4147-A177-3AD203B41FA5}">
                      <a16:colId xmlns="" xmlns:a16="http://schemas.microsoft.com/office/drawing/2014/main" val="3093777293"/>
                    </a:ext>
                  </a:extLst>
                </a:gridCol>
              </a:tblGrid>
              <a:tr h="24450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«Спорт»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30396359"/>
                  </a:ext>
                </a:extLst>
              </a:tr>
              <a:tr h="718253"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жителей муниципального образования  Московской области, систематически занимающихся физической культурой и спортом, в общей численности населения муниципального образования Московской области в возрасте 3-79 лет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61,7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13861902"/>
                  </a:ext>
                </a:extLst>
              </a:tr>
              <a:tr h="71986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жителей муниципального образования Московской области, выполнивших нормативы испытаний (тестов) Всероссийского комплекса «Готов к труду и обороне» (ГТО), в общей численности населения, принявшего участие в испытаниях (тестах)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649496986"/>
                  </a:ext>
                </a:extLst>
              </a:tr>
              <a:tr h="71986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лиц с ограниченными возможностями здоровья и инвалидов, систематически занимающихся физической культурой и спортом, в общей численности указанной категории населения, проживающих в муниципальном образовании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072399418"/>
                  </a:ext>
                </a:extLst>
              </a:tr>
              <a:tr h="107517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обучающихся и студентов муниципального образования Московской области, выполнивших нормативы Всероссийского физкультурно-спортивного комплекса «Готов к труду и обороне» (ГТО), в общей численности обучающихся и студентов, принявших участие в сдаче нормативов Всероссийского физкультурно-спортивного комплекса «Готов к труду и обороне» (ГТО)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81852109"/>
                  </a:ext>
                </a:extLst>
              </a:tr>
              <a:tr h="3645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проведенных массовых, официальных физкультурных и спортивных мероприятий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79550748"/>
                  </a:ext>
                </a:extLst>
              </a:tr>
              <a:tr h="18690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созданных "умных" спортивных площадок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371484219"/>
                  </a:ext>
                </a:extLst>
              </a:tr>
              <a:tr h="3645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обеспеченности граждан спортивными сооружениями исходя из единовременной пропускной способности объектов спорта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53,12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53,12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485866236"/>
                  </a:ext>
                </a:extLst>
              </a:tr>
              <a:tr h="34235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Эффективность использования существующих объектов спорта (</a:t>
                      </a:r>
                      <a:r>
                        <a:rPr lang="ru-RU" sz="105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отношение фактической посещаемости к нормативной пропускной способности)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80315025"/>
                  </a:ext>
                </a:extLst>
              </a:tr>
              <a:tr h="71986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занимающихся по программам спортивной подготовки в организациях ведомственной принадлежности физической культуры и спорта в общем количестве занимающихся в организациях ведомственной принадлежности физической культуры и спорта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850494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86968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5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420758"/>
            <a:ext cx="9906000" cy="2272417"/>
          </a:xfrm>
          <a:prstGeom prst="rect">
            <a:avLst/>
          </a:prstGeom>
          <a:gradFill>
            <a:gsLst>
              <a:gs pos="56000">
                <a:schemeClr val="accent1">
                  <a:lumMod val="5000"/>
                  <a:lumOff val="95000"/>
                </a:schemeClr>
              </a:gs>
              <a:gs pos="9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marL="114300">
              <a:lnSpc>
                <a:spcPts val="1656"/>
              </a:lnSpc>
            </a:pPr>
            <a:r>
              <a:rPr lang="ru" b="1" i="1" dirty="0">
                <a:latin typeface="Times New Roman"/>
              </a:rPr>
              <a:t> </a:t>
            </a:r>
            <a:r>
              <a:rPr lang="ru-RU" b="1" i="1" dirty="0" smtClean="0">
                <a:latin typeface="Times New Roman"/>
              </a:rPr>
              <a:t>   </a:t>
            </a:r>
            <a:endParaRPr lang="ru-RU" b="1" i="1" dirty="0">
              <a:latin typeface="Times New Roman"/>
            </a:endParaRPr>
          </a:p>
          <a:p>
            <a:pPr marL="114300">
              <a:lnSpc>
                <a:spcPts val="1656"/>
              </a:lnSpc>
            </a:pPr>
            <a:r>
              <a:rPr lang="ru-RU" b="1" i="1" dirty="0">
                <a:latin typeface="Times New Roman"/>
              </a:rPr>
              <a:t> </a:t>
            </a:r>
            <a:endParaRPr lang="ru-RU" b="1" i="1" dirty="0" smtClean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 smtClean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 smtClean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 smtClean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 smtClean="0">
              <a:latin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17830"/>
            <a:ext cx="9905999" cy="830997"/>
          </a:xfrm>
          <a:prstGeom prst="rect">
            <a:avLst/>
          </a:prstGeom>
          <a:gradFill>
            <a:gsLst>
              <a:gs pos="10949">
                <a:schemeClr val="tx1"/>
              </a:gs>
              <a:gs pos="46732">
                <a:srgbClr val="FFFFEB"/>
              </a:gs>
              <a:gs pos="91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ГЛОССАРИЙ</a:t>
            </a:r>
            <a:endParaRPr lang="ru-RU" sz="4800" b="1" i="1" dirty="0"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0738"/>
            <a:ext cx="9906000" cy="5717262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8000">
                <a:schemeClr val="tx1"/>
              </a:gs>
              <a:gs pos="99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</p:pic>
    </p:spTree>
    <p:extLst>
      <p:ext uri="{BB962C8B-B14F-4D97-AF65-F5344CB8AC3E}">
        <p14:creationId xmlns:p14="http://schemas.microsoft.com/office/powerpoint/2010/main" val="294478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2000">
                <a:srgbClr val="FFFFEB"/>
              </a:gs>
              <a:gs pos="8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8451061"/>
              </p:ext>
            </p:extLst>
          </p:nvPr>
        </p:nvGraphicFramePr>
        <p:xfrm>
          <a:off x="0" y="521210"/>
          <a:ext cx="9904288" cy="883572"/>
        </p:xfrm>
        <a:graphic>
          <a:graphicData uri="http://schemas.openxmlformats.org/drawingml/2006/table">
            <a:tbl>
              <a:tblPr/>
              <a:tblGrid>
                <a:gridCol w="379897">
                  <a:extLst>
                    <a:ext uri="{9D8B030D-6E8A-4147-A177-3AD203B41FA5}">
                      <a16:colId xmlns="" xmlns:a16="http://schemas.microsoft.com/office/drawing/2014/main" val="3098752159"/>
                    </a:ext>
                  </a:extLst>
                </a:gridCol>
                <a:gridCol w="5127051">
                  <a:extLst>
                    <a:ext uri="{9D8B030D-6E8A-4147-A177-3AD203B41FA5}">
                      <a16:colId xmlns="" xmlns:a16="http://schemas.microsoft.com/office/drawing/2014/main" val="3911756313"/>
                    </a:ext>
                  </a:extLst>
                </a:gridCol>
                <a:gridCol w="678095">
                  <a:extLst>
                    <a:ext uri="{9D8B030D-6E8A-4147-A177-3AD203B41FA5}">
                      <a16:colId xmlns="" xmlns:a16="http://schemas.microsoft.com/office/drawing/2014/main" val="3833402508"/>
                    </a:ext>
                  </a:extLst>
                </a:gridCol>
                <a:gridCol w="678094">
                  <a:extLst>
                    <a:ext uri="{9D8B030D-6E8A-4147-A177-3AD203B41FA5}">
                      <a16:colId xmlns="" xmlns:a16="http://schemas.microsoft.com/office/drawing/2014/main" val="1521738628"/>
                    </a:ext>
                  </a:extLst>
                </a:gridCol>
                <a:gridCol w="801384">
                  <a:extLst>
                    <a:ext uri="{9D8B030D-6E8A-4147-A177-3AD203B41FA5}">
                      <a16:colId xmlns="" xmlns:a16="http://schemas.microsoft.com/office/drawing/2014/main" val="2006119546"/>
                    </a:ext>
                  </a:extLst>
                </a:gridCol>
                <a:gridCol w="698643">
                  <a:extLst>
                    <a:ext uri="{9D8B030D-6E8A-4147-A177-3AD203B41FA5}">
                      <a16:colId xmlns="" xmlns:a16="http://schemas.microsoft.com/office/drawing/2014/main" val="1334942170"/>
                    </a:ext>
                  </a:extLst>
                </a:gridCol>
                <a:gridCol w="799606">
                  <a:extLst>
                    <a:ext uri="{9D8B030D-6E8A-4147-A177-3AD203B41FA5}">
                      <a16:colId xmlns="" xmlns:a16="http://schemas.microsoft.com/office/drawing/2014/main" val="2769516640"/>
                    </a:ext>
                  </a:extLst>
                </a:gridCol>
                <a:gridCol w="741518">
                  <a:extLst>
                    <a:ext uri="{9D8B030D-6E8A-4147-A177-3AD203B41FA5}">
                      <a16:colId xmlns=""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7926753"/>
              </p:ext>
            </p:extLst>
          </p:nvPr>
        </p:nvGraphicFramePr>
        <p:xfrm>
          <a:off x="-1" y="1412342"/>
          <a:ext cx="9906001" cy="546177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9750">
                  <a:extLst>
                    <a:ext uri="{9D8B030D-6E8A-4147-A177-3AD203B41FA5}">
                      <a16:colId xmlns="" xmlns:a16="http://schemas.microsoft.com/office/drawing/2014/main" val="1981845084"/>
                    </a:ext>
                  </a:extLst>
                </a:gridCol>
                <a:gridCol w="5155481">
                  <a:extLst>
                    <a:ext uri="{9D8B030D-6E8A-4147-A177-3AD203B41FA5}">
                      <a16:colId xmlns="" xmlns:a16="http://schemas.microsoft.com/office/drawing/2014/main" val="1346692399"/>
                    </a:ext>
                  </a:extLst>
                </a:gridCol>
                <a:gridCol w="667760">
                  <a:extLst>
                    <a:ext uri="{9D8B030D-6E8A-4147-A177-3AD203B41FA5}">
                      <a16:colId xmlns="" xmlns:a16="http://schemas.microsoft.com/office/drawing/2014/main" val="3718430430"/>
                    </a:ext>
                  </a:extLst>
                </a:gridCol>
                <a:gridCol w="664668">
                  <a:extLst>
                    <a:ext uri="{9D8B030D-6E8A-4147-A177-3AD203B41FA5}">
                      <a16:colId xmlns="" xmlns:a16="http://schemas.microsoft.com/office/drawing/2014/main" val="2066673988"/>
                    </a:ext>
                  </a:extLst>
                </a:gridCol>
                <a:gridCol w="838200">
                  <a:extLst>
                    <a:ext uri="{9D8B030D-6E8A-4147-A177-3AD203B41FA5}">
                      <a16:colId xmlns="" xmlns:a16="http://schemas.microsoft.com/office/drawing/2014/main" val="1118431156"/>
                    </a:ext>
                  </a:extLst>
                </a:gridCol>
                <a:gridCol w="702057">
                  <a:extLst>
                    <a:ext uri="{9D8B030D-6E8A-4147-A177-3AD203B41FA5}">
                      <a16:colId xmlns="" xmlns:a16="http://schemas.microsoft.com/office/drawing/2014/main" val="3295529142"/>
                    </a:ext>
                  </a:extLst>
                </a:gridCol>
                <a:gridCol w="805386">
                  <a:extLst>
                    <a:ext uri="{9D8B030D-6E8A-4147-A177-3AD203B41FA5}">
                      <a16:colId xmlns="" xmlns:a16="http://schemas.microsoft.com/office/drawing/2014/main" val="996246824"/>
                    </a:ext>
                  </a:extLst>
                </a:gridCol>
                <a:gridCol w="692699">
                  <a:extLst>
                    <a:ext uri="{9D8B030D-6E8A-4147-A177-3AD203B41FA5}">
                      <a16:colId xmlns="" xmlns:a16="http://schemas.microsoft.com/office/drawing/2014/main" val="3093777293"/>
                    </a:ext>
                  </a:extLst>
                </a:gridCol>
              </a:tblGrid>
              <a:tr h="26606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«Спорт»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30396359"/>
                  </a:ext>
                </a:extLst>
              </a:tr>
              <a:tr h="43400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граждан,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систематически занимающихся физической культурой и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спортом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55,58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13861902"/>
                  </a:ext>
                </a:extLst>
              </a:tr>
              <a:tr h="49703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Доступные спортивные площадки. Доля спортивных площадок, управляемых в соответствии со стандартом их использования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593627489"/>
                  </a:ext>
                </a:extLst>
              </a:tr>
              <a:tr h="78332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врачей и среднего медицинского персонала муниципальных учреждений физической культуры и спорта без учета внешних совместителей, которым осуществлены выплаты в целях сохранения достигнутого уровня заработной платы работников данной категории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4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4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-</a:t>
                      </a:r>
                      <a:endParaRPr lang="ru-RU" sz="1200" dirty="0"/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4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4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4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4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4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47414971"/>
                  </a:ext>
                </a:extLst>
              </a:tr>
              <a:tr h="7331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жителей Московской области, выполнивших нормативы испытаний (тестов) Всероссийского комплекса "Готов к труду и обороне" (ГТО), в общей численности населения, принявшего участие в испытаниях (тестах)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649496986"/>
                  </a:ext>
                </a:extLst>
              </a:tr>
              <a:tr h="80505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лиц с ограниченными возможностями здоровья и инвалидов, систематически занимающихся физической культурой и спортом, в общей численности указанной категории населения, проживающего 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072399418"/>
                  </a:ext>
                </a:extLst>
              </a:tr>
              <a:tr h="10290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Сохранена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сеть организаций, реализующих дополнительные образовательные программы спортивной подготовки, в ведении органов управления в сфере физической культуры  и спорта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81852109"/>
                  </a:ext>
                </a:extLst>
              </a:tr>
              <a:tr h="8979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Эффективность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использования существующих объектов спорта (отношение фактической посещаемости к нормативной пропускной способности)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3714842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62435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2000">
                <a:srgbClr val="FFFFEB"/>
              </a:gs>
              <a:gs pos="8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5044385"/>
              </p:ext>
            </p:extLst>
          </p:nvPr>
        </p:nvGraphicFramePr>
        <p:xfrm>
          <a:off x="0" y="521210"/>
          <a:ext cx="9886384" cy="883572"/>
        </p:xfrm>
        <a:graphic>
          <a:graphicData uri="http://schemas.openxmlformats.org/drawingml/2006/table">
            <a:tbl>
              <a:tblPr/>
              <a:tblGrid>
                <a:gridCol w="379897">
                  <a:extLst>
                    <a:ext uri="{9D8B030D-6E8A-4147-A177-3AD203B41FA5}">
                      <a16:colId xmlns="" xmlns:a16="http://schemas.microsoft.com/office/drawing/2014/main" val="3098752159"/>
                    </a:ext>
                  </a:extLst>
                </a:gridCol>
                <a:gridCol w="4911294">
                  <a:extLst>
                    <a:ext uri="{9D8B030D-6E8A-4147-A177-3AD203B41FA5}">
                      <a16:colId xmlns="" xmlns:a16="http://schemas.microsoft.com/office/drawing/2014/main" val="3911756313"/>
                    </a:ext>
                  </a:extLst>
                </a:gridCol>
                <a:gridCol w="729465">
                  <a:extLst>
                    <a:ext uri="{9D8B030D-6E8A-4147-A177-3AD203B41FA5}">
                      <a16:colId xmlns="" xmlns:a16="http://schemas.microsoft.com/office/drawing/2014/main" val="3833402508"/>
                    </a:ext>
                  </a:extLst>
                </a:gridCol>
                <a:gridCol w="698643">
                  <a:extLst>
                    <a:ext uri="{9D8B030D-6E8A-4147-A177-3AD203B41FA5}">
                      <a16:colId xmlns="" xmlns:a16="http://schemas.microsoft.com/office/drawing/2014/main" val="1521738628"/>
                    </a:ext>
                  </a:extLst>
                </a:gridCol>
                <a:gridCol w="883577">
                  <a:extLst>
                    <a:ext uri="{9D8B030D-6E8A-4147-A177-3AD203B41FA5}">
                      <a16:colId xmlns="" xmlns:a16="http://schemas.microsoft.com/office/drawing/2014/main" val="2006119546"/>
                    </a:ext>
                  </a:extLst>
                </a:gridCol>
                <a:gridCol w="682511">
                  <a:extLst>
                    <a:ext uri="{9D8B030D-6E8A-4147-A177-3AD203B41FA5}">
                      <a16:colId xmlns="" xmlns:a16="http://schemas.microsoft.com/office/drawing/2014/main" val="1334942170"/>
                    </a:ext>
                  </a:extLst>
                </a:gridCol>
                <a:gridCol w="877383">
                  <a:extLst>
                    <a:ext uri="{9D8B030D-6E8A-4147-A177-3AD203B41FA5}">
                      <a16:colId xmlns="" xmlns:a16="http://schemas.microsoft.com/office/drawing/2014/main" val="2769516640"/>
                    </a:ext>
                  </a:extLst>
                </a:gridCol>
                <a:gridCol w="723614">
                  <a:extLst>
                    <a:ext uri="{9D8B030D-6E8A-4147-A177-3AD203B41FA5}">
                      <a16:colId xmlns=""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</a:t>
                      </a:r>
                      <a:r>
                        <a:rPr lang="ru" sz="1000" b="1" dirty="0" smtClean="0">
                          <a:latin typeface="Times New Roman"/>
                        </a:rPr>
                        <a:t>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3296075"/>
              </p:ext>
            </p:extLst>
          </p:nvPr>
        </p:nvGraphicFramePr>
        <p:xfrm>
          <a:off x="0" y="1412342"/>
          <a:ext cx="9906000" cy="54737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0144">
                  <a:extLst>
                    <a:ext uri="{9D8B030D-6E8A-4147-A177-3AD203B41FA5}">
                      <a16:colId xmlns="" xmlns:a16="http://schemas.microsoft.com/office/drawing/2014/main" val="1981845084"/>
                    </a:ext>
                  </a:extLst>
                </a:gridCol>
                <a:gridCol w="4931352">
                  <a:extLst>
                    <a:ext uri="{9D8B030D-6E8A-4147-A177-3AD203B41FA5}">
                      <a16:colId xmlns="" xmlns:a16="http://schemas.microsoft.com/office/drawing/2014/main" val="1346692399"/>
                    </a:ext>
                  </a:extLst>
                </a:gridCol>
                <a:gridCol w="701943">
                  <a:extLst>
                    <a:ext uri="{9D8B030D-6E8A-4147-A177-3AD203B41FA5}">
                      <a16:colId xmlns="" xmlns:a16="http://schemas.microsoft.com/office/drawing/2014/main" val="3718430430"/>
                    </a:ext>
                  </a:extLst>
                </a:gridCol>
                <a:gridCol w="698692">
                  <a:extLst>
                    <a:ext uri="{9D8B030D-6E8A-4147-A177-3AD203B41FA5}">
                      <a16:colId xmlns="" xmlns:a16="http://schemas.microsoft.com/office/drawing/2014/main" val="2066673988"/>
                    </a:ext>
                  </a:extLst>
                </a:gridCol>
                <a:gridCol w="881106">
                  <a:extLst>
                    <a:ext uri="{9D8B030D-6E8A-4147-A177-3AD203B41FA5}">
                      <a16:colId xmlns="" xmlns:a16="http://schemas.microsoft.com/office/drawing/2014/main" val="1118431156"/>
                    </a:ext>
                  </a:extLst>
                </a:gridCol>
                <a:gridCol w="737994">
                  <a:extLst>
                    <a:ext uri="{9D8B030D-6E8A-4147-A177-3AD203B41FA5}">
                      <a16:colId xmlns="" xmlns:a16="http://schemas.microsoft.com/office/drawing/2014/main" val="3295529142"/>
                    </a:ext>
                  </a:extLst>
                </a:gridCol>
                <a:gridCol w="846612">
                  <a:extLst>
                    <a:ext uri="{9D8B030D-6E8A-4147-A177-3AD203B41FA5}">
                      <a16:colId xmlns="" xmlns:a16="http://schemas.microsoft.com/office/drawing/2014/main" val="996246824"/>
                    </a:ext>
                  </a:extLst>
                </a:gridCol>
                <a:gridCol w="728157">
                  <a:extLst>
                    <a:ext uri="{9D8B030D-6E8A-4147-A177-3AD203B41FA5}">
                      <a16:colId xmlns="" xmlns:a16="http://schemas.microsoft.com/office/drawing/2014/main" val="3093777293"/>
                    </a:ext>
                  </a:extLst>
                </a:gridCol>
              </a:tblGrid>
              <a:tr h="33426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«Развитие </a:t>
                      </a:r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сельского 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хозяйства»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039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593627489"/>
                  </a:ext>
                </a:extLst>
              </a:tr>
              <a:tr h="29705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Ввод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мощностей животноводческих комплексов молочного направления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скотомест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649496986"/>
                  </a:ext>
                </a:extLst>
              </a:tr>
              <a:tr h="92092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Инвестиции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основной капитал по видам экономической деятельности: Растениеводство и животноводство, охота и предоставление соответствующих услуг в этих областях, Производство пищевых продуктов, Производство напитков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мил.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600,48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072399418"/>
                  </a:ext>
                </a:extLst>
              </a:tr>
              <a:tr h="48288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Индекс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производства продукции сельского хозяйства в хозяйствах всех категорий (в сопоставимых ценах) к предыдущему году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81852109"/>
                  </a:ext>
                </a:extLst>
              </a:tr>
              <a:tr h="25700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Производство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молока в хозяйствах всех категорий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тонн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79550748"/>
                  </a:ext>
                </a:extLst>
              </a:tr>
              <a:tr h="78068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Вовлечение в оборот выбывших сельскохозяйственных угодий за счет проведения </a:t>
                      </a:r>
                      <a:r>
                        <a:rPr lang="ru-RU" sz="12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культуротехнических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работ сельскохозяйственными товаропроизводителями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гектаров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371484219"/>
                  </a:ext>
                </a:extLst>
              </a:tr>
              <a:tr h="6678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Площадь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земельных участков, находящихся в муниципальной собственности и государственная собственность на которые не разграничена, предоставленных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сельхозтоваропроизводителям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гектар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485866236"/>
                  </a:ext>
                </a:extLst>
              </a:tr>
              <a:tr h="32877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Площадь земель, обработанных от борщевика Сосновского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гектар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80315025"/>
                  </a:ext>
                </a:extLst>
              </a:tr>
              <a:tr h="3816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сельских населенных пунктов, обслуживаемых по доставке продовольственных и непродовольственных товаров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85049494"/>
                  </a:ext>
                </a:extLst>
              </a:tr>
              <a:tr h="1190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отловленных животных без владельцев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984080"/>
                  </a:ext>
                </a:extLst>
              </a:tr>
              <a:tr h="1190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обустроенных сибиреязвенных скотомогильников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872820289"/>
                  </a:ext>
                </a:extLst>
              </a:tr>
              <a:tr h="3816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экспорта продукции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агропромышленного комплекса (АПК)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долларов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2997506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40249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2000">
                <a:srgbClr val="FFFFEB"/>
              </a:gs>
              <a:gs pos="8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4167831"/>
              </p:ext>
            </p:extLst>
          </p:nvPr>
        </p:nvGraphicFramePr>
        <p:xfrm>
          <a:off x="0" y="521210"/>
          <a:ext cx="9886384" cy="883572"/>
        </p:xfrm>
        <a:graphic>
          <a:graphicData uri="http://schemas.openxmlformats.org/drawingml/2006/table">
            <a:tbl>
              <a:tblPr/>
              <a:tblGrid>
                <a:gridCol w="379897">
                  <a:extLst>
                    <a:ext uri="{9D8B030D-6E8A-4147-A177-3AD203B41FA5}">
                      <a16:colId xmlns="" xmlns:a16="http://schemas.microsoft.com/office/drawing/2014/main" val="3098752159"/>
                    </a:ext>
                  </a:extLst>
                </a:gridCol>
                <a:gridCol w="4911294">
                  <a:extLst>
                    <a:ext uri="{9D8B030D-6E8A-4147-A177-3AD203B41FA5}">
                      <a16:colId xmlns="" xmlns:a16="http://schemas.microsoft.com/office/drawing/2014/main" val="3911756313"/>
                    </a:ext>
                  </a:extLst>
                </a:gridCol>
                <a:gridCol w="729465">
                  <a:extLst>
                    <a:ext uri="{9D8B030D-6E8A-4147-A177-3AD203B41FA5}">
                      <a16:colId xmlns="" xmlns:a16="http://schemas.microsoft.com/office/drawing/2014/main" val="3833402508"/>
                    </a:ext>
                  </a:extLst>
                </a:gridCol>
                <a:gridCol w="698643">
                  <a:extLst>
                    <a:ext uri="{9D8B030D-6E8A-4147-A177-3AD203B41FA5}">
                      <a16:colId xmlns="" xmlns:a16="http://schemas.microsoft.com/office/drawing/2014/main" val="1521738628"/>
                    </a:ext>
                  </a:extLst>
                </a:gridCol>
                <a:gridCol w="883577">
                  <a:extLst>
                    <a:ext uri="{9D8B030D-6E8A-4147-A177-3AD203B41FA5}">
                      <a16:colId xmlns="" xmlns:a16="http://schemas.microsoft.com/office/drawing/2014/main" val="2006119546"/>
                    </a:ext>
                  </a:extLst>
                </a:gridCol>
                <a:gridCol w="682511">
                  <a:extLst>
                    <a:ext uri="{9D8B030D-6E8A-4147-A177-3AD203B41FA5}">
                      <a16:colId xmlns="" xmlns:a16="http://schemas.microsoft.com/office/drawing/2014/main" val="1334942170"/>
                    </a:ext>
                  </a:extLst>
                </a:gridCol>
                <a:gridCol w="877383">
                  <a:extLst>
                    <a:ext uri="{9D8B030D-6E8A-4147-A177-3AD203B41FA5}">
                      <a16:colId xmlns="" xmlns:a16="http://schemas.microsoft.com/office/drawing/2014/main" val="2769516640"/>
                    </a:ext>
                  </a:extLst>
                </a:gridCol>
                <a:gridCol w="723614">
                  <a:extLst>
                    <a:ext uri="{9D8B030D-6E8A-4147-A177-3AD203B41FA5}">
                      <a16:colId xmlns=""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2968537"/>
              </p:ext>
            </p:extLst>
          </p:nvPr>
        </p:nvGraphicFramePr>
        <p:xfrm>
          <a:off x="0" y="1412342"/>
          <a:ext cx="9906000" cy="54737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0144">
                  <a:extLst>
                    <a:ext uri="{9D8B030D-6E8A-4147-A177-3AD203B41FA5}">
                      <a16:colId xmlns="" xmlns:a16="http://schemas.microsoft.com/office/drawing/2014/main" val="1981845084"/>
                    </a:ext>
                  </a:extLst>
                </a:gridCol>
                <a:gridCol w="4931352">
                  <a:extLst>
                    <a:ext uri="{9D8B030D-6E8A-4147-A177-3AD203B41FA5}">
                      <a16:colId xmlns="" xmlns:a16="http://schemas.microsoft.com/office/drawing/2014/main" val="1346692399"/>
                    </a:ext>
                  </a:extLst>
                </a:gridCol>
                <a:gridCol w="701943">
                  <a:extLst>
                    <a:ext uri="{9D8B030D-6E8A-4147-A177-3AD203B41FA5}">
                      <a16:colId xmlns="" xmlns:a16="http://schemas.microsoft.com/office/drawing/2014/main" val="3718430430"/>
                    </a:ext>
                  </a:extLst>
                </a:gridCol>
                <a:gridCol w="698692">
                  <a:extLst>
                    <a:ext uri="{9D8B030D-6E8A-4147-A177-3AD203B41FA5}">
                      <a16:colId xmlns="" xmlns:a16="http://schemas.microsoft.com/office/drawing/2014/main" val="2066673988"/>
                    </a:ext>
                  </a:extLst>
                </a:gridCol>
                <a:gridCol w="881106">
                  <a:extLst>
                    <a:ext uri="{9D8B030D-6E8A-4147-A177-3AD203B41FA5}">
                      <a16:colId xmlns="" xmlns:a16="http://schemas.microsoft.com/office/drawing/2014/main" val="1118431156"/>
                    </a:ext>
                  </a:extLst>
                </a:gridCol>
                <a:gridCol w="737994">
                  <a:extLst>
                    <a:ext uri="{9D8B030D-6E8A-4147-A177-3AD203B41FA5}">
                      <a16:colId xmlns="" xmlns:a16="http://schemas.microsoft.com/office/drawing/2014/main" val="3295529142"/>
                    </a:ext>
                  </a:extLst>
                </a:gridCol>
                <a:gridCol w="846612">
                  <a:extLst>
                    <a:ext uri="{9D8B030D-6E8A-4147-A177-3AD203B41FA5}">
                      <a16:colId xmlns="" xmlns:a16="http://schemas.microsoft.com/office/drawing/2014/main" val="996246824"/>
                    </a:ext>
                  </a:extLst>
                </a:gridCol>
                <a:gridCol w="728157">
                  <a:extLst>
                    <a:ext uri="{9D8B030D-6E8A-4147-A177-3AD203B41FA5}">
                      <a16:colId xmlns="" xmlns:a16="http://schemas.microsoft.com/office/drawing/2014/main" val="3093777293"/>
                    </a:ext>
                  </a:extLst>
                </a:gridCol>
              </a:tblGrid>
              <a:tr h="33426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«Развитие </a:t>
                      </a:r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сельского 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хозяйства»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039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593627489"/>
                  </a:ext>
                </a:extLst>
              </a:tr>
              <a:tr h="29705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Ввод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мощностей животноводческих комплексов молочного направления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скотомест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649496986"/>
                  </a:ext>
                </a:extLst>
              </a:tr>
              <a:tr h="92092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Инвестиции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основной капитал по видам экономической деятельности: Растениеводство и животноводство, охота и предоставление соответствующих услуг в этих областях, Производство пищевых продуктов, Производство напитков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мил.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600,48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601,0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601,0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601,0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072399418"/>
                  </a:ext>
                </a:extLst>
              </a:tr>
              <a:tr h="48288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Индекс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производства продукции сельского хозяйства в хозяйствах всех категорий (в сопоставимых ценах) к предыдущему году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81852109"/>
                  </a:ext>
                </a:extLst>
              </a:tr>
              <a:tr h="25700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Производство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молока в хозяйствах всех категорий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тонн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79550748"/>
                  </a:ext>
                </a:extLst>
              </a:tr>
              <a:tr h="78068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Вовлечение в оборот выбывших сельскохозяйственных угодий за счет проведения </a:t>
                      </a:r>
                      <a:r>
                        <a:rPr lang="ru-RU" sz="12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культуротехнических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работ сельскохозяйственными товаропроизводителями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гектаров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371484219"/>
                  </a:ext>
                </a:extLst>
              </a:tr>
              <a:tr h="6678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Площадь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земельных участков, находящихся в муниципальной собственности и государственная собственность на которые не разграничена, предоставленных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сельхозтоваропроизводителям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гектар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485866236"/>
                  </a:ext>
                </a:extLst>
              </a:tr>
              <a:tr h="32877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Площадь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земель, обработанных от борщевика Сосновского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гектар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80315025"/>
                  </a:ext>
                </a:extLst>
              </a:tr>
              <a:tr h="3816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r>
                        <a:rPr lang="ru-RU" sz="12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сельских населенных пунктов, обслуживаемых по доставке продовольственных и непродовольственных товаров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85049494"/>
                  </a:ext>
                </a:extLst>
              </a:tr>
              <a:tr h="1190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отловленных животных без владельцев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984080"/>
                  </a:ext>
                </a:extLst>
              </a:tr>
              <a:tr h="1190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6.21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обустроенных сибиреязвенных скотомогильников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872820289"/>
                  </a:ext>
                </a:extLst>
              </a:tr>
              <a:tr h="3816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6.22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Объем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экспорта продукции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агропромышленного комплекса (АПК)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долларов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2997506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05576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0000">
                <a:srgbClr val="FFFFEB"/>
              </a:gs>
              <a:gs pos="73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5986036"/>
              </p:ext>
            </p:extLst>
          </p:nvPr>
        </p:nvGraphicFramePr>
        <p:xfrm>
          <a:off x="20548" y="521210"/>
          <a:ext cx="9865836" cy="883572"/>
        </p:xfrm>
        <a:graphic>
          <a:graphicData uri="http://schemas.openxmlformats.org/drawingml/2006/table">
            <a:tbl>
              <a:tblPr/>
              <a:tblGrid>
                <a:gridCol w="386858">
                  <a:extLst>
                    <a:ext uri="{9D8B030D-6E8A-4147-A177-3AD203B41FA5}">
                      <a16:colId xmlns="" xmlns:a16="http://schemas.microsoft.com/office/drawing/2014/main" val="3098752159"/>
                    </a:ext>
                  </a:extLst>
                </a:gridCol>
                <a:gridCol w="5178582">
                  <a:extLst>
                    <a:ext uri="{9D8B030D-6E8A-4147-A177-3AD203B41FA5}">
                      <a16:colId xmlns="" xmlns:a16="http://schemas.microsoft.com/office/drawing/2014/main" val="3911756313"/>
                    </a:ext>
                  </a:extLst>
                </a:gridCol>
                <a:gridCol w="733331">
                  <a:extLst>
                    <a:ext uri="{9D8B030D-6E8A-4147-A177-3AD203B41FA5}">
                      <a16:colId xmlns="" xmlns:a16="http://schemas.microsoft.com/office/drawing/2014/main" val="3833402508"/>
                    </a:ext>
                  </a:extLst>
                </a:gridCol>
                <a:gridCol w="742384">
                  <a:extLst>
                    <a:ext uri="{9D8B030D-6E8A-4147-A177-3AD203B41FA5}">
                      <a16:colId xmlns="" xmlns:a16="http://schemas.microsoft.com/office/drawing/2014/main" val="1521738628"/>
                    </a:ext>
                  </a:extLst>
                </a:gridCol>
                <a:gridCol w="688063">
                  <a:extLst>
                    <a:ext uri="{9D8B030D-6E8A-4147-A177-3AD203B41FA5}">
                      <a16:colId xmlns="" xmlns:a16="http://schemas.microsoft.com/office/drawing/2014/main" val="2006119546"/>
                    </a:ext>
                  </a:extLst>
                </a:gridCol>
                <a:gridCol w="715224">
                  <a:extLst>
                    <a:ext uri="{9D8B030D-6E8A-4147-A177-3AD203B41FA5}">
                      <a16:colId xmlns="" xmlns:a16="http://schemas.microsoft.com/office/drawing/2014/main" val="1334942170"/>
                    </a:ext>
                  </a:extLst>
                </a:gridCol>
                <a:gridCol w="733331">
                  <a:extLst>
                    <a:ext uri="{9D8B030D-6E8A-4147-A177-3AD203B41FA5}">
                      <a16:colId xmlns="" xmlns:a16="http://schemas.microsoft.com/office/drawing/2014/main" val="2769516640"/>
                    </a:ext>
                  </a:extLst>
                </a:gridCol>
                <a:gridCol w="688063">
                  <a:extLst>
                    <a:ext uri="{9D8B030D-6E8A-4147-A177-3AD203B41FA5}">
                      <a16:colId xmlns=""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7284721"/>
              </p:ext>
            </p:extLst>
          </p:nvPr>
        </p:nvGraphicFramePr>
        <p:xfrm>
          <a:off x="0" y="1397283"/>
          <a:ext cx="9905999" cy="553169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1514">
                  <a:extLst>
                    <a:ext uri="{9D8B030D-6E8A-4147-A177-3AD203B41FA5}">
                      <a16:colId xmlns="" xmlns:a16="http://schemas.microsoft.com/office/drawing/2014/main" val="2572060171"/>
                    </a:ext>
                  </a:extLst>
                </a:gridCol>
                <a:gridCol w="5072050">
                  <a:extLst>
                    <a:ext uri="{9D8B030D-6E8A-4147-A177-3AD203B41FA5}">
                      <a16:colId xmlns="" xmlns:a16="http://schemas.microsoft.com/office/drawing/2014/main" val="2128628112"/>
                    </a:ext>
                  </a:extLst>
                </a:gridCol>
                <a:gridCol w="804769">
                  <a:extLst>
                    <a:ext uri="{9D8B030D-6E8A-4147-A177-3AD203B41FA5}">
                      <a16:colId xmlns="" xmlns:a16="http://schemas.microsoft.com/office/drawing/2014/main" val="815197111"/>
                    </a:ext>
                  </a:extLst>
                </a:gridCol>
                <a:gridCol w="708616">
                  <a:extLst>
                    <a:ext uri="{9D8B030D-6E8A-4147-A177-3AD203B41FA5}">
                      <a16:colId xmlns="" xmlns:a16="http://schemas.microsoft.com/office/drawing/2014/main" val="3596401494"/>
                    </a:ext>
                  </a:extLst>
                </a:gridCol>
                <a:gridCol w="696343">
                  <a:extLst>
                    <a:ext uri="{9D8B030D-6E8A-4147-A177-3AD203B41FA5}">
                      <a16:colId xmlns="" xmlns:a16="http://schemas.microsoft.com/office/drawing/2014/main" val="2931462569"/>
                    </a:ext>
                  </a:extLst>
                </a:gridCol>
                <a:gridCol w="665883">
                  <a:extLst>
                    <a:ext uri="{9D8B030D-6E8A-4147-A177-3AD203B41FA5}">
                      <a16:colId xmlns="" xmlns:a16="http://schemas.microsoft.com/office/drawing/2014/main" val="3707146784"/>
                    </a:ext>
                  </a:extLst>
                </a:gridCol>
                <a:gridCol w="807707">
                  <a:extLst>
                    <a:ext uri="{9D8B030D-6E8A-4147-A177-3AD203B41FA5}">
                      <a16:colId xmlns="" xmlns:a16="http://schemas.microsoft.com/office/drawing/2014/main" val="3528016845"/>
                    </a:ext>
                  </a:extLst>
                </a:gridCol>
                <a:gridCol w="719117">
                  <a:extLst>
                    <a:ext uri="{9D8B030D-6E8A-4147-A177-3AD203B41FA5}">
                      <a16:colId xmlns="" xmlns:a16="http://schemas.microsoft.com/office/drawing/2014/main" val="40441504"/>
                    </a:ext>
                  </a:extLst>
                </a:gridCol>
              </a:tblGrid>
              <a:tr h="28107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«Экология </a:t>
                      </a:r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окружающая 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среда» 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89493628"/>
                  </a:ext>
                </a:extLst>
              </a:tr>
              <a:tr h="31574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проведенных экологических мероприятий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705047851"/>
                  </a:ext>
                </a:extLst>
              </a:tr>
              <a:tr h="3757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мероприятий по охране окружающей среды в границах городского округа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604211657"/>
                  </a:ext>
                </a:extLst>
              </a:tr>
              <a:tr h="3757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ликвидированных наиболее опасных объектов накопленного вреда окружающей среде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штука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895033637"/>
                  </a:ext>
                </a:extLst>
              </a:tr>
              <a:tr h="5589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Численность населения, качество жизни которого улучшится в связи с ликвидацией и рекультивацией объектов накопленного вреда окружающей среде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 человек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358836571"/>
                  </a:ext>
                </a:extLst>
              </a:tr>
              <a:tr h="61680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«Безопасность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обеспечение безопасности жизнедеятельности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населения»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30839590"/>
                  </a:ext>
                </a:extLst>
              </a:tr>
              <a:tr h="3757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кладбищ, соответствующих требованиям Регионального стандарта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842964175"/>
                  </a:ext>
                </a:extLst>
              </a:tr>
              <a:tr h="3757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восстановленных (ремонт, реставрация, благоустройство) воинских захоронений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9223515"/>
                  </a:ext>
                </a:extLst>
              </a:tr>
              <a:tr h="3757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Снижение общего количества преступлений, совершенных на территории муниципального образования, не менее чем на 3 % ежегодно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733892058"/>
                  </a:ext>
                </a:extLst>
              </a:tr>
              <a:tr h="74205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Увеличение общего количества видеокамер, введенных в эксплуатацию в систему технологического обеспечения региональной общественной безопасности и оперативного управления «Безопасный регион», не менее чем на 5 % ежегодно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686524804"/>
                  </a:ext>
                </a:extLst>
              </a:tr>
              <a:tr h="5589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транспортировок умерших в морг с мест обнаружения или происшествия для производства судебно-медицинской экспертизы, произведенных в соответствии с установленными требованиями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371931276"/>
                  </a:ext>
                </a:extLst>
              </a:tr>
              <a:tr h="57919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Инвентаризация мест захоронений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1567621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69149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0000">
                <a:srgbClr val="FFFFEB"/>
              </a:gs>
              <a:gs pos="73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559997"/>
              </p:ext>
            </p:extLst>
          </p:nvPr>
        </p:nvGraphicFramePr>
        <p:xfrm>
          <a:off x="18107" y="521210"/>
          <a:ext cx="9868277" cy="883572"/>
        </p:xfrm>
        <a:graphic>
          <a:graphicData uri="http://schemas.openxmlformats.org/drawingml/2006/table">
            <a:tbl>
              <a:tblPr/>
              <a:tblGrid>
                <a:gridCol w="389299">
                  <a:extLst>
                    <a:ext uri="{9D8B030D-6E8A-4147-A177-3AD203B41FA5}">
                      <a16:colId xmlns="" xmlns:a16="http://schemas.microsoft.com/office/drawing/2014/main" val="3098752159"/>
                    </a:ext>
                  </a:extLst>
                </a:gridCol>
                <a:gridCol w="5089268">
                  <a:extLst>
                    <a:ext uri="{9D8B030D-6E8A-4147-A177-3AD203B41FA5}">
                      <a16:colId xmlns="" xmlns:a16="http://schemas.microsoft.com/office/drawing/2014/main" val="3911756313"/>
                    </a:ext>
                  </a:extLst>
                </a:gridCol>
                <a:gridCol w="678095">
                  <a:extLst>
                    <a:ext uri="{9D8B030D-6E8A-4147-A177-3AD203B41FA5}">
                      <a16:colId xmlns="" xmlns:a16="http://schemas.microsoft.com/office/drawing/2014/main" val="3833402508"/>
                    </a:ext>
                  </a:extLst>
                </a:gridCol>
                <a:gridCol w="739739">
                  <a:extLst>
                    <a:ext uri="{9D8B030D-6E8A-4147-A177-3AD203B41FA5}">
                      <a16:colId xmlns="" xmlns:a16="http://schemas.microsoft.com/office/drawing/2014/main" val="1521738628"/>
                    </a:ext>
                  </a:extLst>
                </a:gridCol>
                <a:gridCol w="780836">
                  <a:extLst>
                    <a:ext uri="{9D8B030D-6E8A-4147-A177-3AD203B41FA5}">
                      <a16:colId xmlns="" xmlns:a16="http://schemas.microsoft.com/office/drawing/2014/main" val="2006119546"/>
                    </a:ext>
                  </a:extLst>
                </a:gridCol>
                <a:gridCol w="688368">
                  <a:extLst>
                    <a:ext uri="{9D8B030D-6E8A-4147-A177-3AD203B41FA5}">
                      <a16:colId xmlns="" xmlns:a16="http://schemas.microsoft.com/office/drawing/2014/main" val="1334942170"/>
                    </a:ext>
                  </a:extLst>
                </a:gridCol>
                <a:gridCol w="814609">
                  <a:extLst>
                    <a:ext uri="{9D8B030D-6E8A-4147-A177-3AD203B41FA5}">
                      <a16:colId xmlns="" xmlns:a16="http://schemas.microsoft.com/office/drawing/2014/main" val="2769516640"/>
                    </a:ext>
                  </a:extLst>
                </a:gridCol>
                <a:gridCol w="688063">
                  <a:extLst>
                    <a:ext uri="{9D8B030D-6E8A-4147-A177-3AD203B41FA5}">
                      <a16:colId xmlns=""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0075782"/>
              </p:ext>
            </p:extLst>
          </p:nvPr>
        </p:nvGraphicFramePr>
        <p:xfrm>
          <a:off x="0" y="1404783"/>
          <a:ext cx="9905999" cy="54532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0966">
                  <a:extLst>
                    <a:ext uri="{9D8B030D-6E8A-4147-A177-3AD203B41FA5}">
                      <a16:colId xmlns="" xmlns:a16="http://schemas.microsoft.com/office/drawing/2014/main" val="2572060171"/>
                    </a:ext>
                  </a:extLst>
                </a:gridCol>
                <a:gridCol w="5129742">
                  <a:extLst>
                    <a:ext uri="{9D8B030D-6E8A-4147-A177-3AD203B41FA5}">
                      <a16:colId xmlns="" xmlns:a16="http://schemas.microsoft.com/office/drawing/2014/main" val="2128628112"/>
                    </a:ext>
                  </a:extLst>
                </a:gridCol>
                <a:gridCol w="672054">
                  <a:extLst>
                    <a:ext uri="{9D8B030D-6E8A-4147-A177-3AD203B41FA5}">
                      <a16:colId xmlns="" xmlns:a16="http://schemas.microsoft.com/office/drawing/2014/main" val="815197111"/>
                    </a:ext>
                  </a:extLst>
                </a:gridCol>
                <a:gridCol w="828562">
                  <a:extLst>
                    <a:ext uri="{9D8B030D-6E8A-4147-A177-3AD203B41FA5}">
                      <a16:colId xmlns="" xmlns:a16="http://schemas.microsoft.com/office/drawing/2014/main" val="475185603"/>
                    </a:ext>
                  </a:extLst>
                </a:gridCol>
                <a:gridCol w="690468">
                  <a:extLst>
                    <a:ext uri="{9D8B030D-6E8A-4147-A177-3AD203B41FA5}">
                      <a16:colId xmlns="" xmlns:a16="http://schemas.microsoft.com/office/drawing/2014/main" val="2931462569"/>
                    </a:ext>
                  </a:extLst>
                </a:gridCol>
                <a:gridCol w="660265">
                  <a:extLst>
                    <a:ext uri="{9D8B030D-6E8A-4147-A177-3AD203B41FA5}">
                      <a16:colId xmlns="" xmlns:a16="http://schemas.microsoft.com/office/drawing/2014/main" val="3707146784"/>
                    </a:ext>
                  </a:extLst>
                </a:gridCol>
                <a:gridCol w="800892">
                  <a:extLst>
                    <a:ext uri="{9D8B030D-6E8A-4147-A177-3AD203B41FA5}">
                      <a16:colId xmlns="" xmlns:a16="http://schemas.microsoft.com/office/drawing/2014/main" val="3528016845"/>
                    </a:ext>
                  </a:extLst>
                </a:gridCol>
                <a:gridCol w="713050">
                  <a:extLst>
                    <a:ext uri="{9D8B030D-6E8A-4147-A177-3AD203B41FA5}">
                      <a16:colId xmlns="" xmlns:a16="http://schemas.microsoft.com/office/drawing/2014/main" val="40441504"/>
                    </a:ext>
                  </a:extLst>
                </a:gridCol>
              </a:tblGrid>
              <a:tr h="86429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«Безопасность и обеспечение безопасности жизнедеятельности населения»</a:t>
                      </a:r>
                      <a:endParaRPr lang="ru-RU" sz="2000" b="1" i="1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89493628"/>
                  </a:ext>
                </a:extLst>
              </a:tr>
              <a:tr h="3772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Рост числа лиц, состоящих на диспансерном наблюдении с диагнозом «Употребление наркотиков с вредными последствиями»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705047851"/>
                  </a:ext>
                </a:extLst>
              </a:tr>
              <a:tr h="3772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доли несовершеннолетних в общем числе лиц, совершивших преступления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604211657"/>
                  </a:ext>
                </a:extLst>
              </a:tr>
              <a:tr h="3772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уровня вовлеченности населения в незаконный оборот наркотиков на 100 тыс.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430839590"/>
                  </a:ext>
                </a:extLst>
              </a:tr>
              <a:tr h="32425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уровня </a:t>
                      </a:r>
                      <a:r>
                        <a:rPr lang="ru-RU" sz="1200" b="0" i="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криминогенности</a:t>
                      </a:r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наркомании на 100 тыс. 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842964175"/>
                  </a:ext>
                </a:extLst>
              </a:tr>
              <a:tr h="3772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доли от числа граждан принимающих участие в деятельности народных дружин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9223515"/>
                  </a:ext>
                </a:extLst>
              </a:tr>
              <a:tr h="3772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Рост числа лиц, состоящих на диспансерном наблюдении с диагнозом «Употребление наркотиков с вредными последствиями»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733892058"/>
                  </a:ext>
                </a:extLst>
              </a:tr>
              <a:tr h="3772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доли несовершеннолетних в общем числе лиц, совершивших преступления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686524804"/>
                  </a:ext>
                </a:extLst>
              </a:tr>
              <a:tr h="3772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уровня вовлеченности населения в незаконный оборот наркотиков на 100 тыс.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371931276"/>
                  </a:ext>
                </a:extLst>
              </a:tr>
              <a:tr h="32425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уровня </a:t>
                      </a:r>
                      <a:r>
                        <a:rPr lang="ru-RU" sz="1200" b="0" i="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криминогенности</a:t>
                      </a:r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наркомании на 100 тыс. 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156762104"/>
                  </a:ext>
                </a:extLst>
              </a:tr>
              <a:tr h="3772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доли от числа граждан принимающих участие в деятельности народных дружин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942226238"/>
                  </a:ext>
                </a:extLst>
              </a:tr>
              <a:tr h="92246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доли социально значимых объектов (учреждений), оборудованных в целях антитеррористической защищенности средствами безопасности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1582129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51452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0000">
                <a:srgbClr val="FFFFEB"/>
              </a:gs>
              <a:gs pos="73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5373641"/>
              </p:ext>
            </p:extLst>
          </p:nvPr>
        </p:nvGraphicFramePr>
        <p:xfrm>
          <a:off x="18107" y="521210"/>
          <a:ext cx="9868277" cy="883572"/>
        </p:xfrm>
        <a:graphic>
          <a:graphicData uri="http://schemas.openxmlformats.org/drawingml/2006/table">
            <a:tbl>
              <a:tblPr/>
              <a:tblGrid>
                <a:gridCol w="389299">
                  <a:extLst>
                    <a:ext uri="{9D8B030D-6E8A-4147-A177-3AD203B41FA5}">
                      <a16:colId xmlns="" xmlns:a16="http://schemas.microsoft.com/office/drawing/2014/main" val="3098752159"/>
                    </a:ext>
                  </a:extLst>
                </a:gridCol>
                <a:gridCol w="5178582">
                  <a:extLst>
                    <a:ext uri="{9D8B030D-6E8A-4147-A177-3AD203B41FA5}">
                      <a16:colId xmlns="" xmlns:a16="http://schemas.microsoft.com/office/drawing/2014/main" val="3911756313"/>
                    </a:ext>
                  </a:extLst>
                </a:gridCol>
                <a:gridCol w="733331">
                  <a:extLst>
                    <a:ext uri="{9D8B030D-6E8A-4147-A177-3AD203B41FA5}">
                      <a16:colId xmlns="" xmlns:a16="http://schemas.microsoft.com/office/drawing/2014/main" val="3833402508"/>
                    </a:ext>
                  </a:extLst>
                </a:gridCol>
                <a:gridCol w="742384">
                  <a:extLst>
                    <a:ext uri="{9D8B030D-6E8A-4147-A177-3AD203B41FA5}">
                      <a16:colId xmlns="" xmlns:a16="http://schemas.microsoft.com/office/drawing/2014/main" val="1521738628"/>
                    </a:ext>
                  </a:extLst>
                </a:gridCol>
                <a:gridCol w="688063">
                  <a:extLst>
                    <a:ext uri="{9D8B030D-6E8A-4147-A177-3AD203B41FA5}">
                      <a16:colId xmlns="" xmlns:a16="http://schemas.microsoft.com/office/drawing/2014/main" val="2006119546"/>
                    </a:ext>
                  </a:extLst>
                </a:gridCol>
                <a:gridCol w="715224">
                  <a:extLst>
                    <a:ext uri="{9D8B030D-6E8A-4147-A177-3AD203B41FA5}">
                      <a16:colId xmlns="" xmlns:a16="http://schemas.microsoft.com/office/drawing/2014/main" val="1334942170"/>
                    </a:ext>
                  </a:extLst>
                </a:gridCol>
                <a:gridCol w="733331">
                  <a:extLst>
                    <a:ext uri="{9D8B030D-6E8A-4147-A177-3AD203B41FA5}">
                      <a16:colId xmlns="" xmlns:a16="http://schemas.microsoft.com/office/drawing/2014/main" val="2769516640"/>
                    </a:ext>
                  </a:extLst>
                </a:gridCol>
                <a:gridCol w="688063">
                  <a:extLst>
                    <a:ext uri="{9D8B030D-6E8A-4147-A177-3AD203B41FA5}">
                      <a16:colId xmlns=""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7108791"/>
              </p:ext>
            </p:extLst>
          </p:nvPr>
        </p:nvGraphicFramePr>
        <p:xfrm>
          <a:off x="1" y="1417837"/>
          <a:ext cx="9905999" cy="55791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5109">
                  <a:extLst>
                    <a:ext uri="{9D8B030D-6E8A-4147-A177-3AD203B41FA5}">
                      <a16:colId xmlns="" xmlns:a16="http://schemas.microsoft.com/office/drawing/2014/main" val="2572060171"/>
                    </a:ext>
                  </a:extLst>
                </a:gridCol>
                <a:gridCol w="5204115">
                  <a:extLst>
                    <a:ext uri="{9D8B030D-6E8A-4147-A177-3AD203B41FA5}">
                      <a16:colId xmlns="" xmlns:a16="http://schemas.microsoft.com/office/drawing/2014/main" val="2128628112"/>
                    </a:ext>
                  </a:extLst>
                </a:gridCol>
                <a:gridCol w="661507">
                  <a:extLst>
                    <a:ext uri="{9D8B030D-6E8A-4147-A177-3AD203B41FA5}">
                      <a16:colId xmlns="" xmlns:a16="http://schemas.microsoft.com/office/drawing/2014/main" val="815197111"/>
                    </a:ext>
                  </a:extLst>
                </a:gridCol>
                <a:gridCol w="815557">
                  <a:extLst>
                    <a:ext uri="{9D8B030D-6E8A-4147-A177-3AD203B41FA5}">
                      <a16:colId xmlns="" xmlns:a16="http://schemas.microsoft.com/office/drawing/2014/main" val="475185603"/>
                    </a:ext>
                  </a:extLst>
                </a:gridCol>
                <a:gridCol w="679630">
                  <a:extLst>
                    <a:ext uri="{9D8B030D-6E8A-4147-A177-3AD203B41FA5}">
                      <a16:colId xmlns="" xmlns:a16="http://schemas.microsoft.com/office/drawing/2014/main" val="2931462569"/>
                    </a:ext>
                  </a:extLst>
                </a:gridCol>
                <a:gridCol w="649901">
                  <a:extLst>
                    <a:ext uri="{9D8B030D-6E8A-4147-A177-3AD203B41FA5}">
                      <a16:colId xmlns="" xmlns:a16="http://schemas.microsoft.com/office/drawing/2014/main" val="3707146784"/>
                    </a:ext>
                  </a:extLst>
                </a:gridCol>
                <a:gridCol w="788322">
                  <a:extLst>
                    <a:ext uri="{9D8B030D-6E8A-4147-A177-3AD203B41FA5}">
                      <a16:colId xmlns="" xmlns:a16="http://schemas.microsoft.com/office/drawing/2014/main" val="3528016845"/>
                    </a:ext>
                  </a:extLst>
                </a:gridCol>
                <a:gridCol w="701858">
                  <a:extLst>
                    <a:ext uri="{9D8B030D-6E8A-4147-A177-3AD203B41FA5}">
                      <a16:colId xmlns="" xmlns:a16="http://schemas.microsoft.com/office/drawing/2014/main" val="40441504"/>
                    </a:ext>
                  </a:extLst>
                </a:gridCol>
              </a:tblGrid>
              <a:tr h="73763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«Безопасность и обеспечение безопасности жизнедеятельности населения»</a:t>
                      </a:r>
                      <a:endParaRPr lang="ru-RU" sz="2000" b="1" i="1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89493628"/>
                  </a:ext>
                </a:extLst>
              </a:tr>
              <a:tr h="3751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Прирост уровня безопасности людей на водных объектах, расположенных на территории муниципального образования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705047851"/>
                  </a:ext>
                </a:extLst>
              </a:tr>
              <a:tr h="55796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Среднее временя совместного реагирования нескольких экстренных оперативных служб на обращения населения по единому номеру «112» на территории муниципального образования Московской области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минута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604211657"/>
                  </a:ext>
                </a:extLst>
              </a:tr>
              <a:tr h="55796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Степень готовности  муниципального звена Московской областной системы предупреждения и ликвидации чрезвычайным ситуациям к действиям по предназначению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430839590"/>
                  </a:ext>
                </a:extLst>
              </a:tr>
              <a:tr h="3751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8.23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Повышение степени пожарной защищенности городского округа, по отношению к базовому периоду 2019 года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842964175"/>
                  </a:ext>
                </a:extLst>
              </a:tr>
              <a:tr h="55796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8.24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Темп прироста степени обеспеченности запасами материально-технических, продовольственных, медицинских и иных средств для целей гражданской обороны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9223515"/>
                  </a:ext>
                </a:extLst>
              </a:tr>
              <a:tr h="3751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Увеличение степени готовности к использованию по предназначению защитных сооружений и иных объектов ГО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733892058"/>
                  </a:ext>
                </a:extLst>
              </a:tr>
              <a:tr h="1923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8.26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кладбищ, соответствующих требованиям Регионального стандарта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686524804"/>
                  </a:ext>
                </a:extLst>
              </a:tr>
              <a:tr h="74078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населения, проживающего или осуществляющего хозяйственную деятельность в границах зоны действия технических средств оповещения (электрических, электронных сирен и мощных акустических систем) муниципальной автоматизированной системы централизованного  оповещения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85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85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85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371931276"/>
                  </a:ext>
                </a:extLst>
              </a:tr>
              <a:tr h="3751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8.28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Обеспеченность населения защитными сооружениями гражданской обороны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156762104"/>
                  </a:ext>
                </a:extLst>
              </a:tr>
              <a:tr h="6103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8.29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Обеспеченность населения средствами индивидуальной защиты, медицинскими средствами индивидуальной защиты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85,00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85,00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85,00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9422262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9597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0000">
                <a:srgbClr val="FFFFEB"/>
              </a:gs>
              <a:gs pos="73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4191325"/>
              </p:ext>
            </p:extLst>
          </p:nvPr>
        </p:nvGraphicFramePr>
        <p:xfrm>
          <a:off x="10275" y="521210"/>
          <a:ext cx="9876110" cy="883572"/>
        </p:xfrm>
        <a:graphic>
          <a:graphicData uri="http://schemas.openxmlformats.org/drawingml/2006/table">
            <a:tbl>
              <a:tblPr/>
              <a:tblGrid>
                <a:gridCol w="397132">
                  <a:extLst>
                    <a:ext uri="{9D8B030D-6E8A-4147-A177-3AD203B41FA5}">
                      <a16:colId xmlns="" xmlns:a16="http://schemas.microsoft.com/office/drawing/2014/main" val="3098752159"/>
                    </a:ext>
                  </a:extLst>
                </a:gridCol>
                <a:gridCol w="5178582">
                  <a:extLst>
                    <a:ext uri="{9D8B030D-6E8A-4147-A177-3AD203B41FA5}">
                      <a16:colId xmlns="" xmlns:a16="http://schemas.microsoft.com/office/drawing/2014/main" val="3911756313"/>
                    </a:ext>
                  </a:extLst>
                </a:gridCol>
                <a:gridCol w="733331">
                  <a:extLst>
                    <a:ext uri="{9D8B030D-6E8A-4147-A177-3AD203B41FA5}">
                      <a16:colId xmlns="" xmlns:a16="http://schemas.microsoft.com/office/drawing/2014/main" val="3833402508"/>
                    </a:ext>
                  </a:extLst>
                </a:gridCol>
                <a:gridCol w="742384">
                  <a:extLst>
                    <a:ext uri="{9D8B030D-6E8A-4147-A177-3AD203B41FA5}">
                      <a16:colId xmlns="" xmlns:a16="http://schemas.microsoft.com/office/drawing/2014/main" val="1521738628"/>
                    </a:ext>
                  </a:extLst>
                </a:gridCol>
                <a:gridCol w="688063">
                  <a:extLst>
                    <a:ext uri="{9D8B030D-6E8A-4147-A177-3AD203B41FA5}">
                      <a16:colId xmlns="" xmlns:a16="http://schemas.microsoft.com/office/drawing/2014/main" val="2006119546"/>
                    </a:ext>
                  </a:extLst>
                </a:gridCol>
                <a:gridCol w="715224">
                  <a:extLst>
                    <a:ext uri="{9D8B030D-6E8A-4147-A177-3AD203B41FA5}">
                      <a16:colId xmlns="" xmlns:a16="http://schemas.microsoft.com/office/drawing/2014/main" val="1334942170"/>
                    </a:ext>
                  </a:extLst>
                </a:gridCol>
                <a:gridCol w="733331">
                  <a:extLst>
                    <a:ext uri="{9D8B030D-6E8A-4147-A177-3AD203B41FA5}">
                      <a16:colId xmlns="" xmlns:a16="http://schemas.microsoft.com/office/drawing/2014/main" val="2769516640"/>
                    </a:ext>
                  </a:extLst>
                </a:gridCol>
                <a:gridCol w="688063">
                  <a:extLst>
                    <a:ext uri="{9D8B030D-6E8A-4147-A177-3AD203B41FA5}">
                      <a16:colId xmlns=""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8622972"/>
              </p:ext>
            </p:extLst>
          </p:nvPr>
        </p:nvGraphicFramePr>
        <p:xfrm>
          <a:off x="1" y="1415061"/>
          <a:ext cx="9906000" cy="54429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5108">
                  <a:extLst>
                    <a:ext uri="{9D8B030D-6E8A-4147-A177-3AD203B41FA5}">
                      <a16:colId xmlns="" xmlns:a16="http://schemas.microsoft.com/office/drawing/2014/main" val="2572060171"/>
                    </a:ext>
                  </a:extLst>
                </a:gridCol>
                <a:gridCol w="5204113">
                  <a:extLst>
                    <a:ext uri="{9D8B030D-6E8A-4147-A177-3AD203B41FA5}">
                      <a16:colId xmlns="" xmlns:a16="http://schemas.microsoft.com/office/drawing/2014/main" val="2128628112"/>
                    </a:ext>
                  </a:extLst>
                </a:gridCol>
                <a:gridCol w="661506">
                  <a:extLst>
                    <a:ext uri="{9D8B030D-6E8A-4147-A177-3AD203B41FA5}">
                      <a16:colId xmlns="" xmlns:a16="http://schemas.microsoft.com/office/drawing/2014/main" val="815197111"/>
                    </a:ext>
                  </a:extLst>
                </a:gridCol>
                <a:gridCol w="815557">
                  <a:extLst>
                    <a:ext uri="{9D8B030D-6E8A-4147-A177-3AD203B41FA5}">
                      <a16:colId xmlns="" xmlns:a16="http://schemas.microsoft.com/office/drawing/2014/main" val="475185603"/>
                    </a:ext>
                  </a:extLst>
                </a:gridCol>
                <a:gridCol w="679631">
                  <a:extLst>
                    <a:ext uri="{9D8B030D-6E8A-4147-A177-3AD203B41FA5}">
                      <a16:colId xmlns="" xmlns:a16="http://schemas.microsoft.com/office/drawing/2014/main" val="2931462569"/>
                    </a:ext>
                  </a:extLst>
                </a:gridCol>
                <a:gridCol w="649904">
                  <a:extLst>
                    <a:ext uri="{9D8B030D-6E8A-4147-A177-3AD203B41FA5}">
                      <a16:colId xmlns="" xmlns:a16="http://schemas.microsoft.com/office/drawing/2014/main" val="3707146784"/>
                    </a:ext>
                  </a:extLst>
                </a:gridCol>
                <a:gridCol w="788321">
                  <a:extLst>
                    <a:ext uri="{9D8B030D-6E8A-4147-A177-3AD203B41FA5}">
                      <a16:colId xmlns="" xmlns:a16="http://schemas.microsoft.com/office/drawing/2014/main" val="3528016845"/>
                    </a:ext>
                  </a:extLst>
                </a:gridCol>
                <a:gridCol w="701860">
                  <a:extLst>
                    <a:ext uri="{9D8B030D-6E8A-4147-A177-3AD203B41FA5}">
                      <a16:colId xmlns="" xmlns:a16="http://schemas.microsoft.com/office/drawing/2014/main" val="40441504"/>
                    </a:ext>
                  </a:extLst>
                </a:gridCol>
              </a:tblGrid>
              <a:tr h="9727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«Безопасность и обеспечение безопасности жизнедеятельности населения»</a:t>
                      </a:r>
                      <a:endParaRPr lang="ru-RU" sz="2000" b="1" i="1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89493628"/>
                  </a:ext>
                </a:extLst>
              </a:tr>
              <a:tr h="39644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Прирост уровня безопасности людей на водных объектах, расположенных на территории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25,00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25,00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25,00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705047851"/>
                  </a:ext>
                </a:extLst>
              </a:tr>
              <a:tr h="39644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Снижение общего количества преступлений, совершенных на территории муниципального образования, не менее чем на 3% ежегодно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560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560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560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604211657"/>
                  </a:ext>
                </a:extLst>
              </a:tr>
              <a:tr h="7667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Снижение уровня вовлеченности населения в незаконный оборот наркотиков на 100 тыс.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 на 100 тыс. </a:t>
                      </a: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населения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430839590"/>
                  </a:ext>
                </a:extLst>
              </a:tr>
              <a:tr h="6365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Снижение уровня криминогенности наркомании на 100 тыс. 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95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95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95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842964175"/>
                  </a:ext>
                </a:extLst>
              </a:tr>
              <a:tr h="3642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Снижение числа погибших при пожарах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93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93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93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9223515"/>
                  </a:ext>
                </a:extLst>
              </a:tr>
              <a:tr h="64655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Сокращение среднего времени совместного реагирования нескольких экстренных оперативных служб на обращения населения по единому номеру «112» на территории муниципального образования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 на 100 тыс.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41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41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41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733892058"/>
                  </a:ext>
                </a:extLst>
              </a:tr>
              <a:tr h="7828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Увеличение общего количества видеокамер, введенных в эксплуатацию в систему технологического обеспечения региональной общественной безопасности и оперативного управления "Безопасный регион", не менее чем на 5% ежегодно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870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870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870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686524804"/>
                  </a:ext>
                </a:extLst>
              </a:tr>
              <a:tr h="48043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Укомплектованность резервного фонда материальных ресурсов для ликвидации чрезвычайных ситуаций муниципального характера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62,0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62,0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62,0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3719312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88178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43620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4000">
                <a:srgbClr val="FFFFEB"/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7403116"/>
              </p:ext>
            </p:extLst>
          </p:nvPr>
        </p:nvGraphicFramePr>
        <p:xfrm>
          <a:off x="0" y="435006"/>
          <a:ext cx="9906000" cy="866854"/>
        </p:xfrm>
        <a:graphic>
          <a:graphicData uri="http://schemas.openxmlformats.org/drawingml/2006/table">
            <a:tbl>
              <a:tblPr/>
              <a:tblGrid>
                <a:gridCol w="398352">
                  <a:extLst>
                    <a:ext uri="{9D8B030D-6E8A-4147-A177-3AD203B41FA5}">
                      <a16:colId xmlns="" xmlns:a16="http://schemas.microsoft.com/office/drawing/2014/main" val="3098752159"/>
                    </a:ext>
                  </a:extLst>
                </a:gridCol>
                <a:gridCol w="5332492">
                  <a:extLst>
                    <a:ext uri="{9D8B030D-6E8A-4147-A177-3AD203B41FA5}">
                      <a16:colId xmlns="" xmlns:a16="http://schemas.microsoft.com/office/drawing/2014/main" val="3911756313"/>
                    </a:ext>
                  </a:extLst>
                </a:gridCol>
                <a:gridCol w="813794">
                  <a:extLst>
                    <a:ext uri="{9D8B030D-6E8A-4147-A177-3AD203B41FA5}">
                      <a16:colId xmlns="" xmlns:a16="http://schemas.microsoft.com/office/drawing/2014/main" val="3833402508"/>
                    </a:ext>
                  </a:extLst>
                </a:gridCol>
                <a:gridCol w="734348">
                  <a:extLst>
                    <a:ext uri="{9D8B030D-6E8A-4147-A177-3AD203B41FA5}">
                      <a16:colId xmlns="" xmlns:a16="http://schemas.microsoft.com/office/drawing/2014/main" val="1521738628"/>
                    </a:ext>
                  </a:extLst>
                </a:gridCol>
                <a:gridCol w="688064">
                  <a:extLst>
                    <a:ext uri="{9D8B030D-6E8A-4147-A177-3AD203B41FA5}">
                      <a16:colId xmlns="" xmlns:a16="http://schemas.microsoft.com/office/drawing/2014/main" val="2006119546"/>
                    </a:ext>
                  </a:extLst>
                </a:gridCol>
                <a:gridCol w="571728">
                  <a:extLst>
                    <a:ext uri="{9D8B030D-6E8A-4147-A177-3AD203B41FA5}">
                      <a16:colId xmlns=""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=""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=""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6056537"/>
              </p:ext>
            </p:extLst>
          </p:nvPr>
        </p:nvGraphicFramePr>
        <p:xfrm>
          <a:off x="-9053" y="1301862"/>
          <a:ext cx="9915052" cy="38742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7405">
                  <a:extLst>
                    <a:ext uri="{9D8B030D-6E8A-4147-A177-3AD203B41FA5}">
                      <a16:colId xmlns="" xmlns:a16="http://schemas.microsoft.com/office/drawing/2014/main" val="1014289286"/>
                    </a:ext>
                  </a:extLst>
                </a:gridCol>
                <a:gridCol w="5360957">
                  <a:extLst>
                    <a:ext uri="{9D8B030D-6E8A-4147-A177-3AD203B41FA5}">
                      <a16:colId xmlns="" xmlns:a16="http://schemas.microsoft.com/office/drawing/2014/main" val="3050702929"/>
                    </a:ext>
                  </a:extLst>
                </a:gridCol>
                <a:gridCol w="805878">
                  <a:extLst>
                    <a:ext uri="{9D8B030D-6E8A-4147-A177-3AD203B41FA5}">
                      <a16:colId xmlns="" xmlns:a16="http://schemas.microsoft.com/office/drawing/2014/main" val="2433603252"/>
                    </a:ext>
                  </a:extLst>
                </a:gridCol>
                <a:gridCol w="704746">
                  <a:extLst>
                    <a:ext uri="{9D8B030D-6E8A-4147-A177-3AD203B41FA5}">
                      <a16:colId xmlns="" xmlns:a16="http://schemas.microsoft.com/office/drawing/2014/main" val="4015970715"/>
                    </a:ext>
                  </a:extLst>
                </a:gridCol>
                <a:gridCol w="722815">
                  <a:extLst>
                    <a:ext uri="{9D8B030D-6E8A-4147-A177-3AD203B41FA5}">
                      <a16:colId xmlns="" xmlns:a16="http://schemas.microsoft.com/office/drawing/2014/main" val="4094782791"/>
                    </a:ext>
                  </a:extLst>
                </a:gridCol>
                <a:gridCol w="599891">
                  <a:extLst>
                    <a:ext uri="{9D8B030D-6E8A-4147-A177-3AD203B41FA5}">
                      <a16:colId xmlns="" xmlns:a16="http://schemas.microsoft.com/office/drawing/2014/main" val="3742220642"/>
                    </a:ext>
                  </a:extLst>
                </a:gridCol>
                <a:gridCol w="701411">
                  <a:extLst>
                    <a:ext uri="{9D8B030D-6E8A-4147-A177-3AD203B41FA5}">
                      <a16:colId xmlns="" xmlns:a16="http://schemas.microsoft.com/office/drawing/2014/main" val="3125746910"/>
                    </a:ext>
                  </a:extLst>
                </a:gridCol>
                <a:gridCol w="611949">
                  <a:extLst>
                    <a:ext uri="{9D8B030D-6E8A-4147-A177-3AD203B41FA5}">
                      <a16:colId xmlns="" xmlns:a16="http://schemas.microsoft.com/office/drawing/2014/main" val="3789679773"/>
                    </a:ext>
                  </a:extLst>
                </a:gridCol>
              </a:tblGrid>
              <a:tr h="15009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</a:t>
                      </a:r>
                      <a:r>
                        <a:rPr lang="ru-RU" sz="20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«Жилище»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46824379"/>
                  </a:ext>
                </a:extLst>
              </a:tr>
              <a:tr h="2193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семей, улучшивших жилищные условия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семья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77039739"/>
                  </a:ext>
                </a:extLst>
              </a:tr>
              <a:tr h="60286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уведомлений о соответствии (несоответствии) указанных в уведомлении о планируемом строительстве параметров объекта индивидуального жилищного строительства (далее - ИЖС) или садового дома установленным параметрам и допустимости размещения объекта ИЖС или садового дома на земельном участке, уведомление о соответствии (несоответствии) построенных или реконструируемых объектов ИЖС или садового дома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91272291"/>
                  </a:ext>
                </a:extLst>
              </a:tr>
              <a:tr h="30957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Объем ввода индивидуального жилищного строительства, построенного населением за счет собственных и (или) кредитных средств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квадратный </a:t>
                      </a:r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57,47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951487680"/>
                  </a:ext>
                </a:extLst>
              </a:tr>
              <a:tr h="39132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молодых семей, получивших свидетельство о праве на получение социальной выплаты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семья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94449585"/>
                  </a:ext>
                </a:extLst>
              </a:tr>
              <a:tr h="12161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детей-сирот и детей, оставшихся без попечения родителей, лиц из числа детей-сирот и детей, оставшихся без попечения родителей, состоящих на учете на получение жилого помещения, включая лиц в возрасте от 23 лет и старше, обеспеченных жилыми помещениями за отчетный год, в общей численности детей-сирот и детей, оставшихся без попечения родителей, лиц из числа детей-сирот и детей, оставшихся без попечения родителей, включенных в список детей-сирот и детей, оставшихся без попечения родителей, лиц из их числа, которые подлежат обеспечению жилыми помещениями в отчетном году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698712415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7324814"/>
              </p:ext>
            </p:extLst>
          </p:nvPr>
        </p:nvGraphicFramePr>
        <p:xfrm>
          <a:off x="-10274" y="5178175"/>
          <a:ext cx="9925987" cy="17958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0966">
                  <a:extLst>
                    <a:ext uri="{9D8B030D-6E8A-4147-A177-3AD203B41FA5}">
                      <a16:colId xmlns="" xmlns:a16="http://schemas.microsoft.com/office/drawing/2014/main" val="2268649341"/>
                    </a:ext>
                  </a:extLst>
                </a:gridCol>
                <a:gridCol w="5363110">
                  <a:extLst>
                    <a:ext uri="{9D8B030D-6E8A-4147-A177-3AD203B41FA5}">
                      <a16:colId xmlns="" xmlns:a16="http://schemas.microsoft.com/office/drawing/2014/main" val="405844918"/>
                    </a:ext>
                  </a:extLst>
                </a:gridCol>
                <a:gridCol w="801385">
                  <a:extLst>
                    <a:ext uri="{9D8B030D-6E8A-4147-A177-3AD203B41FA5}">
                      <a16:colId xmlns="" xmlns:a16="http://schemas.microsoft.com/office/drawing/2014/main" val="2880733051"/>
                    </a:ext>
                  </a:extLst>
                </a:gridCol>
                <a:gridCol w="698642">
                  <a:extLst>
                    <a:ext uri="{9D8B030D-6E8A-4147-A177-3AD203B41FA5}">
                      <a16:colId xmlns="" xmlns:a16="http://schemas.microsoft.com/office/drawing/2014/main" val="1894758214"/>
                    </a:ext>
                  </a:extLst>
                </a:gridCol>
                <a:gridCol w="719191">
                  <a:extLst>
                    <a:ext uri="{9D8B030D-6E8A-4147-A177-3AD203B41FA5}">
                      <a16:colId xmlns="" xmlns:a16="http://schemas.microsoft.com/office/drawing/2014/main" val="2491678638"/>
                    </a:ext>
                  </a:extLst>
                </a:gridCol>
                <a:gridCol w="606176">
                  <a:extLst>
                    <a:ext uri="{9D8B030D-6E8A-4147-A177-3AD203B41FA5}">
                      <a16:colId xmlns="" xmlns:a16="http://schemas.microsoft.com/office/drawing/2014/main" val="3933194109"/>
                    </a:ext>
                  </a:extLst>
                </a:gridCol>
                <a:gridCol w="698643">
                  <a:extLst>
                    <a:ext uri="{9D8B030D-6E8A-4147-A177-3AD203B41FA5}">
                      <a16:colId xmlns="" xmlns:a16="http://schemas.microsoft.com/office/drawing/2014/main" val="516085808"/>
                    </a:ext>
                  </a:extLst>
                </a:gridCol>
                <a:gridCol w="627874">
                  <a:extLst>
                    <a:ext uri="{9D8B030D-6E8A-4147-A177-3AD203B41FA5}">
                      <a16:colId xmlns="" xmlns:a16="http://schemas.microsoft.com/office/drawing/2014/main" val="2418149911"/>
                    </a:ext>
                  </a:extLst>
                </a:gridCol>
              </a:tblGrid>
              <a:tr h="9292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детей-сирот и детей, оставшихся без попечения родителей, лиц из числа детей-сирот и детей, оставшихся без попечения родителей, обеспеченных благоустроенными жилыми помещениями специализированного жилищного фонда по договорам найма специализированных жилых помещений в отчетном финансовом году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646781415"/>
                  </a:ext>
                </a:extLst>
              </a:tr>
              <a:tr h="86659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свидетельств о праве на получение жилищной субсидии на приобретение жилого помещения или строительство индивидуального жилого дома, выданных многодетным семьям</a:t>
                      </a:r>
                    </a:p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8881203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15073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43620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4000">
                <a:srgbClr val="FFFFEB"/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2641200"/>
              </p:ext>
            </p:extLst>
          </p:nvPr>
        </p:nvGraphicFramePr>
        <p:xfrm>
          <a:off x="0" y="435006"/>
          <a:ext cx="9906000" cy="866854"/>
        </p:xfrm>
        <a:graphic>
          <a:graphicData uri="http://schemas.openxmlformats.org/drawingml/2006/table">
            <a:tbl>
              <a:tblPr/>
              <a:tblGrid>
                <a:gridCol w="398352">
                  <a:extLst>
                    <a:ext uri="{9D8B030D-6E8A-4147-A177-3AD203B41FA5}">
                      <a16:colId xmlns="" xmlns:a16="http://schemas.microsoft.com/office/drawing/2014/main" val="3098752159"/>
                    </a:ext>
                  </a:extLst>
                </a:gridCol>
                <a:gridCol w="5332492">
                  <a:extLst>
                    <a:ext uri="{9D8B030D-6E8A-4147-A177-3AD203B41FA5}">
                      <a16:colId xmlns="" xmlns:a16="http://schemas.microsoft.com/office/drawing/2014/main" val="3911756313"/>
                    </a:ext>
                  </a:extLst>
                </a:gridCol>
                <a:gridCol w="669956">
                  <a:extLst>
                    <a:ext uri="{9D8B030D-6E8A-4147-A177-3AD203B41FA5}">
                      <a16:colId xmlns="" xmlns:a16="http://schemas.microsoft.com/office/drawing/2014/main" val="3833402508"/>
                    </a:ext>
                  </a:extLst>
                </a:gridCol>
                <a:gridCol w="878186">
                  <a:extLst>
                    <a:ext uri="{9D8B030D-6E8A-4147-A177-3AD203B41FA5}">
                      <a16:colId xmlns="" xmlns:a16="http://schemas.microsoft.com/office/drawing/2014/main" val="1521738628"/>
                    </a:ext>
                  </a:extLst>
                </a:gridCol>
                <a:gridCol w="688064">
                  <a:extLst>
                    <a:ext uri="{9D8B030D-6E8A-4147-A177-3AD203B41FA5}">
                      <a16:colId xmlns="" xmlns:a16="http://schemas.microsoft.com/office/drawing/2014/main" val="2006119546"/>
                    </a:ext>
                  </a:extLst>
                </a:gridCol>
                <a:gridCol w="571728">
                  <a:extLst>
                    <a:ext uri="{9D8B030D-6E8A-4147-A177-3AD203B41FA5}">
                      <a16:colId xmlns=""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=""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=""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2695043"/>
              </p:ext>
            </p:extLst>
          </p:nvPr>
        </p:nvGraphicFramePr>
        <p:xfrm>
          <a:off x="10274" y="1301861"/>
          <a:ext cx="9895726" cy="323401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8079">
                  <a:extLst>
                    <a:ext uri="{9D8B030D-6E8A-4147-A177-3AD203B41FA5}">
                      <a16:colId xmlns="" xmlns:a16="http://schemas.microsoft.com/office/drawing/2014/main" val="1014289286"/>
                    </a:ext>
                  </a:extLst>
                </a:gridCol>
                <a:gridCol w="5360957">
                  <a:extLst>
                    <a:ext uri="{9D8B030D-6E8A-4147-A177-3AD203B41FA5}">
                      <a16:colId xmlns="" xmlns:a16="http://schemas.microsoft.com/office/drawing/2014/main" val="3050702929"/>
                    </a:ext>
                  </a:extLst>
                </a:gridCol>
                <a:gridCol w="701411">
                  <a:extLst>
                    <a:ext uri="{9D8B030D-6E8A-4147-A177-3AD203B41FA5}">
                      <a16:colId xmlns="" xmlns:a16="http://schemas.microsoft.com/office/drawing/2014/main" val="2433603252"/>
                    </a:ext>
                  </a:extLst>
                </a:gridCol>
                <a:gridCol w="809213">
                  <a:extLst>
                    <a:ext uri="{9D8B030D-6E8A-4147-A177-3AD203B41FA5}">
                      <a16:colId xmlns="" xmlns:a16="http://schemas.microsoft.com/office/drawing/2014/main" val="4015970715"/>
                    </a:ext>
                  </a:extLst>
                </a:gridCol>
                <a:gridCol w="722815">
                  <a:extLst>
                    <a:ext uri="{9D8B030D-6E8A-4147-A177-3AD203B41FA5}">
                      <a16:colId xmlns="" xmlns:a16="http://schemas.microsoft.com/office/drawing/2014/main" val="4094782791"/>
                    </a:ext>
                  </a:extLst>
                </a:gridCol>
                <a:gridCol w="599891">
                  <a:extLst>
                    <a:ext uri="{9D8B030D-6E8A-4147-A177-3AD203B41FA5}">
                      <a16:colId xmlns="" xmlns:a16="http://schemas.microsoft.com/office/drawing/2014/main" val="3742220642"/>
                    </a:ext>
                  </a:extLst>
                </a:gridCol>
                <a:gridCol w="701411">
                  <a:extLst>
                    <a:ext uri="{9D8B030D-6E8A-4147-A177-3AD203B41FA5}">
                      <a16:colId xmlns="" xmlns:a16="http://schemas.microsoft.com/office/drawing/2014/main" val="3125746910"/>
                    </a:ext>
                  </a:extLst>
                </a:gridCol>
                <a:gridCol w="611949">
                  <a:extLst>
                    <a:ext uri="{9D8B030D-6E8A-4147-A177-3AD203B41FA5}">
                      <a16:colId xmlns="" xmlns:a16="http://schemas.microsoft.com/office/drawing/2014/main" val="3789679773"/>
                    </a:ext>
                  </a:extLst>
                </a:gridCol>
              </a:tblGrid>
              <a:tr h="29367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</a:t>
                      </a:r>
                      <a:r>
                        <a:rPr lang="ru-RU" sz="20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«Жилище»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46824379"/>
                  </a:ext>
                </a:extLst>
              </a:tr>
              <a:tr h="39581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молодых семей, получивших свидетельство о праве на получение социальной выплаты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77039739"/>
                  </a:ext>
                </a:extLst>
              </a:tr>
              <a:tr h="58869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свидетельств о праве на получение жилищной субсидии на приобретение жилого помещения или строительство индивидуального жилого дома, выданных многодетным семьям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91272291"/>
                  </a:ext>
                </a:extLst>
              </a:tr>
              <a:tr h="37742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семей, улучшивших жилищные условия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случаев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951487680"/>
                  </a:ext>
                </a:extLst>
              </a:tr>
              <a:tr h="156315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уведомлений о соответствии (несоответствии) указанных в уведомлении о планируемом строительстве параметров объекта ИЖС или садового дома установленным параметрам и допустимости размещения объекта ИЖС или садового дома на земельном участке, уведомлений о соответствии (несоответствии) построенных или реконструированных объектов ИЖС или садового дома требованиям законодательства о градостроительной деятельности Российской </a:t>
                      </a:r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Федерации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94449585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5358589"/>
              </p:ext>
            </p:extLst>
          </p:nvPr>
        </p:nvGraphicFramePr>
        <p:xfrm>
          <a:off x="0" y="4520629"/>
          <a:ext cx="9915713" cy="23373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0418">
                  <a:extLst>
                    <a:ext uri="{9D8B030D-6E8A-4147-A177-3AD203B41FA5}">
                      <a16:colId xmlns="" xmlns:a16="http://schemas.microsoft.com/office/drawing/2014/main" val="2268649341"/>
                    </a:ext>
                  </a:extLst>
                </a:gridCol>
                <a:gridCol w="5363110">
                  <a:extLst>
                    <a:ext uri="{9D8B030D-6E8A-4147-A177-3AD203B41FA5}">
                      <a16:colId xmlns="" xmlns:a16="http://schemas.microsoft.com/office/drawing/2014/main" val="405844918"/>
                    </a:ext>
                  </a:extLst>
                </a:gridCol>
                <a:gridCol w="719191">
                  <a:extLst>
                    <a:ext uri="{9D8B030D-6E8A-4147-A177-3AD203B41FA5}">
                      <a16:colId xmlns="" xmlns:a16="http://schemas.microsoft.com/office/drawing/2014/main" val="2880733051"/>
                    </a:ext>
                  </a:extLst>
                </a:gridCol>
                <a:gridCol w="801384">
                  <a:extLst>
                    <a:ext uri="{9D8B030D-6E8A-4147-A177-3AD203B41FA5}">
                      <a16:colId xmlns="" xmlns:a16="http://schemas.microsoft.com/office/drawing/2014/main" val="1894758214"/>
                    </a:ext>
                  </a:extLst>
                </a:gridCol>
                <a:gridCol w="704886">
                  <a:extLst>
                    <a:ext uri="{9D8B030D-6E8A-4147-A177-3AD203B41FA5}">
                      <a16:colId xmlns="" xmlns:a16="http://schemas.microsoft.com/office/drawing/2014/main" val="2491678638"/>
                    </a:ext>
                  </a:extLst>
                </a:gridCol>
                <a:gridCol w="607440">
                  <a:extLst>
                    <a:ext uri="{9D8B030D-6E8A-4147-A177-3AD203B41FA5}">
                      <a16:colId xmlns="" xmlns:a16="http://schemas.microsoft.com/office/drawing/2014/main" val="3933194109"/>
                    </a:ext>
                  </a:extLst>
                </a:gridCol>
                <a:gridCol w="700100">
                  <a:extLst>
                    <a:ext uri="{9D8B030D-6E8A-4147-A177-3AD203B41FA5}">
                      <a16:colId xmlns="" xmlns:a16="http://schemas.microsoft.com/office/drawing/2014/main" val="516085808"/>
                    </a:ext>
                  </a:extLst>
                </a:gridCol>
                <a:gridCol w="629184">
                  <a:extLst>
                    <a:ext uri="{9D8B030D-6E8A-4147-A177-3AD203B41FA5}">
                      <a16:colId xmlns="" xmlns:a16="http://schemas.microsoft.com/office/drawing/2014/main" val="2418149911"/>
                    </a:ext>
                  </a:extLst>
                </a:gridCol>
              </a:tblGrid>
              <a:tr h="106698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жилищного строительства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Миллион квадратных метров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0,041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0,041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0,041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646781415"/>
                  </a:ext>
                </a:extLst>
              </a:tr>
              <a:tr h="127038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детей-сирот и детей, оставшихся без попечения родителей, лиц из числа детей-сирот и детей, оставшихся без попечения родителей, обеспеченных благоустроенными жилыми помещениями  в отчетном финансовом году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8881203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8602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43620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4000">
                <a:srgbClr val="FFFFEB"/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3976701"/>
              </p:ext>
            </p:extLst>
          </p:nvPr>
        </p:nvGraphicFramePr>
        <p:xfrm>
          <a:off x="0" y="435006"/>
          <a:ext cx="9906000" cy="866854"/>
        </p:xfrm>
        <a:graphic>
          <a:graphicData uri="http://schemas.openxmlformats.org/drawingml/2006/table">
            <a:tbl>
              <a:tblPr/>
              <a:tblGrid>
                <a:gridCol w="398352">
                  <a:extLst>
                    <a:ext uri="{9D8B030D-6E8A-4147-A177-3AD203B41FA5}">
                      <a16:colId xmlns="" xmlns:a16="http://schemas.microsoft.com/office/drawing/2014/main" val="3098752159"/>
                    </a:ext>
                  </a:extLst>
                </a:gridCol>
                <a:gridCol w="5332492">
                  <a:extLst>
                    <a:ext uri="{9D8B030D-6E8A-4147-A177-3AD203B41FA5}">
                      <a16:colId xmlns="" xmlns:a16="http://schemas.microsoft.com/office/drawing/2014/main" val="3911756313"/>
                    </a:ext>
                  </a:extLst>
                </a:gridCol>
                <a:gridCol w="669956">
                  <a:extLst>
                    <a:ext uri="{9D8B030D-6E8A-4147-A177-3AD203B41FA5}">
                      <a16:colId xmlns="" xmlns:a16="http://schemas.microsoft.com/office/drawing/2014/main" val="3833402508"/>
                    </a:ext>
                  </a:extLst>
                </a:gridCol>
                <a:gridCol w="878186">
                  <a:extLst>
                    <a:ext uri="{9D8B030D-6E8A-4147-A177-3AD203B41FA5}">
                      <a16:colId xmlns="" xmlns:a16="http://schemas.microsoft.com/office/drawing/2014/main" val="1521738628"/>
                    </a:ext>
                  </a:extLst>
                </a:gridCol>
                <a:gridCol w="688064">
                  <a:extLst>
                    <a:ext uri="{9D8B030D-6E8A-4147-A177-3AD203B41FA5}">
                      <a16:colId xmlns="" xmlns:a16="http://schemas.microsoft.com/office/drawing/2014/main" val="2006119546"/>
                    </a:ext>
                  </a:extLst>
                </a:gridCol>
                <a:gridCol w="571728">
                  <a:extLst>
                    <a:ext uri="{9D8B030D-6E8A-4147-A177-3AD203B41FA5}">
                      <a16:colId xmlns=""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=""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=""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4534773"/>
              </p:ext>
            </p:extLst>
          </p:nvPr>
        </p:nvGraphicFramePr>
        <p:xfrm>
          <a:off x="-9052" y="1291591"/>
          <a:ext cx="9915052" cy="24736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8922">
                  <a:extLst>
                    <a:ext uri="{9D8B030D-6E8A-4147-A177-3AD203B41FA5}">
                      <a16:colId xmlns="" xmlns:a16="http://schemas.microsoft.com/office/drawing/2014/main" val="1014289286"/>
                    </a:ext>
                  </a:extLst>
                </a:gridCol>
                <a:gridCol w="5389440">
                  <a:extLst>
                    <a:ext uri="{9D8B030D-6E8A-4147-A177-3AD203B41FA5}">
                      <a16:colId xmlns="" xmlns:a16="http://schemas.microsoft.com/office/drawing/2014/main" val="3050702929"/>
                    </a:ext>
                  </a:extLst>
                </a:gridCol>
                <a:gridCol w="701411">
                  <a:extLst>
                    <a:ext uri="{9D8B030D-6E8A-4147-A177-3AD203B41FA5}">
                      <a16:colId xmlns="" xmlns:a16="http://schemas.microsoft.com/office/drawing/2014/main" val="2433603252"/>
                    </a:ext>
                  </a:extLst>
                </a:gridCol>
                <a:gridCol w="809213">
                  <a:extLst>
                    <a:ext uri="{9D8B030D-6E8A-4147-A177-3AD203B41FA5}">
                      <a16:colId xmlns="" xmlns:a16="http://schemas.microsoft.com/office/drawing/2014/main" val="4015970715"/>
                    </a:ext>
                  </a:extLst>
                </a:gridCol>
                <a:gridCol w="722815">
                  <a:extLst>
                    <a:ext uri="{9D8B030D-6E8A-4147-A177-3AD203B41FA5}">
                      <a16:colId xmlns="" xmlns:a16="http://schemas.microsoft.com/office/drawing/2014/main" val="4094782791"/>
                    </a:ext>
                  </a:extLst>
                </a:gridCol>
                <a:gridCol w="599891">
                  <a:extLst>
                    <a:ext uri="{9D8B030D-6E8A-4147-A177-3AD203B41FA5}">
                      <a16:colId xmlns="" xmlns:a16="http://schemas.microsoft.com/office/drawing/2014/main" val="3742220642"/>
                    </a:ext>
                  </a:extLst>
                </a:gridCol>
                <a:gridCol w="701411">
                  <a:extLst>
                    <a:ext uri="{9D8B030D-6E8A-4147-A177-3AD203B41FA5}">
                      <a16:colId xmlns="" xmlns:a16="http://schemas.microsoft.com/office/drawing/2014/main" val="3125746910"/>
                    </a:ext>
                  </a:extLst>
                </a:gridCol>
                <a:gridCol w="611949">
                  <a:extLst>
                    <a:ext uri="{9D8B030D-6E8A-4147-A177-3AD203B41FA5}">
                      <a16:colId xmlns="" xmlns:a16="http://schemas.microsoft.com/office/drawing/2014/main" val="3789679773"/>
                    </a:ext>
                  </a:extLst>
                </a:gridCol>
              </a:tblGrid>
              <a:tr h="5142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«Развитие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инженерной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инфраструктуры, энергоэффективности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46824379"/>
                  </a:ext>
                </a:extLst>
              </a:tr>
              <a:tr h="31254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Увеличение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доли населения, обеспеченного доброкачественной питьевой водой из централизованных источников водоснабжения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процент/</a:t>
                      </a: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77039739"/>
                  </a:ext>
                </a:extLst>
              </a:tr>
              <a:tr h="31254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Увеличение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доли сточных вод, очищенных до нормативных значений, в общем объеме сточных вод, пропущенных через очистные сооружения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91272291"/>
                  </a:ext>
                </a:extLst>
              </a:tr>
              <a:tr h="31254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актуальных схем теплоснабжения, водоснабжения и водоотведения, программ комплексного развития систем коммунальной инфраструктуры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951487680"/>
                  </a:ext>
                </a:extLst>
              </a:tr>
              <a:tr h="31254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созданных и восстановленных объектов коммунальной инфраструктуры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94449585"/>
                  </a:ext>
                </a:extLst>
              </a:tr>
              <a:tr h="355004"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698712415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5202536"/>
              </p:ext>
            </p:extLst>
          </p:nvPr>
        </p:nvGraphicFramePr>
        <p:xfrm>
          <a:off x="0" y="3400745"/>
          <a:ext cx="9915711" cy="345725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9596">
                  <a:extLst>
                    <a:ext uri="{9D8B030D-6E8A-4147-A177-3AD203B41FA5}">
                      <a16:colId xmlns="" xmlns:a16="http://schemas.microsoft.com/office/drawing/2014/main" val="2268649341"/>
                    </a:ext>
                  </a:extLst>
                </a:gridCol>
                <a:gridCol w="5404206">
                  <a:extLst>
                    <a:ext uri="{9D8B030D-6E8A-4147-A177-3AD203B41FA5}">
                      <a16:colId xmlns="" xmlns:a16="http://schemas.microsoft.com/office/drawing/2014/main" val="405844918"/>
                    </a:ext>
                  </a:extLst>
                </a:gridCol>
                <a:gridCol w="698643">
                  <a:extLst>
                    <a:ext uri="{9D8B030D-6E8A-4147-A177-3AD203B41FA5}">
                      <a16:colId xmlns="" xmlns:a16="http://schemas.microsoft.com/office/drawing/2014/main" val="2880733051"/>
                    </a:ext>
                  </a:extLst>
                </a:gridCol>
                <a:gridCol w="811658">
                  <a:extLst>
                    <a:ext uri="{9D8B030D-6E8A-4147-A177-3AD203B41FA5}">
                      <a16:colId xmlns="" xmlns:a16="http://schemas.microsoft.com/office/drawing/2014/main" val="1894758214"/>
                    </a:ext>
                  </a:extLst>
                </a:gridCol>
                <a:gridCol w="729466">
                  <a:extLst>
                    <a:ext uri="{9D8B030D-6E8A-4147-A177-3AD203B41FA5}">
                      <a16:colId xmlns="" xmlns:a16="http://schemas.microsoft.com/office/drawing/2014/main" val="2491678638"/>
                    </a:ext>
                  </a:extLst>
                </a:gridCol>
                <a:gridCol w="575352">
                  <a:extLst>
                    <a:ext uri="{9D8B030D-6E8A-4147-A177-3AD203B41FA5}">
                      <a16:colId xmlns="" xmlns:a16="http://schemas.microsoft.com/office/drawing/2014/main" val="3933194109"/>
                    </a:ext>
                  </a:extLst>
                </a:gridCol>
                <a:gridCol w="719191">
                  <a:extLst>
                    <a:ext uri="{9D8B030D-6E8A-4147-A177-3AD203B41FA5}">
                      <a16:colId xmlns="" xmlns:a16="http://schemas.microsoft.com/office/drawing/2014/main" val="516085808"/>
                    </a:ext>
                  </a:extLst>
                </a:gridCol>
                <a:gridCol w="617599">
                  <a:extLst>
                    <a:ext uri="{9D8B030D-6E8A-4147-A177-3AD203B41FA5}">
                      <a16:colId xmlns="" xmlns:a16="http://schemas.microsoft.com/office/drawing/2014/main" val="2418149911"/>
                    </a:ext>
                  </a:extLst>
                </a:gridCol>
              </a:tblGrid>
              <a:tr h="8594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зданий, строений, сооружений муниципальной собственности, соответствующих нормальному уровню энергетической эффективности и выше (А, B, C, D).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646781415"/>
                  </a:ext>
                </a:extLst>
              </a:tr>
              <a:tr h="6499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зданий, строений, сооружений органов местного самоуправления и муниципальных учреждений, оснащенных приборами учета потребляемых энергетических ресурсов.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77,34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888120368"/>
                  </a:ext>
                </a:extLst>
              </a:tr>
              <a:tr h="4369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многоквартирных домов с присвоенными классами энергоэфективности.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008129479"/>
                  </a:ext>
                </a:extLst>
              </a:tr>
              <a:tr h="86096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газифицированных сельских населенных пунктов численностью свыше 100 человек в общем количестве сельских населенных пунктов Талдомского городского округа Московской области численностью свыше 100 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326961629"/>
                  </a:ext>
                </a:extLst>
              </a:tr>
              <a:tr h="6499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Обеспечение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населенных пунктов Талдомского городского округа Московской области источниками газификации - газопроводами высокого и низкого давления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8063829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53875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9000">
              <a:schemeClr val="tx1"/>
            </a:gs>
            <a:gs pos="46000">
              <a:srgbClr val="FFFFEB"/>
            </a:gs>
            <a:gs pos="67000">
              <a:schemeClr val="tx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0" y="2869949"/>
            <a:ext cx="9906000" cy="398805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1385180"/>
            <a:ext cx="9906000" cy="1477328"/>
          </a:xfrm>
          <a:prstGeom prst="rect">
            <a:avLst/>
          </a:prstGeom>
          <a:gradFill>
            <a:gsLst>
              <a:gs pos="39000">
                <a:schemeClr val="tx1"/>
              </a:gs>
              <a:gs pos="0">
                <a:srgbClr val="FFFFEB"/>
              </a:gs>
              <a:gs pos="80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just"/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Бюджетный процесс 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деятельность 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органов государственной власти, органов местного самоуправления и иных участников бюджетного процесса по составлению и рассмотрению проектов бюджетов, утверждению и исполнению бюджетов, контролю за их исполнением, осуществлению бюджетного учета, составлению, внешней проверке, рассмотрению и утверждению бюджетной отчетности</a:t>
            </a:r>
            <a:endParaRPr lang="ru-RU" sz="2000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Inter Medium" panose="020B05020300000000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17830"/>
            <a:ext cx="9905999" cy="830997"/>
          </a:xfrm>
          <a:prstGeom prst="rect">
            <a:avLst/>
          </a:prstGeom>
          <a:gradFill>
            <a:gsLst>
              <a:gs pos="13869">
                <a:schemeClr val="tx1"/>
              </a:gs>
              <a:gs pos="51000">
                <a:srgbClr val="FFFFEB"/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ГЛОССАРИЙ</a:t>
            </a:r>
            <a:endParaRPr lang="ru-RU" sz="4800" b="1" i="1" dirty="0"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081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43620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4000">
                <a:srgbClr val="FFFFEB"/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9925119"/>
              </p:ext>
            </p:extLst>
          </p:nvPr>
        </p:nvGraphicFramePr>
        <p:xfrm>
          <a:off x="0" y="435006"/>
          <a:ext cx="9906000" cy="866854"/>
        </p:xfrm>
        <a:graphic>
          <a:graphicData uri="http://schemas.openxmlformats.org/drawingml/2006/table">
            <a:tbl>
              <a:tblPr/>
              <a:tblGrid>
                <a:gridCol w="421240">
                  <a:extLst>
                    <a:ext uri="{9D8B030D-6E8A-4147-A177-3AD203B41FA5}">
                      <a16:colId xmlns="" xmlns:a16="http://schemas.microsoft.com/office/drawing/2014/main" val="3098752159"/>
                    </a:ext>
                  </a:extLst>
                </a:gridCol>
                <a:gridCol w="5309604">
                  <a:extLst>
                    <a:ext uri="{9D8B030D-6E8A-4147-A177-3AD203B41FA5}">
                      <a16:colId xmlns="" xmlns:a16="http://schemas.microsoft.com/office/drawing/2014/main" val="3911756313"/>
                    </a:ext>
                  </a:extLst>
                </a:gridCol>
                <a:gridCol w="669956">
                  <a:extLst>
                    <a:ext uri="{9D8B030D-6E8A-4147-A177-3AD203B41FA5}">
                      <a16:colId xmlns="" xmlns:a16="http://schemas.microsoft.com/office/drawing/2014/main" val="3833402508"/>
                    </a:ext>
                  </a:extLst>
                </a:gridCol>
                <a:gridCol w="878186">
                  <a:extLst>
                    <a:ext uri="{9D8B030D-6E8A-4147-A177-3AD203B41FA5}">
                      <a16:colId xmlns="" xmlns:a16="http://schemas.microsoft.com/office/drawing/2014/main" val="1521738628"/>
                    </a:ext>
                  </a:extLst>
                </a:gridCol>
                <a:gridCol w="688064">
                  <a:extLst>
                    <a:ext uri="{9D8B030D-6E8A-4147-A177-3AD203B41FA5}">
                      <a16:colId xmlns="" xmlns:a16="http://schemas.microsoft.com/office/drawing/2014/main" val="2006119546"/>
                    </a:ext>
                  </a:extLst>
                </a:gridCol>
                <a:gridCol w="571728">
                  <a:extLst>
                    <a:ext uri="{9D8B030D-6E8A-4147-A177-3AD203B41FA5}">
                      <a16:colId xmlns=""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=""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=""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1886300"/>
              </p:ext>
            </p:extLst>
          </p:nvPr>
        </p:nvGraphicFramePr>
        <p:xfrm>
          <a:off x="-9052" y="1291588"/>
          <a:ext cx="9915052" cy="556641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0018">
                  <a:extLst>
                    <a:ext uri="{9D8B030D-6E8A-4147-A177-3AD203B41FA5}">
                      <a16:colId xmlns="" xmlns:a16="http://schemas.microsoft.com/office/drawing/2014/main" val="1014289286"/>
                    </a:ext>
                  </a:extLst>
                </a:gridCol>
                <a:gridCol w="5348344">
                  <a:extLst>
                    <a:ext uri="{9D8B030D-6E8A-4147-A177-3AD203B41FA5}">
                      <a16:colId xmlns="" xmlns:a16="http://schemas.microsoft.com/office/drawing/2014/main" val="3050702929"/>
                    </a:ext>
                  </a:extLst>
                </a:gridCol>
                <a:gridCol w="701411">
                  <a:extLst>
                    <a:ext uri="{9D8B030D-6E8A-4147-A177-3AD203B41FA5}">
                      <a16:colId xmlns="" xmlns:a16="http://schemas.microsoft.com/office/drawing/2014/main" val="2433603252"/>
                    </a:ext>
                  </a:extLst>
                </a:gridCol>
                <a:gridCol w="809213">
                  <a:extLst>
                    <a:ext uri="{9D8B030D-6E8A-4147-A177-3AD203B41FA5}">
                      <a16:colId xmlns="" xmlns:a16="http://schemas.microsoft.com/office/drawing/2014/main" val="4015970715"/>
                    </a:ext>
                  </a:extLst>
                </a:gridCol>
                <a:gridCol w="722815">
                  <a:extLst>
                    <a:ext uri="{9D8B030D-6E8A-4147-A177-3AD203B41FA5}">
                      <a16:colId xmlns="" xmlns:a16="http://schemas.microsoft.com/office/drawing/2014/main" val="4094782791"/>
                    </a:ext>
                  </a:extLst>
                </a:gridCol>
                <a:gridCol w="599891">
                  <a:extLst>
                    <a:ext uri="{9D8B030D-6E8A-4147-A177-3AD203B41FA5}">
                      <a16:colId xmlns="" xmlns:a16="http://schemas.microsoft.com/office/drawing/2014/main" val="3742220642"/>
                    </a:ext>
                  </a:extLst>
                </a:gridCol>
                <a:gridCol w="701411">
                  <a:extLst>
                    <a:ext uri="{9D8B030D-6E8A-4147-A177-3AD203B41FA5}">
                      <a16:colId xmlns="" xmlns:a16="http://schemas.microsoft.com/office/drawing/2014/main" val="3125746910"/>
                    </a:ext>
                  </a:extLst>
                </a:gridCol>
                <a:gridCol w="611949">
                  <a:extLst>
                    <a:ext uri="{9D8B030D-6E8A-4147-A177-3AD203B41FA5}">
                      <a16:colId xmlns="" xmlns:a16="http://schemas.microsoft.com/office/drawing/2014/main" val="3789679773"/>
                    </a:ext>
                  </a:extLst>
                </a:gridCol>
              </a:tblGrid>
              <a:tr h="63089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«Развитие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инженерной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инфраструктуры, энергоэффективности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46824379"/>
                  </a:ext>
                </a:extLst>
              </a:tr>
              <a:tr h="91693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актуальных схем теплоснабжения, водоснабжения и водоотведения, программ комплексного развития систем коммунальной инфраструктуры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77039739"/>
                  </a:ext>
                </a:extLst>
              </a:tr>
              <a:tr h="90873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Бережливый учет - оснащенность многоквартирных домов общедомовыми приборами учета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91272291"/>
                  </a:ext>
                </a:extLst>
              </a:tr>
              <a:tr h="81786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зданий, строений, сооружений муниципальной собственности, соответствующих нормальному уровню энергетической эффективности и выше (А, B, C, 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951487680"/>
                  </a:ext>
                </a:extLst>
              </a:tr>
              <a:tr h="10702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зданий, строений, сооружений органов местного самоуправления и муниципальных учреждений, оснащенных приборами учета потребляемых энергетических </a:t>
                      </a:r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ресурсов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94449585"/>
                  </a:ext>
                </a:extLst>
              </a:tr>
              <a:tr h="12217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многоквартирных домов с присвоенными классами энергоэффективности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6987124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65412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43620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2000">
                <a:srgbClr val="FFFFEB"/>
              </a:gs>
              <a:gs pos="7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7957464"/>
              </p:ext>
            </p:extLst>
          </p:nvPr>
        </p:nvGraphicFramePr>
        <p:xfrm>
          <a:off x="0" y="435006"/>
          <a:ext cx="9906000" cy="866854"/>
        </p:xfrm>
        <a:graphic>
          <a:graphicData uri="http://schemas.openxmlformats.org/drawingml/2006/table">
            <a:tbl>
              <a:tblPr/>
              <a:tblGrid>
                <a:gridCol w="389299">
                  <a:extLst>
                    <a:ext uri="{9D8B030D-6E8A-4147-A177-3AD203B41FA5}">
                      <a16:colId xmlns="" xmlns:a16="http://schemas.microsoft.com/office/drawing/2014/main" val="3098752159"/>
                    </a:ext>
                  </a:extLst>
                </a:gridCol>
                <a:gridCol w="5341545">
                  <a:extLst>
                    <a:ext uri="{9D8B030D-6E8A-4147-A177-3AD203B41FA5}">
                      <a16:colId xmlns="" xmlns:a16="http://schemas.microsoft.com/office/drawing/2014/main" val="3911756313"/>
                    </a:ext>
                  </a:extLst>
                </a:gridCol>
                <a:gridCol w="669956">
                  <a:extLst>
                    <a:ext uri="{9D8B030D-6E8A-4147-A177-3AD203B41FA5}">
                      <a16:colId xmlns="" xmlns:a16="http://schemas.microsoft.com/office/drawing/2014/main" val="3833402508"/>
                    </a:ext>
                  </a:extLst>
                </a:gridCol>
                <a:gridCol w="706899">
                  <a:extLst>
                    <a:ext uri="{9D8B030D-6E8A-4147-A177-3AD203B41FA5}">
                      <a16:colId xmlns="" xmlns:a16="http://schemas.microsoft.com/office/drawing/2014/main" val="1521738628"/>
                    </a:ext>
                  </a:extLst>
                </a:gridCol>
                <a:gridCol w="820485">
                  <a:extLst>
                    <a:ext uri="{9D8B030D-6E8A-4147-A177-3AD203B41FA5}">
                      <a16:colId xmlns="" xmlns:a16="http://schemas.microsoft.com/office/drawing/2014/main" val="2006119546"/>
                    </a:ext>
                  </a:extLst>
                </a:gridCol>
                <a:gridCol w="610594">
                  <a:extLst>
                    <a:ext uri="{9D8B030D-6E8A-4147-A177-3AD203B41FA5}">
                      <a16:colId xmlns=""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=""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=""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2023 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3059098"/>
              </p:ext>
            </p:extLst>
          </p:nvPr>
        </p:nvGraphicFramePr>
        <p:xfrm>
          <a:off x="0" y="1301863"/>
          <a:ext cx="9906003" cy="55561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0692">
                  <a:extLst>
                    <a:ext uri="{9D8B030D-6E8A-4147-A177-3AD203B41FA5}">
                      <a16:colId xmlns="" xmlns:a16="http://schemas.microsoft.com/office/drawing/2014/main" val="1237685647"/>
                    </a:ext>
                  </a:extLst>
                </a:gridCol>
                <a:gridCol w="5291440">
                  <a:extLst>
                    <a:ext uri="{9D8B030D-6E8A-4147-A177-3AD203B41FA5}">
                      <a16:colId xmlns="" xmlns:a16="http://schemas.microsoft.com/office/drawing/2014/main" val="537065869"/>
                    </a:ext>
                  </a:extLst>
                </a:gridCol>
                <a:gridCol w="701715">
                  <a:extLst>
                    <a:ext uri="{9D8B030D-6E8A-4147-A177-3AD203B41FA5}">
                      <a16:colId xmlns="" xmlns:a16="http://schemas.microsoft.com/office/drawing/2014/main" val="2793821661"/>
                    </a:ext>
                  </a:extLst>
                </a:gridCol>
                <a:gridCol w="765949">
                  <a:extLst>
                    <a:ext uri="{9D8B030D-6E8A-4147-A177-3AD203B41FA5}">
                      <a16:colId xmlns="" xmlns:a16="http://schemas.microsoft.com/office/drawing/2014/main" val="90800993"/>
                    </a:ext>
                  </a:extLst>
                </a:gridCol>
                <a:gridCol w="708537">
                  <a:extLst>
                    <a:ext uri="{9D8B030D-6E8A-4147-A177-3AD203B41FA5}">
                      <a16:colId xmlns="" xmlns:a16="http://schemas.microsoft.com/office/drawing/2014/main" val="4165469377"/>
                    </a:ext>
                  </a:extLst>
                </a:gridCol>
                <a:gridCol w="719701">
                  <a:extLst>
                    <a:ext uri="{9D8B030D-6E8A-4147-A177-3AD203B41FA5}">
                      <a16:colId xmlns="" xmlns:a16="http://schemas.microsoft.com/office/drawing/2014/main" val="3136617496"/>
                    </a:ext>
                  </a:extLst>
                </a:gridCol>
                <a:gridCol w="719701">
                  <a:extLst>
                    <a:ext uri="{9D8B030D-6E8A-4147-A177-3AD203B41FA5}">
                      <a16:colId xmlns="" xmlns:a16="http://schemas.microsoft.com/office/drawing/2014/main" val="3985104006"/>
                    </a:ext>
                  </a:extLst>
                </a:gridCol>
                <a:gridCol w="598268">
                  <a:extLst>
                    <a:ext uri="{9D8B030D-6E8A-4147-A177-3AD203B41FA5}">
                      <a16:colId xmlns="" xmlns:a16="http://schemas.microsoft.com/office/drawing/2014/main" val="3351652536"/>
                    </a:ext>
                  </a:extLst>
                </a:gridCol>
              </a:tblGrid>
              <a:tr h="27890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</a:t>
                      </a:r>
                      <a:r>
                        <a:rPr lang="ru-RU" sz="18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«Предпринимательство»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48398018"/>
                  </a:ext>
                </a:extLst>
              </a:tr>
              <a:tr h="19289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созданных рабочих мест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492930112"/>
                  </a:ext>
                </a:extLst>
              </a:tr>
              <a:tr h="3762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Объем инвестиций, привлеченных в основной капитал (без учета бюджетных инвестиций), на душу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679510614"/>
                  </a:ext>
                </a:extLst>
              </a:tr>
              <a:tr h="5595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Темп роста (индекс роста) физического объема инвестиций в основной капитал, за исключением инвестиций инфраструктурных монополий (федеральные проекты) и бюджетных ассигнований федерального бюджета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377744974"/>
                  </a:ext>
                </a:extLst>
              </a:tr>
              <a:tr h="3762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Увеличение среднемесячной заработной платы работников организаций, не относящихся к субъектам малого предпринимательства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386223007"/>
                  </a:ext>
                </a:extLst>
              </a:tr>
              <a:tr h="3762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закупок среди субъектов малого предпринимательства, социально ориентированных некоммерческих организаций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993689872"/>
                  </a:ext>
                </a:extLst>
              </a:tr>
              <a:tr h="19289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несостоявшихся закупок от общего количества конкурентных закупок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65919398"/>
                  </a:ext>
                </a:extLst>
              </a:tr>
              <a:tr h="19289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обоснованных, частично обоснованных жалоб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18440702"/>
                  </a:ext>
                </a:extLst>
              </a:tr>
              <a:tr h="3762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общей экономии денежных средств по результатам определения поставщиков (подрядчиков, исполнителей)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9907227"/>
                  </a:ext>
                </a:extLst>
              </a:tr>
              <a:tr h="3762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общей экономии денежных средств по результатам осуществления конкурентных закупок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744091261"/>
                  </a:ext>
                </a:extLst>
              </a:tr>
              <a:tr h="3762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стоимости контрактов, заключенных с единственным поставщиком по несостоявшимся закупкам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343541149"/>
                  </a:ext>
                </a:extLst>
              </a:tr>
              <a:tr h="3762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реализованных требований Стандарта развития конкуренции в муниципальном образовании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99124491"/>
                  </a:ext>
                </a:extLst>
              </a:tr>
              <a:tr h="19289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Среднее количество участников состоявшихся закупок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40033665"/>
                  </a:ext>
                </a:extLst>
              </a:tr>
              <a:tr h="5595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среднесписочной численности работников (без внешних совместителей) малых и средних предприятий в среднесписочной численности работников (без внешних совместителей) всех предприятий и организаций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748579424"/>
                  </a:ext>
                </a:extLst>
              </a:tr>
              <a:tr h="19289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вновь созданных субъектов малого и среднего бизнеса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80531521"/>
                  </a:ext>
                </a:extLst>
              </a:tr>
              <a:tr h="55993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</a:t>
                      </a:r>
                      <a:r>
                        <a:rPr lang="ru-RU" sz="12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самозанятых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граждан, зафиксировавших свой статус, с учетом введения налогового режима для </a:t>
                      </a:r>
                      <a:r>
                        <a:rPr lang="ru-RU" sz="12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самозанятых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нарастающим итогом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2576694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25033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43620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2000">
                <a:srgbClr val="FFFFEB"/>
              </a:gs>
              <a:gs pos="7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0067614"/>
              </p:ext>
            </p:extLst>
          </p:nvPr>
        </p:nvGraphicFramePr>
        <p:xfrm>
          <a:off x="0" y="435006"/>
          <a:ext cx="9906000" cy="866854"/>
        </p:xfrm>
        <a:graphic>
          <a:graphicData uri="http://schemas.openxmlformats.org/drawingml/2006/table">
            <a:tbl>
              <a:tblPr/>
              <a:tblGrid>
                <a:gridCol w="493160">
                  <a:extLst>
                    <a:ext uri="{9D8B030D-6E8A-4147-A177-3AD203B41FA5}">
                      <a16:colId xmlns="" xmlns:a16="http://schemas.microsoft.com/office/drawing/2014/main" val="3098752159"/>
                    </a:ext>
                  </a:extLst>
                </a:gridCol>
                <a:gridCol w="5237684">
                  <a:extLst>
                    <a:ext uri="{9D8B030D-6E8A-4147-A177-3AD203B41FA5}">
                      <a16:colId xmlns="" xmlns:a16="http://schemas.microsoft.com/office/drawing/2014/main" val="3911756313"/>
                    </a:ext>
                  </a:extLst>
                </a:gridCol>
                <a:gridCol w="669956">
                  <a:extLst>
                    <a:ext uri="{9D8B030D-6E8A-4147-A177-3AD203B41FA5}">
                      <a16:colId xmlns="" xmlns:a16="http://schemas.microsoft.com/office/drawing/2014/main" val="3833402508"/>
                    </a:ext>
                  </a:extLst>
                </a:gridCol>
                <a:gridCol w="706899">
                  <a:extLst>
                    <a:ext uri="{9D8B030D-6E8A-4147-A177-3AD203B41FA5}">
                      <a16:colId xmlns="" xmlns:a16="http://schemas.microsoft.com/office/drawing/2014/main" val="1521738628"/>
                    </a:ext>
                  </a:extLst>
                </a:gridCol>
                <a:gridCol w="820485">
                  <a:extLst>
                    <a:ext uri="{9D8B030D-6E8A-4147-A177-3AD203B41FA5}">
                      <a16:colId xmlns="" xmlns:a16="http://schemas.microsoft.com/office/drawing/2014/main" val="2006119546"/>
                    </a:ext>
                  </a:extLst>
                </a:gridCol>
                <a:gridCol w="610594">
                  <a:extLst>
                    <a:ext uri="{9D8B030D-6E8A-4147-A177-3AD203B41FA5}">
                      <a16:colId xmlns=""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=""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=""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2023 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4034820"/>
              </p:ext>
            </p:extLst>
          </p:nvPr>
        </p:nvGraphicFramePr>
        <p:xfrm>
          <a:off x="1" y="1291585"/>
          <a:ext cx="9904288" cy="55664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3167">
                  <a:extLst>
                    <a:ext uri="{9D8B030D-6E8A-4147-A177-3AD203B41FA5}">
                      <a16:colId xmlns="" xmlns:a16="http://schemas.microsoft.com/office/drawing/2014/main" val="1237685647"/>
                    </a:ext>
                  </a:extLst>
                </a:gridCol>
                <a:gridCol w="5321374">
                  <a:extLst>
                    <a:ext uri="{9D8B030D-6E8A-4147-A177-3AD203B41FA5}">
                      <a16:colId xmlns="" xmlns:a16="http://schemas.microsoft.com/office/drawing/2014/main" val="537065869"/>
                    </a:ext>
                  </a:extLst>
                </a:gridCol>
                <a:gridCol w="700152">
                  <a:extLst>
                    <a:ext uri="{9D8B030D-6E8A-4147-A177-3AD203B41FA5}">
                      <a16:colId xmlns="" xmlns:a16="http://schemas.microsoft.com/office/drawing/2014/main" val="2793821661"/>
                    </a:ext>
                  </a:extLst>
                </a:gridCol>
                <a:gridCol w="764243">
                  <a:extLst>
                    <a:ext uri="{9D8B030D-6E8A-4147-A177-3AD203B41FA5}">
                      <a16:colId xmlns="" xmlns:a16="http://schemas.microsoft.com/office/drawing/2014/main" val="90800993"/>
                    </a:ext>
                  </a:extLst>
                </a:gridCol>
                <a:gridCol w="706958">
                  <a:extLst>
                    <a:ext uri="{9D8B030D-6E8A-4147-A177-3AD203B41FA5}">
                      <a16:colId xmlns="" xmlns:a16="http://schemas.microsoft.com/office/drawing/2014/main" val="4165469377"/>
                    </a:ext>
                  </a:extLst>
                </a:gridCol>
                <a:gridCol w="718097">
                  <a:extLst>
                    <a:ext uri="{9D8B030D-6E8A-4147-A177-3AD203B41FA5}">
                      <a16:colId xmlns="" xmlns:a16="http://schemas.microsoft.com/office/drawing/2014/main" val="3136617496"/>
                    </a:ext>
                  </a:extLst>
                </a:gridCol>
                <a:gridCol w="718097">
                  <a:extLst>
                    <a:ext uri="{9D8B030D-6E8A-4147-A177-3AD203B41FA5}">
                      <a16:colId xmlns="" xmlns:a16="http://schemas.microsoft.com/office/drawing/2014/main" val="3985104006"/>
                    </a:ext>
                  </a:extLst>
                </a:gridCol>
                <a:gridCol w="482200">
                  <a:extLst>
                    <a:ext uri="{9D8B030D-6E8A-4147-A177-3AD203B41FA5}">
                      <a16:colId xmlns="" xmlns:a16="http://schemas.microsoft.com/office/drawing/2014/main" val="3351652536"/>
                    </a:ext>
                  </a:extLst>
                </a:gridCol>
              </a:tblGrid>
              <a:tr h="28082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</a:t>
                      </a:r>
                      <a:r>
                        <a:rPr lang="ru-RU" sz="18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«Предпринимательство»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48398018"/>
                  </a:ext>
                </a:extLst>
              </a:tr>
              <a:tr h="3788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Малый бизнес большого региона. Прирост количества субъектов малого и среднего предпринимательства на 10 тыс.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492930112"/>
                  </a:ext>
                </a:extLst>
              </a:tr>
              <a:tr h="3788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Число субъектов малого и среднего предпринимательства в расчете на 10 тыс. человек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229,76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679510614"/>
                  </a:ext>
                </a:extLst>
              </a:tr>
              <a:tr h="27653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Стандарт потребительского рынка и услуг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377744974"/>
                  </a:ext>
                </a:extLst>
              </a:tr>
              <a:tr h="4112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обращений по вопросу защиты прав потребителей от общего количества поступивших обращений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386223007"/>
                  </a:ext>
                </a:extLst>
              </a:tr>
              <a:tr h="3788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ОДС, соответствующих требованиям, нормам и стандартам действующего законодательства, от общего количества ОДС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479,49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993689872"/>
                  </a:ext>
                </a:extLst>
              </a:tr>
              <a:tr h="7480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11.21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Обеспеченность населения площадью торговых объектов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Квадратные метры на 1000 жителей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1747,42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65919398"/>
                  </a:ext>
                </a:extLst>
              </a:tr>
              <a:tr h="64211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11.22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Прирост площадей торговых объектов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квадратных метров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18440702"/>
                  </a:ext>
                </a:extLst>
              </a:tr>
              <a:tr h="3788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11.23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Прирост посадочных мест на объектах общественного питания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Посадочное место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9907227"/>
                  </a:ext>
                </a:extLst>
              </a:tr>
              <a:tr h="30579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11.24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Прирост рабочих мест на объектах бытового обслуживания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744091261"/>
                  </a:ext>
                </a:extLst>
              </a:tr>
              <a:tr h="2763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Стандарт потребительского рынка и услуг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343541149"/>
                  </a:ext>
                </a:extLst>
              </a:tr>
              <a:tr h="111020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11.26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обращений по вопросу защиты прав потребителей от общего количества поступивших обращений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991244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20695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43620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2000">
                <a:srgbClr val="FFFFEB"/>
              </a:gs>
              <a:gs pos="7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5224319"/>
              </p:ext>
            </p:extLst>
          </p:nvPr>
        </p:nvGraphicFramePr>
        <p:xfrm>
          <a:off x="0" y="435006"/>
          <a:ext cx="9906000" cy="866854"/>
        </p:xfrm>
        <a:graphic>
          <a:graphicData uri="http://schemas.openxmlformats.org/drawingml/2006/table">
            <a:tbl>
              <a:tblPr/>
              <a:tblGrid>
                <a:gridCol w="493160">
                  <a:extLst>
                    <a:ext uri="{9D8B030D-6E8A-4147-A177-3AD203B41FA5}">
                      <a16:colId xmlns="" xmlns:a16="http://schemas.microsoft.com/office/drawing/2014/main" val="3098752159"/>
                    </a:ext>
                  </a:extLst>
                </a:gridCol>
                <a:gridCol w="5237684">
                  <a:extLst>
                    <a:ext uri="{9D8B030D-6E8A-4147-A177-3AD203B41FA5}">
                      <a16:colId xmlns="" xmlns:a16="http://schemas.microsoft.com/office/drawing/2014/main" val="3911756313"/>
                    </a:ext>
                  </a:extLst>
                </a:gridCol>
                <a:gridCol w="669956">
                  <a:extLst>
                    <a:ext uri="{9D8B030D-6E8A-4147-A177-3AD203B41FA5}">
                      <a16:colId xmlns="" xmlns:a16="http://schemas.microsoft.com/office/drawing/2014/main" val="3833402508"/>
                    </a:ext>
                  </a:extLst>
                </a:gridCol>
                <a:gridCol w="706899">
                  <a:extLst>
                    <a:ext uri="{9D8B030D-6E8A-4147-A177-3AD203B41FA5}">
                      <a16:colId xmlns="" xmlns:a16="http://schemas.microsoft.com/office/drawing/2014/main" val="1521738628"/>
                    </a:ext>
                  </a:extLst>
                </a:gridCol>
                <a:gridCol w="820485">
                  <a:extLst>
                    <a:ext uri="{9D8B030D-6E8A-4147-A177-3AD203B41FA5}">
                      <a16:colId xmlns="" xmlns:a16="http://schemas.microsoft.com/office/drawing/2014/main" val="2006119546"/>
                    </a:ext>
                  </a:extLst>
                </a:gridCol>
                <a:gridCol w="610594">
                  <a:extLst>
                    <a:ext uri="{9D8B030D-6E8A-4147-A177-3AD203B41FA5}">
                      <a16:colId xmlns=""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=""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=""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2023 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5524816"/>
              </p:ext>
            </p:extLst>
          </p:nvPr>
        </p:nvGraphicFramePr>
        <p:xfrm>
          <a:off x="0" y="1291584"/>
          <a:ext cx="9904288" cy="55664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3167">
                  <a:extLst>
                    <a:ext uri="{9D8B030D-6E8A-4147-A177-3AD203B41FA5}">
                      <a16:colId xmlns="" xmlns:a16="http://schemas.microsoft.com/office/drawing/2014/main" val="1237685647"/>
                    </a:ext>
                  </a:extLst>
                </a:gridCol>
                <a:gridCol w="5321373">
                  <a:extLst>
                    <a:ext uri="{9D8B030D-6E8A-4147-A177-3AD203B41FA5}">
                      <a16:colId xmlns="" xmlns:a16="http://schemas.microsoft.com/office/drawing/2014/main" val="537065869"/>
                    </a:ext>
                  </a:extLst>
                </a:gridCol>
                <a:gridCol w="700152">
                  <a:extLst>
                    <a:ext uri="{9D8B030D-6E8A-4147-A177-3AD203B41FA5}">
                      <a16:colId xmlns="" xmlns:a16="http://schemas.microsoft.com/office/drawing/2014/main" val="2793821661"/>
                    </a:ext>
                  </a:extLst>
                </a:gridCol>
                <a:gridCol w="764243">
                  <a:extLst>
                    <a:ext uri="{9D8B030D-6E8A-4147-A177-3AD203B41FA5}">
                      <a16:colId xmlns="" xmlns:a16="http://schemas.microsoft.com/office/drawing/2014/main" val="90800993"/>
                    </a:ext>
                  </a:extLst>
                </a:gridCol>
                <a:gridCol w="706959">
                  <a:extLst>
                    <a:ext uri="{9D8B030D-6E8A-4147-A177-3AD203B41FA5}">
                      <a16:colId xmlns="" xmlns:a16="http://schemas.microsoft.com/office/drawing/2014/main" val="4165469377"/>
                    </a:ext>
                  </a:extLst>
                </a:gridCol>
                <a:gridCol w="718097">
                  <a:extLst>
                    <a:ext uri="{9D8B030D-6E8A-4147-A177-3AD203B41FA5}">
                      <a16:colId xmlns="" xmlns:a16="http://schemas.microsoft.com/office/drawing/2014/main" val="3136617496"/>
                    </a:ext>
                  </a:extLst>
                </a:gridCol>
                <a:gridCol w="718097">
                  <a:extLst>
                    <a:ext uri="{9D8B030D-6E8A-4147-A177-3AD203B41FA5}">
                      <a16:colId xmlns="" xmlns:a16="http://schemas.microsoft.com/office/drawing/2014/main" val="3985104006"/>
                    </a:ext>
                  </a:extLst>
                </a:gridCol>
                <a:gridCol w="482200">
                  <a:extLst>
                    <a:ext uri="{9D8B030D-6E8A-4147-A177-3AD203B41FA5}">
                      <a16:colId xmlns="" xmlns:a16="http://schemas.microsoft.com/office/drawing/2014/main" val="3351652536"/>
                    </a:ext>
                  </a:extLst>
                </a:gridCol>
              </a:tblGrid>
              <a:tr h="27978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</a:t>
                      </a:r>
                      <a:r>
                        <a:rPr lang="ru-RU" sz="18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«Предпринимательство»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48398018"/>
                  </a:ext>
                </a:extLst>
              </a:tr>
              <a:tr h="37741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Малый бизнес большого региона. Прирост количества субъектов малого и среднего предпринимательства на 10 тыс.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492930112"/>
                  </a:ext>
                </a:extLst>
              </a:tr>
              <a:tr h="37741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11.28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Число субъектов малого и среднего предпринимательства в расчете на 10 тыс. человек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229,76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679510614"/>
                  </a:ext>
                </a:extLst>
              </a:tr>
              <a:tr h="37741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11.29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обращений по вопросу защиты прав потребителей от общего количества поступивших обращений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377744974"/>
                  </a:ext>
                </a:extLst>
              </a:tr>
              <a:tr h="56133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среднесписочной численности работников (без внешних совместителей) малых и средних предприятий в среднесписочной численности работников (без внешних совместителей) всех предприятий и организаций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36,65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386223007"/>
                  </a:ext>
                </a:extLst>
              </a:tr>
              <a:tr h="37741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11.31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Индекс совокупной результативности реализации мероприятий, направленных на развитие конкуренции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993689872"/>
                  </a:ext>
                </a:extLst>
              </a:tr>
              <a:tr h="2397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11.32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вновь созданных субъектов малого и среднего бизнеса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65919398"/>
                  </a:ext>
                </a:extLst>
              </a:tr>
              <a:tr h="30388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11.33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созданных рабочих мест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18440702"/>
                  </a:ext>
                </a:extLst>
              </a:tr>
              <a:tr h="36220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11.34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Обеспеченность населения площадью торговых объектов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м. /на 1000 жителей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1672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1672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1672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9907227"/>
                  </a:ext>
                </a:extLst>
              </a:tr>
              <a:tr h="41736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11.35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Обеспеченность населения предприятиями бытового обслуживания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раб. мест /на 1000 жителей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744091261"/>
                  </a:ext>
                </a:extLst>
              </a:tr>
              <a:tr h="37717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11.36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Обеспеченность населения предприятиями общественного питания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мест /на 1000 жите­лей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343541149"/>
                  </a:ext>
                </a:extLst>
              </a:tr>
              <a:tr h="50941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11.37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Объем инвестиций, привлеченных в основной капитал (без учета бюджетных инвестиций), на душу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99124491"/>
                  </a:ext>
                </a:extLst>
              </a:tr>
              <a:tr h="5825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11.38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Увеличение среднемесячной заработной платы работников организаций, не относящихся к субъектам малого предпринимательства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40033665"/>
                  </a:ext>
                </a:extLst>
              </a:tr>
              <a:tr h="42329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11.39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Число субъектов МСП в расчете на 10 тыс. человек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7485794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44156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42000">
              <a:srgbClr val="FDFECE"/>
            </a:gs>
            <a:gs pos="64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25513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2000">
                <a:srgbClr val="FFFFEB"/>
              </a:gs>
              <a:gs pos="64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1394886"/>
              </p:ext>
            </p:extLst>
          </p:nvPr>
        </p:nvGraphicFramePr>
        <p:xfrm>
          <a:off x="0" y="435006"/>
          <a:ext cx="9895438" cy="866854"/>
        </p:xfrm>
        <a:graphic>
          <a:graphicData uri="http://schemas.openxmlformats.org/drawingml/2006/table">
            <a:tbl>
              <a:tblPr/>
              <a:tblGrid>
                <a:gridCol w="407406">
                  <a:extLst>
                    <a:ext uri="{9D8B030D-6E8A-4147-A177-3AD203B41FA5}">
                      <a16:colId xmlns="" xmlns:a16="http://schemas.microsoft.com/office/drawing/2014/main" val="3098752159"/>
                    </a:ext>
                  </a:extLst>
                </a:gridCol>
                <a:gridCol w="5132260">
                  <a:extLst>
                    <a:ext uri="{9D8B030D-6E8A-4147-A177-3AD203B41FA5}">
                      <a16:colId xmlns="" xmlns:a16="http://schemas.microsoft.com/office/drawing/2014/main" val="3911756313"/>
                    </a:ext>
                  </a:extLst>
                </a:gridCol>
                <a:gridCol w="725332">
                  <a:extLst>
                    <a:ext uri="{9D8B030D-6E8A-4147-A177-3AD203B41FA5}">
                      <a16:colId xmlns="" xmlns:a16="http://schemas.microsoft.com/office/drawing/2014/main" val="3833402508"/>
                    </a:ext>
                  </a:extLst>
                </a:gridCol>
                <a:gridCol w="760491">
                  <a:extLst>
                    <a:ext uri="{9D8B030D-6E8A-4147-A177-3AD203B41FA5}">
                      <a16:colId xmlns="" xmlns:a16="http://schemas.microsoft.com/office/drawing/2014/main" val="1521738628"/>
                    </a:ext>
                  </a:extLst>
                </a:gridCol>
                <a:gridCol w="814812">
                  <a:extLst>
                    <a:ext uri="{9D8B030D-6E8A-4147-A177-3AD203B41FA5}">
                      <a16:colId xmlns="" xmlns:a16="http://schemas.microsoft.com/office/drawing/2014/main" val="2006119546"/>
                    </a:ext>
                  </a:extLst>
                </a:gridCol>
                <a:gridCol w="606582">
                  <a:extLst>
                    <a:ext uri="{9D8B030D-6E8A-4147-A177-3AD203B41FA5}">
                      <a16:colId xmlns="" xmlns:a16="http://schemas.microsoft.com/office/drawing/2014/main" val="1334942170"/>
                    </a:ext>
                  </a:extLst>
                </a:gridCol>
                <a:gridCol w="724277">
                  <a:extLst>
                    <a:ext uri="{9D8B030D-6E8A-4147-A177-3AD203B41FA5}">
                      <a16:colId xmlns="" xmlns:a16="http://schemas.microsoft.com/office/drawing/2014/main" val="2769516640"/>
                    </a:ext>
                  </a:extLst>
                </a:gridCol>
                <a:gridCol w="724278">
                  <a:extLst>
                    <a:ext uri="{9D8B030D-6E8A-4147-A177-3AD203B41FA5}">
                      <a16:colId xmlns=""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</a:t>
                      </a:r>
                      <a:r>
                        <a:rPr lang="ru" sz="1000" b="1" dirty="0" smtClean="0">
                          <a:latin typeface="Times New Roman"/>
                        </a:rPr>
                        <a:t>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2023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1362306"/>
              </p:ext>
            </p:extLst>
          </p:nvPr>
        </p:nvGraphicFramePr>
        <p:xfrm>
          <a:off x="-9053" y="1258434"/>
          <a:ext cx="9913544" cy="43072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7405">
                  <a:extLst>
                    <a:ext uri="{9D8B030D-6E8A-4147-A177-3AD203B41FA5}">
                      <a16:colId xmlns="" xmlns:a16="http://schemas.microsoft.com/office/drawing/2014/main" val="1088671169"/>
                    </a:ext>
                  </a:extLst>
                </a:gridCol>
                <a:gridCol w="5132436">
                  <a:extLst>
                    <a:ext uri="{9D8B030D-6E8A-4147-A177-3AD203B41FA5}">
                      <a16:colId xmlns="" xmlns:a16="http://schemas.microsoft.com/office/drawing/2014/main" val="1455377261"/>
                    </a:ext>
                  </a:extLst>
                </a:gridCol>
                <a:gridCol w="761370">
                  <a:extLst>
                    <a:ext uri="{9D8B030D-6E8A-4147-A177-3AD203B41FA5}">
                      <a16:colId xmlns="" xmlns:a16="http://schemas.microsoft.com/office/drawing/2014/main" val="3121537873"/>
                    </a:ext>
                  </a:extLst>
                </a:gridCol>
                <a:gridCol w="724278">
                  <a:extLst>
                    <a:ext uri="{9D8B030D-6E8A-4147-A177-3AD203B41FA5}">
                      <a16:colId xmlns="" xmlns:a16="http://schemas.microsoft.com/office/drawing/2014/main" val="3333174464"/>
                    </a:ext>
                  </a:extLst>
                </a:gridCol>
                <a:gridCol w="832918">
                  <a:extLst>
                    <a:ext uri="{9D8B030D-6E8A-4147-A177-3AD203B41FA5}">
                      <a16:colId xmlns="" xmlns:a16="http://schemas.microsoft.com/office/drawing/2014/main" val="661716165"/>
                    </a:ext>
                  </a:extLst>
                </a:gridCol>
                <a:gridCol w="588476">
                  <a:extLst>
                    <a:ext uri="{9D8B030D-6E8A-4147-A177-3AD203B41FA5}">
                      <a16:colId xmlns="" xmlns:a16="http://schemas.microsoft.com/office/drawing/2014/main" val="2627827174"/>
                    </a:ext>
                  </a:extLst>
                </a:gridCol>
                <a:gridCol w="715223">
                  <a:extLst>
                    <a:ext uri="{9D8B030D-6E8A-4147-A177-3AD203B41FA5}">
                      <a16:colId xmlns="" xmlns:a16="http://schemas.microsoft.com/office/drawing/2014/main" val="88980462"/>
                    </a:ext>
                  </a:extLst>
                </a:gridCol>
                <a:gridCol w="751438">
                  <a:extLst>
                    <a:ext uri="{9D8B030D-6E8A-4147-A177-3AD203B41FA5}">
                      <a16:colId xmlns="" xmlns:a16="http://schemas.microsoft.com/office/drawing/2014/main" val="3797065861"/>
                    </a:ext>
                  </a:extLst>
                </a:gridCol>
              </a:tblGrid>
              <a:tr h="50066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</a:t>
                      </a:r>
                      <a:r>
                        <a:rPr lang="ru-RU" sz="20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«Управление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имуществом и муниципальными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финансами»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64199072"/>
                  </a:ext>
                </a:extLst>
              </a:tr>
              <a:tr h="19271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Доля объектов недвижимого имущества, поставленных на кадастровый учет от выявленных земельных участков с объектами без прав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784448375"/>
                  </a:ext>
                </a:extLst>
              </a:tr>
              <a:tr h="56225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проведенных аукционов на право заключения договоров аренды земельных участков для субъектов малого и среднего предпринимательства к общему количеству таких торгов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672953048"/>
                  </a:ext>
                </a:extLst>
              </a:tr>
              <a:tr h="24825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Исключение незаконных решений по земле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4,66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797714963"/>
                  </a:ext>
                </a:extLst>
              </a:tr>
              <a:tr h="3774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Поступления доходов в бюджет муниципального образования от распоряжения земельными участками, государственная собственность на которые не разграничена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75060198"/>
                  </a:ext>
                </a:extLst>
              </a:tr>
              <a:tr h="3774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Поступления доходов в бюджет муниципального образования от распоряжения муниципальным имуществом и землей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860624835"/>
                  </a:ext>
                </a:extLst>
              </a:tr>
              <a:tr h="22532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Предоставление земельных участков многодетным семьям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473474287"/>
                  </a:ext>
                </a:extLst>
              </a:tr>
              <a:tr h="20548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Прирост земельного налога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723824058"/>
                  </a:ext>
                </a:extLst>
              </a:tr>
              <a:tr h="2040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Проверка использования земель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50804902"/>
                  </a:ext>
                </a:extLst>
              </a:tr>
              <a:tr h="2040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Эффективность работы по взысканию задолженности по арендной плате за земельные участки, государственная собственность на которые не разграничена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626448478"/>
                  </a:ext>
                </a:extLst>
              </a:tr>
              <a:tr h="321043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Эффективность работы по взысканию задолженности по арендной плате за муниципальное имущество и землю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674355518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1733224"/>
              </p:ext>
            </p:extLst>
          </p:nvPr>
        </p:nvGraphicFramePr>
        <p:xfrm>
          <a:off x="1" y="5568595"/>
          <a:ext cx="9905998" cy="12968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0418">
                  <a:extLst>
                    <a:ext uri="{9D8B030D-6E8A-4147-A177-3AD203B41FA5}">
                      <a16:colId xmlns="" xmlns:a16="http://schemas.microsoft.com/office/drawing/2014/main" val="965931209"/>
                    </a:ext>
                  </a:extLst>
                </a:gridCol>
                <a:gridCol w="5157626">
                  <a:extLst>
                    <a:ext uri="{9D8B030D-6E8A-4147-A177-3AD203B41FA5}">
                      <a16:colId xmlns="" xmlns:a16="http://schemas.microsoft.com/office/drawing/2014/main" val="2809728670"/>
                    </a:ext>
                  </a:extLst>
                </a:gridCol>
                <a:gridCol w="739739">
                  <a:extLst>
                    <a:ext uri="{9D8B030D-6E8A-4147-A177-3AD203B41FA5}">
                      <a16:colId xmlns="" xmlns:a16="http://schemas.microsoft.com/office/drawing/2014/main" val="1748431591"/>
                    </a:ext>
                  </a:extLst>
                </a:gridCol>
                <a:gridCol w="719191">
                  <a:extLst>
                    <a:ext uri="{9D8B030D-6E8A-4147-A177-3AD203B41FA5}">
                      <a16:colId xmlns="" xmlns:a16="http://schemas.microsoft.com/office/drawing/2014/main" val="4119331168"/>
                    </a:ext>
                  </a:extLst>
                </a:gridCol>
                <a:gridCol w="842481">
                  <a:extLst>
                    <a:ext uri="{9D8B030D-6E8A-4147-A177-3AD203B41FA5}">
                      <a16:colId xmlns="" xmlns:a16="http://schemas.microsoft.com/office/drawing/2014/main" val="2555623355"/>
                    </a:ext>
                  </a:extLst>
                </a:gridCol>
                <a:gridCol w="585627">
                  <a:extLst>
                    <a:ext uri="{9D8B030D-6E8A-4147-A177-3AD203B41FA5}">
                      <a16:colId xmlns="" xmlns:a16="http://schemas.microsoft.com/office/drawing/2014/main" val="4206313899"/>
                    </a:ext>
                  </a:extLst>
                </a:gridCol>
                <a:gridCol w="719191">
                  <a:extLst>
                    <a:ext uri="{9D8B030D-6E8A-4147-A177-3AD203B41FA5}">
                      <a16:colId xmlns="" xmlns:a16="http://schemas.microsoft.com/office/drawing/2014/main" val="1038017397"/>
                    </a:ext>
                  </a:extLst>
                </a:gridCol>
                <a:gridCol w="751725">
                  <a:extLst>
                    <a:ext uri="{9D8B030D-6E8A-4147-A177-3AD203B41FA5}">
                      <a16:colId xmlns="" xmlns:a16="http://schemas.microsoft.com/office/drawing/2014/main" val="3985083084"/>
                    </a:ext>
                  </a:extLst>
                </a:gridCol>
              </a:tblGrid>
              <a:tr h="73357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муниципальных служащих, прошедших обучение по программам профессиональной переподготовки и повышения квалификации в соответствии с муниципальным заказом, от общего числа муниципальных служащих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31,87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239835974"/>
                  </a:ext>
                </a:extLst>
              </a:tr>
              <a:tr h="55583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просроченной кредиторской задолженности в расходах бюджета Талдомского городского округа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440067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57057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42000">
              <a:srgbClr val="FDFECE"/>
            </a:gs>
            <a:gs pos="64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25513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2000">
                <a:srgbClr val="FFFFEB"/>
              </a:gs>
              <a:gs pos="64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286676"/>
              </p:ext>
            </p:extLst>
          </p:nvPr>
        </p:nvGraphicFramePr>
        <p:xfrm>
          <a:off x="0" y="435006"/>
          <a:ext cx="9895438" cy="866854"/>
        </p:xfrm>
        <a:graphic>
          <a:graphicData uri="http://schemas.openxmlformats.org/drawingml/2006/table">
            <a:tbl>
              <a:tblPr/>
              <a:tblGrid>
                <a:gridCol w="407406">
                  <a:extLst>
                    <a:ext uri="{9D8B030D-6E8A-4147-A177-3AD203B41FA5}">
                      <a16:colId xmlns="" xmlns:a16="http://schemas.microsoft.com/office/drawing/2014/main" val="3098752159"/>
                    </a:ext>
                  </a:extLst>
                </a:gridCol>
                <a:gridCol w="5132260">
                  <a:extLst>
                    <a:ext uri="{9D8B030D-6E8A-4147-A177-3AD203B41FA5}">
                      <a16:colId xmlns="" xmlns:a16="http://schemas.microsoft.com/office/drawing/2014/main" val="3911756313"/>
                    </a:ext>
                  </a:extLst>
                </a:gridCol>
                <a:gridCol w="725332">
                  <a:extLst>
                    <a:ext uri="{9D8B030D-6E8A-4147-A177-3AD203B41FA5}">
                      <a16:colId xmlns="" xmlns:a16="http://schemas.microsoft.com/office/drawing/2014/main" val="3833402508"/>
                    </a:ext>
                  </a:extLst>
                </a:gridCol>
                <a:gridCol w="760491">
                  <a:extLst>
                    <a:ext uri="{9D8B030D-6E8A-4147-A177-3AD203B41FA5}">
                      <a16:colId xmlns="" xmlns:a16="http://schemas.microsoft.com/office/drawing/2014/main" val="1521738628"/>
                    </a:ext>
                  </a:extLst>
                </a:gridCol>
                <a:gridCol w="814812">
                  <a:extLst>
                    <a:ext uri="{9D8B030D-6E8A-4147-A177-3AD203B41FA5}">
                      <a16:colId xmlns="" xmlns:a16="http://schemas.microsoft.com/office/drawing/2014/main" val="2006119546"/>
                    </a:ext>
                  </a:extLst>
                </a:gridCol>
                <a:gridCol w="606582">
                  <a:extLst>
                    <a:ext uri="{9D8B030D-6E8A-4147-A177-3AD203B41FA5}">
                      <a16:colId xmlns="" xmlns:a16="http://schemas.microsoft.com/office/drawing/2014/main" val="1334942170"/>
                    </a:ext>
                  </a:extLst>
                </a:gridCol>
                <a:gridCol w="724277">
                  <a:extLst>
                    <a:ext uri="{9D8B030D-6E8A-4147-A177-3AD203B41FA5}">
                      <a16:colId xmlns="" xmlns:a16="http://schemas.microsoft.com/office/drawing/2014/main" val="2769516640"/>
                    </a:ext>
                  </a:extLst>
                </a:gridCol>
                <a:gridCol w="724278">
                  <a:extLst>
                    <a:ext uri="{9D8B030D-6E8A-4147-A177-3AD203B41FA5}">
                      <a16:colId xmlns=""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</a:t>
                      </a:r>
                      <a:r>
                        <a:rPr lang="ru" sz="1000" b="1" dirty="0" smtClean="0">
                          <a:latin typeface="Times New Roman"/>
                        </a:rPr>
                        <a:t>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2023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8053971"/>
              </p:ext>
            </p:extLst>
          </p:nvPr>
        </p:nvGraphicFramePr>
        <p:xfrm>
          <a:off x="-9055" y="1304819"/>
          <a:ext cx="9915054" cy="46239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9172">
                  <a:extLst>
                    <a:ext uri="{9D8B030D-6E8A-4147-A177-3AD203B41FA5}">
                      <a16:colId xmlns="" xmlns:a16="http://schemas.microsoft.com/office/drawing/2014/main" val="1088671169"/>
                    </a:ext>
                  </a:extLst>
                </a:gridCol>
                <a:gridCol w="5154692">
                  <a:extLst>
                    <a:ext uri="{9D8B030D-6E8A-4147-A177-3AD203B41FA5}">
                      <a16:colId xmlns="" xmlns:a16="http://schemas.microsoft.com/office/drawing/2014/main" val="1455377261"/>
                    </a:ext>
                  </a:extLst>
                </a:gridCol>
                <a:gridCol w="764672">
                  <a:extLst>
                    <a:ext uri="{9D8B030D-6E8A-4147-A177-3AD203B41FA5}">
                      <a16:colId xmlns="" xmlns:a16="http://schemas.microsoft.com/office/drawing/2014/main" val="3121537873"/>
                    </a:ext>
                  </a:extLst>
                </a:gridCol>
                <a:gridCol w="727419">
                  <a:extLst>
                    <a:ext uri="{9D8B030D-6E8A-4147-A177-3AD203B41FA5}">
                      <a16:colId xmlns="" xmlns:a16="http://schemas.microsoft.com/office/drawing/2014/main" val="3333174464"/>
                    </a:ext>
                  </a:extLst>
                </a:gridCol>
                <a:gridCol w="836530">
                  <a:extLst>
                    <a:ext uri="{9D8B030D-6E8A-4147-A177-3AD203B41FA5}">
                      <a16:colId xmlns="" xmlns:a16="http://schemas.microsoft.com/office/drawing/2014/main" val="661716165"/>
                    </a:ext>
                  </a:extLst>
                </a:gridCol>
                <a:gridCol w="591028">
                  <a:extLst>
                    <a:ext uri="{9D8B030D-6E8A-4147-A177-3AD203B41FA5}">
                      <a16:colId xmlns="" xmlns:a16="http://schemas.microsoft.com/office/drawing/2014/main" val="2627827174"/>
                    </a:ext>
                  </a:extLst>
                </a:gridCol>
                <a:gridCol w="718324">
                  <a:extLst>
                    <a:ext uri="{9D8B030D-6E8A-4147-A177-3AD203B41FA5}">
                      <a16:colId xmlns="" xmlns:a16="http://schemas.microsoft.com/office/drawing/2014/main" val="88980462"/>
                    </a:ext>
                  </a:extLst>
                </a:gridCol>
                <a:gridCol w="713217">
                  <a:extLst>
                    <a:ext uri="{9D8B030D-6E8A-4147-A177-3AD203B41FA5}">
                      <a16:colId xmlns="" xmlns:a16="http://schemas.microsoft.com/office/drawing/2014/main" val="3797065861"/>
                    </a:ext>
                  </a:extLst>
                </a:gridCol>
              </a:tblGrid>
              <a:tr h="6113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</a:t>
                      </a:r>
                      <a:r>
                        <a:rPr lang="ru-RU" sz="20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«Управление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имуществом и муниципальными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финансами»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64199072"/>
                  </a:ext>
                </a:extLst>
              </a:tr>
              <a:tr h="55261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Ежегодный прирост налоговых и неналоговых доходов бюджета Талдомского городского округа в отчетном финансовом году к поступлениям в году, предшествующем отчетному финансовому году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784448375"/>
                  </a:ext>
                </a:extLst>
              </a:tr>
              <a:tr h="55666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Отношение объема муниципального долга Талдомского городского округа к объему годовому объему доходов (без учета объема безвозмездных поступлений) бюджета Талдомского городского округа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672953048"/>
                  </a:ext>
                </a:extLst>
              </a:tr>
              <a:tr h="38145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объектов недвижимого имущества, поставленных на ГКУ по результатам МЗК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797714963"/>
                  </a:ext>
                </a:extLst>
              </a:tr>
              <a:tr h="54903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проведенных аукционов на право заключения договоров аренды земельных участков для субъектов малого и среднего предпринимательства к общему количеству таких торгов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75060198"/>
                  </a:ext>
                </a:extLst>
              </a:tr>
              <a:tr h="22913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Обеспечение деятельности(оказание услуг) муниципальных органов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860624835"/>
                  </a:ext>
                </a:extLst>
              </a:tr>
              <a:tr h="54903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Поступления доходов в бюджет муниципального образования от распоряжения земельными участками, государственная собственность на которые не разграничена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473474287"/>
                  </a:ext>
                </a:extLst>
              </a:tr>
              <a:tr h="4413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Поступления доходов в бюджет муниципального образования от распоряжения муниципальным имуществом и землей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723824058"/>
                  </a:ext>
                </a:extLst>
              </a:tr>
              <a:tr h="2020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Предоставление земельных участков многодетным семьям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50804902"/>
                  </a:ext>
                </a:extLst>
              </a:tr>
              <a:tr h="2020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12.21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Прирост земельного налога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626448478"/>
                  </a:ext>
                </a:extLst>
              </a:tr>
              <a:tr h="317851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12.22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Проверка использования земель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674355518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1801016"/>
              </p:ext>
            </p:extLst>
          </p:nvPr>
        </p:nvGraphicFramePr>
        <p:xfrm>
          <a:off x="-2" y="5928189"/>
          <a:ext cx="9906001" cy="9659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0692">
                  <a:extLst>
                    <a:ext uri="{9D8B030D-6E8A-4147-A177-3AD203B41FA5}">
                      <a16:colId xmlns="" xmlns:a16="http://schemas.microsoft.com/office/drawing/2014/main" val="965931209"/>
                    </a:ext>
                  </a:extLst>
                </a:gridCol>
                <a:gridCol w="5137081">
                  <a:extLst>
                    <a:ext uri="{9D8B030D-6E8A-4147-A177-3AD203B41FA5}">
                      <a16:colId xmlns="" xmlns:a16="http://schemas.microsoft.com/office/drawing/2014/main" val="2809728670"/>
                    </a:ext>
                  </a:extLst>
                </a:gridCol>
                <a:gridCol w="780836">
                  <a:extLst>
                    <a:ext uri="{9D8B030D-6E8A-4147-A177-3AD203B41FA5}">
                      <a16:colId xmlns="" xmlns:a16="http://schemas.microsoft.com/office/drawing/2014/main" val="1748431591"/>
                    </a:ext>
                  </a:extLst>
                </a:gridCol>
                <a:gridCol w="719191">
                  <a:extLst>
                    <a:ext uri="{9D8B030D-6E8A-4147-A177-3AD203B41FA5}">
                      <a16:colId xmlns="" xmlns:a16="http://schemas.microsoft.com/office/drawing/2014/main" val="4119331168"/>
                    </a:ext>
                  </a:extLst>
                </a:gridCol>
                <a:gridCol w="852755">
                  <a:extLst>
                    <a:ext uri="{9D8B030D-6E8A-4147-A177-3AD203B41FA5}">
                      <a16:colId xmlns="" xmlns:a16="http://schemas.microsoft.com/office/drawing/2014/main" val="2555623355"/>
                    </a:ext>
                  </a:extLst>
                </a:gridCol>
                <a:gridCol w="585627">
                  <a:extLst>
                    <a:ext uri="{9D8B030D-6E8A-4147-A177-3AD203B41FA5}">
                      <a16:colId xmlns="" xmlns:a16="http://schemas.microsoft.com/office/drawing/2014/main" val="4206313899"/>
                    </a:ext>
                  </a:extLst>
                </a:gridCol>
                <a:gridCol w="729465">
                  <a:extLst>
                    <a:ext uri="{9D8B030D-6E8A-4147-A177-3AD203B41FA5}">
                      <a16:colId xmlns="" xmlns:a16="http://schemas.microsoft.com/office/drawing/2014/main" val="101532574"/>
                    </a:ext>
                  </a:extLst>
                </a:gridCol>
                <a:gridCol w="700354">
                  <a:extLst>
                    <a:ext uri="{9D8B030D-6E8A-4147-A177-3AD203B41FA5}">
                      <a16:colId xmlns="" xmlns:a16="http://schemas.microsoft.com/office/drawing/2014/main" val="2745162753"/>
                    </a:ext>
                  </a:extLst>
                </a:gridCol>
              </a:tblGrid>
              <a:tr h="5775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12.23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Эффективность работы по взысканию задолженности по арендной плате за земельные участки, государственная собственность на которые не разграничена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/>
                        <a:t>-</a:t>
                      </a:r>
                      <a:endParaRPr lang="ru-RU" sz="1200" b="0" dirty="0"/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239835974"/>
                  </a:ext>
                </a:extLst>
              </a:tr>
              <a:tr h="3883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12.24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Эффективность работы по взысканию задолженности по арендной плате за муниципальное имущество и землю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5758975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03243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42000">
              <a:srgbClr val="FDFECE"/>
            </a:gs>
            <a:gs pos="64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25513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2000">
                <a:srgbClr val="FFFFEB"/>
              </a:gs>
              <a:gs pos="64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3567362"/>
              </p:ext>
            </p:extLst>
          </p:nvPr>
        </p:nvGraphicFramePr>
        <p:xfrm>
          <a:off x="0" y="435006"/>
          <a:ext cx="9895438" cy="866854"/>
        </p:xfrm>
        <a:graphic>
          <a:graphicData uri="http://schemas.openxmlformats.org/drawingml/2006/table">
            <a:tbl>
              <a:tblPr/>
              <a:tblGrid>
                <a:gridCol w="407406">
                  <a:extLst>
                    <a:ext uri="{9D8B030D-6E8A-4147-A177-3AD203B41FA5}">
                      <a16:colId xmlns="" xmlns:a16="http://schemas.microsoft.com/office/drawing/2014/main" val="3098752159"/>
                    </a:ext>
                  </a:extLst>
                </a:gridCol>
                <a:gridCol w="5048172">
                  <a:extLst>
                    <a:ext uri="{9D8B030D-6E8A-4147-A177-3AD203B41FA5}">
                      <a16:colId xmlns="" xmlns:a16="http://schemas.microsoft.com/office/drawing/2014/main" val="3911756313"/>
                    </a:ext>
                  </a:extLst>
                </a:gridCol>
                <a:gridCol w="809420">
                  <a:extLst>
                    <a:ext uri="{9D8B030D-6E8A-4147-A177-3AD203B41FA5}">
                      <a16:colId xmlns="" xmlns:a16="http://schemas.microsoft.com/office/drawing/2014/main" val="3833402508"/>
                    </a:ext>
                  </a:extLst>
                </a:gridCol>
                <a:gridCol w="711155">
                  <a:extLst>
                    <a:ext uri="{9D8B030D-6E8A-4147-A177-3AD203B41FA5}">
                      <a16:colId xmlns="" xmlns:a16="http://schemas.microsoft.com/office/drawing/2014/main" val="1521738628"/>
                    </a:ext>
                  </a:extLst>
                </a:gridCol>
                <a:gridCol w="864148">
                  <a:extLst>
                    <a:ext uri="{9D8B030D-6E8A-4147-A177-3AD203B41FA5}">
                      <a16:colId xmlns="" xmlns:a16="http://schemas.microsoft.com/office/drawing/2014/main" val="2006119546"/>
                    </a:ext>
                  </a:extLst>
                </a:gridCol>
                <a:gridCol w="606582">
                  <a:extLst>
                    <a:ext uri="{9D8B030D-6E8A-4147-A177-3AD203B41FA5}">
                      <a16:colId xmlns="" xmlns:a16="http://schemas.microsoft.com/office/drawing/2014/main" val="1334942170"/>
                    </a:ext>
                  </a:extLst>
                </a:gridCol>
                <a:gridCol w="724277">
                  <a:extLst>
                    <a:ext uri="{9D8B030D-6E8A-4147-A177-3AD203B41FA5}">
                      <a16:colId xmlns="" xmlns:a16="http://schemas.microsoft.com/office/drawing/2014/main" val="2769516640"/>
                    </a:ext>
                  </a:extLst>
                </a:gridCol>
                <a:gridCol w="724278">
                  <a:extLst>
                    <a:ext uri="{9D8B030D-6E8A-4147-A177-3AD203B41FA5}">
                      <a16:colId xmlns=""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2023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8099485"/>
              </p:ext>
            </p:extLst>
          </p:nvPr>
        </p:nvGraphicFramePr>
        <p:xfrm>
          <a:off x="-3" y="1282992"/>
          <a:ext cx="9904494" cy="55672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0969">
                  <a:extLst>
                    <a:ext uri="{9D8B030D-6E8A-4147-A177-3AD203B41FA5}">
                      <a16:colId xmlns="" xmlns:a16="http://schemas.microsoft.com/office/drawing/2014/main" val="1088671169"/>
                    </a:ext>
                  </a:extLst>
                </a:gridCol>
                <a:gridCol w="5017218">
                  <a:extLst>
                    <a:ext uri="{9D8B030D-6E8A-4147-A177-3AD203B41FA5}">
                      <a16:colId xmlns="" xmlns:a16="http://schemas.microsoft.com/office/drawing/2014/main" val="1455377261"/>
                    </a:ext>
                  </a:extLst>
                </a:gridCol>
                <a:gridCol w="779230">
                  <a:extLst>
                    <a:ext uri="{9D8B030D-6E8A-4147-A177-3AD203B41FA5}">
                      <a16:colId xmlns="" xmlns:a16="http://schemas.microsoft.com/office/drawing/2014/main" val="3121537873"/>
                    </a:ext>
                  </a:extLst>
                </a:gridCol>
                <a:gridCol w="741269">
                  <a:extLst>
                    <a:ext uri="{9D8B030D-6E8A-4147-A177-3AD203B41FA5}">
                      <a16:colId xmlns="" xmlns:a16="http://schemas.microsoft.com/office/drawing/2014/main" val="3333174464"/>
                    </a:ext>
                  </a:extLst>
                </a:gridCol>
                <a:gridCol w="852458">
                  <a:extLst>
                    <a:ext uri="{9D8B030D-6E8A-4147-A177-3AD203B41FA5}">
                      <a16:colId xmlns="" xmlns:a16="http://schemas.microsoft.com/office/drawing/2014/main" val="661716165"/>
                    </a:ext>
                  </a:extLst>
                </a:gridCol>
                <a:gridCol w="602282">
                  <a:extLst>
                    <a:ext uri="{9D8B030D-6E8A-4147-A177-3AD203B41FA5}">
                      <a16:colId xmlns="" xmlns:a16="http://schemas.microsoft.com/office/drawing/2014/main" val="2627827174"/>
                    </a:ext>
                  </a:extLst>
                </a:gridCol>
                <a:gridCol w="732002">
                  <a:extLst>
                    <a:ext uri="{9D8B030D-6E8A-4147-A177-3AD203B41FA5}">
                      <a16:colId xmlns="" xmlns:a16="http://schemas.microsoft.com/office/drawing/2014/main" val="88980462"/>
                    </a:ext>
                  </a:extLst>
                </a:gridCol>
                <a:gridCol w="769066">
                  <a:extLst>
                    <a:ext uri="{9D8B030D-6E8A-4147-A177-3AD203B41FA5}">
                      <a16:colId xmlns="" xmlns:a16="http://schemas.microsoft.com/office/drawing/2014/main" val="3797065861"/>
                    </a:ext>
                  </a:extLst>
                </a:gridCol>
              </a:tblGrid>
              <a:tr h="120479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</a:t>
                      </a:r>
                      <a:r>
                        <a:rPr lang="ru-RU" sz="20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«Развитие институтов гражданского общества, повышение эффективности местного самоуправления и реализации молодежной политики»</a:t>
                      </a:r>
                      <a:endParaRPr lang="ru-RU" sz="2000" b="1" i="1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64199072"/>
                  </a:ext>
                </a:extLst>
              </a:tr>
              <a:tr h="18891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Информирование населения в средствах массовой информации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784448375"/>
                  </a:ext>
                </a:extLst>
              </a:tr>
              <a:tr h="90715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Наличие задолженности в муниципальный бюджет по платежам за установку и эксплуатацию рекламных конструкций (Вместо показателя "Снижение неналоговой задолженности в консолидированный бюджет Московской области (в части задолженности по платежам за установку и эксплуатацию рекламных конструкций"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672953048"/>
                  </a:ext>
                </a:extLst>
              </a:tr>
              <a:tr h="3684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Наличие незаконных рекламных конструкций, установленных на территории муниципального  образования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797714963"/>
                  </a:ext>
                </a:extLst>
              </a:tr>
              <a:tr h="22632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Уровень информированности населения в социальных сетях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75060198"/>
                  </a:ext>
                </a:extLst>
              </a:tr>
              <a:tr h="3684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молодежи, задействованной в мероприятиях по вовлечению в творческую деятельность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860624835"/>
                  </a:ext>
                </a:extLst>
              </a:tr>
              <a:tr h="33854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туристского и экскурсионного потока в Талдомском городском округе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350,3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473474287"/>
                  </a:ext>
                </a:extLst>
              </a:tr>
              <a:tr h="73628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Общая численность граждан Российской Федерации, вовлеченных центрами (сообществами, объединениями) поддержки добровольчества (</a:t>
                      </a:r>
                      <a:r>
                        <a:rPr lang="ru-RU" sz="105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волонтерства</a:t>
                      </a:r>
                      <a:r>
                        <a:rPr lang="ru-RU" sz="105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на базе образовательных организаций, некоммерческих организаций, государственных и муниципальных учреждений, в добровольческую (волонтерскую) деятельность, чел.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723824058"/>
                  </a:ext>
                </a:extLst>
              </a:tr>
              <a:tr h="32358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молодежи, задействованной в мероприятиях по вовлечению в творческую деятельность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50804902"/>
                  </a:ext>
                </a:extLst>
              </a:tr>
              <a:tr h="21722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Информирование населения в средствах массовой информации и социальных сетях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215,68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215,70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215,70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215,70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626448478"/>
                  </a:ext>
                </a:extLst>
              </a:tr>
              <a:tr h="60789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13.10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Общая численность граждан Российской Федерации, вовлеченных центрами (сообществами, объединениями) поддержки добровольчества (</a:t>
                      </a:r>
                      <a:r>
                        <a:rPr lang="ru-RU" sz="1000" b="0" i="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волонтерства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на базе образовательных организаций, некоммерческих организаций, государственных и муниципальных учреждений, в добровольческую (волонтерскую) деятельность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миллион человек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0,0068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0,0070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0,0070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0,0070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6743555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65732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7417">
                <a:srgbClr val="FFFFEB"/>
              </a:gs>
              <a:gs pos="81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2625665"/>
              </p:ext>
            </p:extLst>
          </p:nvPr>
        </p:nvGraphicFramePr>
        <p:xfrm>
          <a:off x="0" y="506445"/>
          <a:ext cx="9906000" cy="858261"/>
        </p:xfrm>
        <a:graphic>
          <a:graphicData uri="http://schemas.openxmlformats.org/drawingml/2006/table">
            <a:tbl>
              <a:tblPr/>
              <a:tblGrid>
                <a:gridCol w="452673">
                  <a:extLst>
                    <a:ext uri="{9D8B030D-6E8A-4147-A177-3AD203B41FA5}">
                      <a16:colId xmlns="" xmlns:a16="http://schemas.microsoft.com/office/drawing/2014/main" val="3098752159"/>
                    </a:ext>
                  </a:extLst>
                </a:gridCol>
                <a:gridCol w="5241957">
                  <a:extLst>
                    <a:ext uri="{9D8B030D-6E8A-4147-A177-3AD203B41FA5}">
                      <a16:colId xmlns="" xmlns:a16="http://schemas.microsoft.com/office/drawing/2014/main" val="3911756313"/>
                    </a:ext>
                  </a:extLst>
                </a:gridCol>
                <a:gridCol w="932507">
                  <a:extLst>
                    <a:ext uri="{9D8B030D-6E8A-4147-A177-3AD203B41FA5}">
                      <a16:colId xmlns="" xmlns:a16="http://schemas.microsoft.com/office/drawing/2014/main" val="3833402508"/>
                    </a:ext>
                  </a:extLst>
                </a:gridCol>
                <a:gridCol w="706170">
                  <a:extLst>
                    <a:ext uri="{9D8B030D-6E8A-4147-A177-3AD203B41FA5}">
                      <a16:colId xmlns="" xmlns:a16="http://schemas.microsoft.com/office/drawing/2014/main" val="1521738628"/>
                    </a:ext>
                  </a:extLst>
                </a:gridCol>
                <a:gridCol w="688063">
                  <a:extLst>
                    <a:ext uri="{9D8B030D-6E8A-4147-A177-3AD203B41FA5}">
                      <a16:colId xmlns="" xmlns:a16="http://schemas.microsoft.com/office/drawing/2014/main" val="2006119546"/>
                    </a:ext>
                  </a:extLst>
                </a:gridCol>
                <a:gridCol w="517408">
                  <a:extLst>
                    <a:ext uri="{9D8B030D-6E8A-4147-A177-3AD203B41FA5}">
                      <a16:colId xmlns=""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=""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="" xmlns:a16="http://schemas.microsoft.com/office/drawing/2014/main" val="3542914550"/>
                    </a:ext>
                  </a:extLst>
                </a:gridCol>
              </a:tblGrid>
              <a:tr h="36743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3847617"/>
                  </a:ext>
                </a:extLst>
              </a:tr>
              <a:tr h="29241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10801"/>
                  </a:ext>
                </a:extLst>
              </a:tr>
              <a:tr h="197861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189109"/>
              </p:ext>
            </p:extLst>
          </p:nvPr>
        </p:nvGraphicFramePr>
        <p:xfrm>
          <a:off x="0" y="1356189"/>
          <a:ext cx="9905999" cy="55018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3620">
                  <a:extLst>
                    <a:ext uri="{9D8B030D-6E8A-4147-A177-3AD203B41FA5}">
                      <a16:colId xmlns="" xmlns:a16="http://schemas.microsoft.com/office/drawing/2014/main" val="1239104924"/>
                    </a:ext>
                  </a:extLst>
                </a:gridCol>
                <a:gridCol w="5315539">
                  <a:extLst>
                    <a:ext uri="{9D8B030D-6E8A-4147-A177-3AD203B41FA5}">
                      <a16:colId xmlns="" xmlns:a16="http://schemas.microsoft.com/office/drawing/2014/main" val="4089182128"/>
                    </a:ext>
                  </a:extLst>
                </a:gridCol>
                <a:gridCol w="940405">
                  <a:extLst>
                    <a:ext uri="{9D8B030D-6E8A-4147-A177-3AD203B41FA5}">
                      <a16:colId xmlns="" xmlns:a16="http://schemas.microsoft.com/office/drawing/2014/main" val="1243613896"/>
                    </a:ext>
                  </a:extLst>
                </a:gridCol>
                <a:gridCol w="642796">
                  <a:extLst>
                    <a:ext uri="{9D8B030D-6E8A-4147-A177-3AD203B41FA5}">
                      <a16:colId xmlns="" xmlns:a16="http://schemas.microsoft.com/office/drawing/2014/main" val="3730734318"/>
                    </a:ext>
                  </a:extLst>
                </a:gridCol>
                <a:gridCol w="650319">
                  <a:extLst>
                    <a:ext uri="{9D8B030D-6E8A-4147-A177-3AD203B41FA5}">
                      <a16:colId xmlns="" xmlns:a16="http://schemas.microsoft.com/office/drawing/2014/main" val="217122161"/>
                    </a:ext>
                  </a:extLst>
                </a:gridCol>
                <a:gridCol w="599913">
                  <a:extLst>
                    <a:ext uri="{9D8B030D-6E8A-4147-A177-3AD203B41FA5}">
                      <a16:colId xmlns="" xmlns:a16="http://schemas.microsoft.com/office/drawing/2014/main" val="1588443327"/>
                    </a:ext>
                  </a:extLst>
                </a:gridCol>
                <a:gridCol w="692206">
                  <a:extLst>
                    <a:ext uri="{9D8B030D-6E8A-4147-A177-3AD203B41FA5}">
                      <a16:colId xmlns="" xmlns:a16="http://schemas.microsoft.com/office/drawing/2014/main" val="3927196885"/>
                    </a:ext>
                  </a:extLst>
                </a:gridCol>
                <a:gridCol w="621201">
                  <a:extLst>
                    <a:ext uri="{9D8B030D-6E8A-4147-A177-3AD203B41FA5}">
                      <a16:colId xmlns="" xmlns:a16="http://schemas.microsoft.com/office/drawing/2014/main" val="4131740725"/>
                    </a:ext>
                  </a:extLst>
                </a:gridCol>
              </a:tblGrid>
              <a:tr h="9000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</a:t>
                      </a:r>
                      <a:r>
                        <a:rPr lang="ru-RU" sz="20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 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«Развитие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функционирование дорожно-транспортного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комплекса»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54880221"/>
                  </a:ext>
                </a:extLst>
              </a:tr>
              <a:tr h="2755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5755">
                          <a:srgbClr val="FFFFEB"/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Соблюдение расписания на автобусных маршрутах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06450480"/>
                  </a:ext>
                </a:extLst>
              </a:tr>
              <a:tr h="85361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5755">
                          <a:srgbClr val="FFFFEB"/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погибших в дорожно-транспортных происшествиях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 на 100 тыс.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564338603"/>
                  </a:ext>
                </a:extLst>
              </a:tr>
              <a:tr h="79927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5755">
                          <a:srgbClr val="FFFFEB"/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Объёмы ввода в эксплуатацию после строительства и реконструкции автомобильных дорог общего пользования местного значения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километр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погонный метр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9310405"/>
                  </a:ext>
                </a:extLst>
              </a:tr>
              <a:tr h="10611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Ремонт (капитальный ремонт) сети автомобильных дорог общего пользования местного значения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километров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тысячу квадратных метров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15,677/90,7635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192078211"/>
                  </a:ext>
                </a:extLst>
              </a:tr>
              <a:tr h="53739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автомобильных дорог местного значения, соответствующих нормативным требованиям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900844119"/>
                  </a:ext>
                </a:extLst>
              </a:tr>
              <a:tr h="79927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погибших в дорожно-транспортных происшествиях, человек на 100 тысяч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 на 100 тыс.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711762737"/>
                  </a:ext>
                </a:extLst>
              </a:tr>
              <a:tr h="2755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Соблюдение расписания на автобусных маршрутах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7996935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54225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7417">
                <a:srgbClr val="FFFFEB"/>
              </a:gs>
              <a:gs pos="81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8460530"/>
              </p:ext>
            </p:extLst>
          </p:nvPr>
        </p:nvGraphicFramePr>
        <p:xfrm>
          <a:off x="0" y="506445"/>
          <a:ext cx="9906000" cy="858261"/>
        </p:xfrm>
        <a:graphic>
          <a:graphicData uri="http://schemas.openxmlformats.org/drawingml/2006/table">
            <a:tbl>
              <a:tblPr/>
              <a:tblGrid>
                <a:gridCol w="452673">
                  <a:extLst>
                    <a:ext uri="{9D8B030D-6E8A-4147-A177-3AD203B41FA5}">
                      <a16:colId xmlns="" xmlns:a16="http://schemas.microsoft.com/office/drawing/2014/main" val="3098752159"/>
                    </a:ext>
                  </a:extLst>
                </a:gridCol>
                <a:gridCol w="5241957">
                  <a:extLst>
                    <a:ext uri="{9D8B030D-6E8A-4147-A177-3AD203B41FA5}">
                      <a16:colId xmlns="" xmlns:a16="http://schemas.microsoft.com/office/drawing/2014/main" val="3911756313"/>
                    </a:ext>
                  </a:extLst>
                </a:gridCol>
                <a:gridCol w="932507">
                  <a:extLst>
                    <a:ext uri="{9D8B030D-6E8A-4147-A177-3AD203B41FA5}">
                      <a16:colId xmlns="" xmlns:a16="http://schemas.microsoft.com/office/drawing/2014/main" val="3833402508"/>
                    </a:ext>
                  </a:extLst>
                </a:gridCol>
                <a:gridCol w="706170">
                  <a:extLst>
                    <a:ext uri="{9D8B030D-6E8A-4147-A177-3AD203B41FA5}">
                      <a16:colId xmlns="" xmlns:a16="http://schemas.microsoft.com/office/drawing/2014/main" val="1521738628"/>
                    </a:ext>
                  </a:extLst>
                </a:gridCol>
                <a:gridCol w="688063">
                  <a:extLst>
                    <a:ext uri="{9D8B030D-6E8A-4147-A177-3AD203B41FA5}">
                      <a16:colId xmlns="" xmlns:a16="http://schemas.microsoft.com/office/drawing/2014/main" val="2006119546"/>
                    </a:ext>
                  </a:extLst>
                </a:gridCol>
                <a:gridCol w="517408">
                  <a:extLst>
                    <a:ext uri="{9D8B030D-6E8A-4147-A177-3AD203B41FA5}">
                      <a16:colId xmlns=""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=""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="" xmlns:a16="http://schemas.microsoft.com/office/drawing/2014/main" val="3542914550"/>
                    </a:ext>
                  </a:extLst>
                </a:gridCol>
              </a:tblGrid>
              <a:tr h="36743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3847617"/>
                  </a:ext>
                </a:extLst>
              </a:tr>
              <a:tr h="29241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10801"/>
                  </a:ext>
                </a:extLst>
              </a:tr>
              <a:tr h="197861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9001064"/>
              </p:ext>
            </p:extLst>
          </p:nvPr>
        </p:nvGraphicFramePr>
        <p:xfrm>
          <a:off x="0" y="1385182"/>
          <a:ext cx="9905999" cy="54728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9708">
                  <a:extLst>
                    <a:ext uri="{9D8B030D-6E8A-4147-A177-3AD203B41FA5}">
                      <a16:colId xmlns="" xmlns:a16="http://schemas.microsoft.com/office/drawing/2014/main" val="1239104924"/>
                    </a:ext>
                  </a:extLst>
                </a:gridCol>
                <a:gridCol w="5329451">
                  <a:extLst>
                    <a:ext uri="{9D8B030D-6E8A-4147-A177-3AD203B41FA5}">
                      <a16:colId xmlns="" xmlns:a16="http://schemas.microsoft.com/office/drawing/2014/main" val="4089182128"/>
                    </a:ext>
                  </a:extLst>
                </a:gridCol>
                <a:gridCol w="692206">
                  <a:extLst>
                    <a:ext uri="{9D8B030D-6E8A-4147-A177-3AD203B41FA5}">
                      <a16:colId xmlns="" xmlns:a16="http://schemas.microsoft.com/office/drawing/2014/main" val="1243613896"/>
                    </a:ext>
                  </a:extLst>
                </a:gridCol>
                <a:gridCol w="747584">
                  <a:extLst>
                    <a:ext uri="{9D8B030D-6E8A-4147-A177-3AD203B41FA5}">
                      <a16:colId xmlns="" xmlns:a16="http://schemas.microsoft.com/office/drawing/2014/main" val="195236863"/>
                    </a:ext>
                  </a:extLst>
                </a:gridCol>
                <a:gridCol w="793730">
                  <a:extLst>
                    <a:ext uri="{9D8B030D-6E8A-4147-A177-3AD203B41FA5}">
                      <a16:colId xmlns="" xmlns:a16="http://schemas.microsoft.com/office/drawing/2014/main" val="3333239799"/>
                    </a:ext>
                  </a:extLst>
                </a:gridCol>
                <a:gridCol w="599913">
                  <a:extLst>
                    <a:ext uri="{9D8B030D-6E8A-4147-A177-3AD203B41FA5}">
                      <a16:colId xmlns="" xmlns:a16="http://schemas.microsoft.com/office/drawing/2014/main" val="1588443327"/>
                    </a:ext>
                  </a:extLst>
                </a:gridCol>
                <a:gridCol w="692206">
                  <a:extLst>
                    <a:ext uri="{9D8B030D-6E8A-4147-A177-3AD203B41FA5}">
                      <a16:colId xmlns="" xmlns:a16="http://schemas.microsoft.com/office/drawing/2014/main" val="3927196885"/>
                    </a:ext>
                  </a:extLst>
                </a:gridCol>
                <a:gridCol w="621201">
                  <a:extLst>
                    <a:ext uri="{9D8B030D-6E8A-4147-A177-3AD203B41FA5}">
                      <a16:colId xmlns="" xmlns:a16="http://schemas.microsoft.com/office/drawing/2014/main" val="4131740725"/>
                    </a:ext>
                  </a:extLst>
                </a:gridCol>
              </a:tblGrid>
              <a:tr h="6176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</a:t>
                      </a:r>
                      <a:r>
                        <a:rPr lang="ru-RU" sz="20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«Цифровое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муниципальное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262254611"/>
                  </a:ext>
                </a:extLst>
              </a:tr>
              <a:tr h="27523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Выполнение требований комфортности и доступности МФЦ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192078211"/>
                  </a:ext>
                </a:extLst>
              </a:tr>
              <a:tr h="4248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7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граждан, имеющих доступ к получению государственных и муниципальных услуг по принципу «одного окна» по месту пребывания, в том числе в МФЦ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764577355"/>
                  </a:ext>
                </a:extLst>
              </a:tr>
              <a:tr h="2245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заявителей МФЦ, ожидающих в очереди более 11 минут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минута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462654931"/>
                  </a:ext>
                </a:extLst>
              </a:tr>
              <a:tr h="37845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Среднее время ожидания в очереди  для получения государственных (муниципальных) услуг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минута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418332567"/>
                  </a:ext>
                </a:extLst>
              </a:tr>
              <a:tr h="37845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Уровень удовлетворенности граждан качеством предоставления государственных и муниципальных услуг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999834176"/>
                  </a:ext>
                </a:extLst>
              </a:tr>
              <a:tr h="74730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многоквартирных домов, имеющих возможность пользоваться услугами проводного и мобильного доступа в информационно-телекоммуникационную сеть Интернет на скорости не менее 1 Мбит/с, предоставляемыми не менее чем 2 операторами связи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094296744"/>
                  </a:ext>
                </a:extLst>
              </a:tr>
              <a:tr h="56288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муниципальных (государственных) услуг, предоставленных без нарушения регламентного срока при оказании услуг в электронном виде на региональном портале государственных услуг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235589628"/>
                  </a:ext>
                </a:extLst>
              </a:tr>
              <a:tr h="111616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муниципальных учреждений культуры, обеспеченных доступом в информационно-телекоммуникационную сеть Интернет на скорости:</a:t>
                      </a:r>
                      <a:b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учреждений культуры, расположенных в городских населенных пунктах, – не менее 50 Мбит/с;</a:t>
                      </a:r>
                      <a:b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учреждений культуры, расположенных в сельских населенных пунктах, – не менее 10 Мбит/с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751970205"/>
                  </a:ext>
                </a:extLst>
              </a:tr>
              <a:tr h="74730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обращений за получением муниципальных (государственных) услуг в электронном виде с использованием РПГУ без необходимости личного посещения органов местного самоуправления и МФЦ от общего количества таких услуг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608981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14194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7417">
                <a:srgbClr val="FFFFEB"/>
              </a:gs>
              <a:gs pos="81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6781272"/>
              </p:ext>
            </p:extLst>
          </p:nvPr>
        </p:nvGraphicFramePr>
        <p:xfrm>
          <a:off x="0" y="506445"/>
          <a:ext cx="9906000" cy="858261"/>
        </p:xfrm>
        <a:graphic>
          <a:graphicData uri="http://schemas.openxmlformats.org/drawingml/2006/table">
            <a:tbl>
              <a:tblPr/>
              <a:tblGrid>
                <a:gridCol w="452673">
                  <a:extLst>
                    <a:ext uri="{9D8B030D-6E8A-4147-A177-3AD203B41FA5}">
                      <a16:colId xmlns="" xmlns:a16="http://schemas.microsoft.com/office/drawing/2014/main" val="3098752159"/>
                    </a:ext>
                  </a:extLst>
                </a:gridCol>
                <a:gridCol w="5241957">
                  <a:extLst>
                    <a:ext uri="{9D8B030D-6E8A-4147-A177-3AD203B41FA5}">
                      <a16:colId xmlns="" xmlns:a16="http://schemas.microsoft.com/office/drawing/2014/main" val="3911756313"/>
                    </a:ext>
                  </a:extLst>
                </a:gridCol>
                <a:gridCol w="932507">
                  <a:extLst>
                    <a:ext uri="{9D8B030D-6E8A-4147-A177-3AD203B41FA5}">
                      <a16:colId xmlns="" xmlns:a16="http://schemas.microsoft.com/office/drawing/2014/main" val="3833402508"/>
                    </a:ext>
                  </a:extLst>
                </a:gridCol>
                <a:gridCol w="706170">
                  <a:extLst>
                    <a:ext uri="{9D8B030D-6E8A-4147-A177-3AD203B41FA5}">
                      <a16:colId xmlns="" xmlns:a16="http://schemas.microsoft.com/office/drawing/2014/main" val="1521738628"/>
                    </a:ext>
                  </a:extLst>
                </a:gridCol>
                <a:gridCol w="688063">
                  <a:extLst>
                    <a:ext uri="{9D8B030D-6E8A-4147-A177-3AD203B41FA5}">
                      <a16:colId xmlns="" xmlns:a16="http://schemas.microsoft.com/office/drawing/2014/main" val="2006119546"/>
                    </a:ext>
                  </a:extLst>
                </a:gridCol>
                <a:gridCol w="517408">
                  <a:extLst>
                    <a:ext uri="{9D8B030D-6E8A-4147-A177-3AD203B41FA5}">
                      <a16:colId xmlns=""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=""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="" xmlns:a16="http://schemas.microsoft.com/office/drawing/2014/main" val="3542914550"/>
                    </a:ext>
                  </a:extLst>
                </a:gridCol>
              </a:tblGrid>
              <a:tr h="36743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3847617"/>
                  </a:ext>
                </a:extLst>
              </a:tr>
              <a:tr h="29241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10801"/>
                  </a:ext>
                </a:extLst>
              </a:tr>
              <a:tr h="197861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5750912"/>
              </p:ext>
            </p:extLst>
          </p:nvPr>
        </p:nvGraphicFramePr>
        <p:xfrm>
          <a:off x="0" y="1385182"/>
          <a:ext cx="9905999" cy="54728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2337">
                  <a:extLst>
                    <a:ext uri="{9D8B030D-6E8A-4147-A177-3AD203B41FA5}">
                      <a16:colId xmlns="" xmlns:a16="http://schemas.microsoft.com/office/drawing/2014/main" val="1239104924"/>
                    </a:ext>
                  </a:extLst>
                </a:gridCol>
                <a:gridCol w="5296822">
                  <a:extLst>
                    <a:ext uri="{9D8B030D-6E8A-4147-A177-3AD203B41FA5}">
                      <a16:colId xmlns="" xmlns:a16="http://schemas.microsoft.com/office/drawing/2014/main" val="4089182128"/>
                    </a:ext>
                  </a:extLst>
                </a:gridCol>
                <a:gridCol w="692206">
                  <a:extLst>
                    <a:ext uri="{9D8B030D-6E8A-4147-A177-3AD203B41FA5}">
                      <a16:colId xmlns="" xmlns:a16="http://schemas.microsoft.com/office/drawing/2014/main" val="1243613896"/>
                    </a:ext>
                  </a:extLst>
                </a:gridCol>
                <a:gridCol w="747584">
                  <a:extLst>
                    <a:ext uri="{9D8B030D-6E8A-4147-A177-3AD203B41FA5}">
                      <a16:colId xmlns="" xmlns:a16="http://schemas.microsoft.com/office/drawing/2014/main" val="195236863"/>
                    </a:ext>
                  </a:extLst>
                </a:gridCol>
                <a:gridCol w="793730">
                  <a:extLst>
                    <a:ext uri="{9D8B030D-6E8A-4147-A177-3AD203B41FA5}">
                      <a16:colId xmlns="" xmlns:a16="http://schemas.microsoft.com/office/drawing/2014/main" val="3333239799"/>
                    </a:ext>
                  </a:extLst>
                </a:gridCol>
                <a:gridCol w="599913">
                  <a:extLst>
                    <a:ext uri="{9D8B030D-6E8A-4147-A177-3AD203B41FA5}">
                      <a16:colId xmlns="" xmlns:a16="http://schemas.microsoft.com/office/drawing/2014/main" val="1588443327"/>
                    </a:ext>
                  </a:extLst>
                </a:gridCol>
                <a:gridCol w="692206">
                  <a:extLst>
                    <a:ext uri="{9D8B030D-6E8A-4147-A177-3AD203B41FA5}">
                      <a16:colId xmlns="" xmlns:a16="http://schemas.microsoft.com/office/drawing/2014/main" val="3927196885"/>
                    </a:ext>
                  </a:extLst>
                </a:gridCol>
                <a:gridCol w="621201">
                  <a:extLst>
                    <a:ext uri="{9D8B030D-6E8A-4147-A177-3AD203B41FA5}">
                      <a16:colId xmlns="" xmlns:a16="http://schemas.microsoft.com/office/drawing/2014/main" val="4131740725"/>
                    </a:ext>
                  </a:extLst>
                </a:gridCol>
              </a:tblGrid>
              <a:tr h="65888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</a:t>
                      </a:r>
                      <a:r>
                        <a:rPr lang="ru-RU" sz="20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«Цифровое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муниципальное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262254611"/>
                  </a:ext>
                </a:extLst>
              </a:tr>
              <a:tr h="6004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работников ОМСУ муниципального образования Московской области, обеспеченных средствами электронной подписи в соответствии с установленными требованиями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192078211"/>
                  </a:ext>
                </a:extLst>
              </a:tr>
              <a:tr h="6004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рабочих мест, обеспеченных необходимым компьютерным оборудованием и услугами связи в соответствии с требованиями нормативных правовых актов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764577355"/>
                  </a:ext>
                </a:extLst>
              </a:tr>
              <a:tr h="6004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электронного юридически значимого документооборота в органах местного самоуправления и подведомственных им учреждениях 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462654931"/>
                  </a:ext>
                </a:extLst>
              </a:tr>
              <a:tr h="4037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Образовательные организации обеспечены материально- технической базой для внедрения цифровой образовательной среды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418332567"/>
                  </a:ext>
                </a:extLst>
              </a:tr>
              <a:tr h="7971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Образовательные организации оснащены (обновили) компьютерным, мультимедийным, презентационным оборудованием и программным обеспечением в рамках эксперимента по модернизации начального общего, основного общего и среднего общего образования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999834176"/>
                  </a:ext>
                </a:extLst>
              </a:tr>
              <a:tr h="4037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Ответь вовремя – Доля жалоб, поступивших на портал «Добродел», по которым нарушен срок подготовки ответа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094296744"/>
                  </a:ext>
                </a:extLst>
              </a:tr>
              <a:tr h="4037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Отложенные решения – Доля отложенных решений от числа ответов, предоставленных на портале «Добродел» (два и более раз)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235589628"/>
                  </a:ext>
                </a:extLst>
              </a:tr>
              <a:tr h="4037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Повторные обращения – Доля обращений, поступивших на портал «</a:t>
                      </a:r>
                      <a:r>
                        <a:rPr lang="ru-RU" sz="12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Добродел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 по которым поступили повторные обращения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751970205"/>
                  </a:ext>
                </a:extLst>
              </a:tr>
              <a:tr h="6004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Стоимостная доля закупаемого и (или) арендуемого ОМСУ муниципального образования Московской области отечественного программного обеспечения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608981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23302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98000">
              <a:srgbClr val="FDFECE"/>
            </a:gs>
            <a:gs pos="28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0" y="0"/>
            <a:ext cx="9906000" cy="1019592"/>
          </a:xfrm>
          <a:prstGeom prst="roundRect">
            <a:avLst/>
          </a:prstGeom>
          <a:gradFill flip="none" rotWithShape="1">
            <a:gsLst>
              <a:gs pos="13000">
                <a:srgbClr val="FDFFE7"/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i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Этапы бюджетного процесса</a:t>
            </a:r>
            <a:endParaRPr lang="ru-RU" sz="4800" i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582924869"/>
              </p:ext>
            </p:extLst>
          </p:nvPr>
        </p:nvGraphicFramePr>
        <p:xfrm>
          <a:off x="0" y="884904"/>
          <a:ext cx="4748982" cy="5973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Овал 3"/>
          <p:cNvSpPr/>
          <p:nvPr/>
        </p:nvSpPr>
        <p:spPr>
          <a:xfrm>
            <a:off x="4737584" y="2819400"/>
            <a:ext cx="1943874" cy="1181100"/>
          </a:xfrm>
          <a:prstGeom prst="ellipse">
            <a:avLst/>
          </a:prstGeom>
          <a:gradFill>
            <a:gsLst>
              <a:gs pos="14000">
                <a:srgbClr val="FFFFCC"/>
              </a:gs>
              <a:gs pos="78000">
                <a:schemeClr val="accent6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январь-декабрь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4810312" y="1104900"/>
            <a:ext cx="1952752" cy="1130300"/>
          </a:xfrm>
          <a:prstGeom prst="ellipse">
            <a:avLst/>
          </a:prstGeom>
          <a:gradFill>
            <a:gsLst>
              <a:gs pos="12000">
                <a:srgbClr val="FDFFE7"/>
              </a:gs>
              <a:gs pos="74000">
                <a:schemeClr val="accent3">
                  <a:lumMod val="40000"/>
                  <a:lumOff val="60000"/>
                </a:schemeClr>
              </a:gs>
              <a:gs pos="45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нварь-май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4771177" y="4368800"/>
            <a:ext cx="1892174" cy="1231901"/>
          </a:xfrm>
          <a:prstGeom prst="ellipse">
            <a:avLst/>
          </a:prstGeom>
          <a:gradFill>
            <a:gsLst>
              <a:gs pos="25000">
                <a:schemeClr val="accent1">
                  <a:lumMod val="20000"/>
                  <a:lumOff val="80000"/>
                </a:schemeClr>
              </a:gs>
              <a:gs pos="78000">
                <a:schemeClr val="accent2">
                  <a:lumMod val="20000"/>
                  <a:lumOff val="80000"/>
                </a:schemeClr>
              </a:gs>
            </a:gsLst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август-ноябрь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744016" y="5778500"/>
            <a:ext cx="1928388" cy="1079500"/>
          </a:xfrm>
          <a:prstGeom prst="ellipse">
            <a:avLst/>
          </a:prstGeom>
          <a:gradFill>
            <a:gsLst>
              <a:gs pos="0">
                <a:schemeClr val="tx1"/>
              </a:gs>
              <a:gs pos="55000">
                <a:schemeClr val="accent4">
                  <a:lumMod val="60000"/>
                  <a:lumOff val="40000"/>
                </a:schemeClr>
              </a:gs>
            </a:gsLst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ноябрь-декабрь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 useBgFill="1">
        <p:nvSpPr>
          <p:cNvPr id="11" name="Прямоугольник 10"/>
          <p:cNvSpPr/>
          <p:nvPr/>
        </p:nvSpPr>
        <p:spPr>
          <a:xfrm>
            <a:off x="6858000" y="1054100"/>
            <a:ext cx="2959100" cy="1754326"/>
          </a:xfrm>
          <a:prstGeom prst="rect">
            <a:avLst/>
          </a:prstGeom>
          <a:ln>
            <a:solidFill>
              <a:srgbClr val="CCFF3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Проводится подготовка и составление отчетности об исполнении </a:t>
            </a:r>
            <a:r>
              <a:rPr lang="ru-RU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за предыдущий год. Готовится </a:t>
            </a:r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решения Совета депутатов об исполнении бюджета, направляемый для проверки в контрольно-счетную палату, назначаются публичные слушания и по </a:t>
            </a:r>
            <a:r>
              <a:rPr lang="ru-RU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итогу отчет выносится </a:t>
            </a:r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утверждение Советом депутатов городского округа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858000" y="2819400"/>
            <a:ext cx="2959100" cy="1754326"/>
          </a:xfrm>
          <a:prstGeom prst="rect">
            <a:avLst/>
          </a:prstGeom>
          <a:ln>
            <a:solidFill>
              <a:srgbClr val="CCFF3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</a:t>
            </a:r>
            <a:r>
              <a:rPr lang="ru-RU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текущего года </a:t>
            </a:r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организуется Финансовым управлением Администрации Талдомского городского округа на основе сводной бюджетной росписи и кассового плана. Бюджет исполняется по доходам, расходам и источникам финансирования дефицита бюджета на основе принципов единства кассы и подведомственности расходов</a:t>
            </a:r>
          </a:p>
        </p:txBody>
      </p:sp>
      <p:sp>
        <p:nvSpPr>
          <p:cNvPr id="14" name="Прямоугольник 13"/>
          <p:cNvSpPr/>
          <p:nvPr/>
        </p:nvSpPr>
        <p:spPr>
          <a:xfrm rot="10800000" flipV="1">
            <a:off x="6858000" y="5971373"/>
            <a:ext cx="2959100" cy="769441"/>
          </a:xfrm>
          <a:prstGeom prst="rect">
            <a:avLst/>
          </a:prstGeom>
          <a:ln>
            <a:solidFill>
              <a:srgbClr val="CCFF3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Подготовленный </a:t>
            </a:r>
            <a:r>
              <a:rPr lang="ru-RU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бюджета вносится в Совет депутатов  Талдомского городского округа, рассматривается и утверждается до начала очередного финансового года</a:t>
            </a:r>
          </a:p>
        </p:txBody>
      </p:sp>
      <p:sp>
        <p:nvSpPr>
          <p:cNvPr id="15" name="Прямоугольник 14"/>
          <p:cNvSpPr/>
          <p:nvPr/>
        </p:nvSpPr>
        <p:spPr>
          <a:xfrm rot="10800000" flipV="1">
            <a:off x="6858000" y="4578589"/>
            <a:ext cx="2959100" cy="1384995"/>
          </a:xfrm>
          <a:prstGeom prst="rect">
            <a:avLst/>
          </a:prstGeom>
          <a:ln>
            <a:solidFill>
              <a:srgbClr val="CCFF3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Составляется прогноз социально-экономического развития, определяются основные характеристики бюджета на очередной финансовый год и плановый период, налоговая, бюджетная и долговая политика на предстоящий трехлетний период </a:t>
            </a:r>
          </a:p>
        </p:txBody>
      </p:sp>
      <p:sp>
        <p:nvSpPr>
          <p:cNvPr id="13" name="Стрелка вниз 12"/>
          <p:cNvSpPr/>
          <p:nvPr/>
        </p:nvSpPr>
        <p:spPr>
          <a:xfrm rot="18909284">
            <a:off x="3149984" y="2418017"/>
            <a:ext cx="529664" cy="942270"/>
          </a:xfrm>
          <a:prstGeom prst="downArrow">
            <a:avLst>
              <a:gd name="adj1" fmla="val 49734"/>
              <a:gd name="adj2" fmla="val 50000"/>
            </a:avLst>
          </a:prstGeom>
          <a:gradFill>
            <a:gsLst>
              <a:gs pos="84660">
                <a:schemeClr val="accent5">
                  <a:lumMod val="75000"/>
                </a:schemeClr>
              </a:gs>
              <a:gs pos="45000">
                <a:srgbClr val="FDFFE7"/>
              </a:gs>
              <a:gs pos="8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15"/>
          </a:p>
        </p:txBody>
      </p:sp>
      <p:sp>
        <p:nvSpPr>
          <p:cNvPr id="18" name="Стрелка вниз 17"/>
          <p:cNvSpPr/>
          <p:nvPr/>
        </p:nvSpPr>
        <p:spPr>
          <a:xfrm rot="7459497">
            <a:off x="1073573" y="4537294"/>
            <a:ext cx="541218" cy="886826"/>
          </a:xfrm>
          <a:prstGeom prst="downArrow">
            <a:avLst>
              <a:gd name="adj1" fmla="val 49734"/>
              <a:gd name="adj2" fmla="val 50000"/>
            </a:avLst>
          </a:prstGeom>
          <a:gradFill>
            <a:gsLst>
              <a:gs pos="84660">
                <a:schemeClr val="accent5">
                  <a:lumMod val="75000"/>
                </a:schemeClr>
              </a:gs>
              <a:gs pos="45000">
                <a:srgbClr val="FDFFE7"/>
              </a:gs>
              <a:gs pos="8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15"/>
          </a:p>
        </p:txBody>
      </p:sp>
      <p:sp>
        <p:nvSpPr>
          <p:cNvPr id="20" name="Стрелка вниз 19"/>
          <p:cNvSpPr/>
          <p:nvPr/>
        </p:nvSpPr>
        <p:spPr>
          <a:xfrm rot="3466697">
            <a:off x="3186222" y="4478301"/>
            <a:ext cx="605826" cy="1023220"/>
          </a:xfrm>
          <a:prstGeom prst="downArrow">
            <a:avLst>
              <a:gd name="adj1" fmla="val 49734"/>
              <a:gd name="adj2" fmla="val 50000"/>
            </a:avLst>
          </a:prstGeom>
          <a:gradFill>
            <a:gsLst>
              <a:gs pos="84660">
                <a:schemeClr val="accent5">
                  <a:lumMod val="75000"/>
                </a:schemeClr>
              </a:gs>
              <a:gs pos="45000">
                <a:srgbClr val="FDFFE7"/>
              </a:gs>
              <a:gs pos="8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15"/>
          </a:p>
        </p:txBody>
      </p:sp>
    </p:spTree>
    <p:extLst>
      <p:ext uri="{BB962C8B-B14F-4D97-AF65-F5344CB8AC3E}">
        <p14:creationId xmlns:p14="http://schemas.microsoft.com/office/powerpoint/2010/main" val="151798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7417">
                <a:srgbClr val="FFFFEB"/>
              </a:gs>
              <a:gs pos="81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1024990"/>
              </p:ext>
            </p:extLst>
          </p:nvPr>
        </p:nvGraphicFramePr>
        <p:xfrm>
          <a:off x="0" y="506445"/>
          <a:ext cx="9906000" cy="858261"/>
        </p:xfrm>
        <a:graphic>
          <a:graphicData uri="http://schemas.openxmlformats.org/drawingml/2006/table">
            <a:tbl>
              <a:tblPr/>
              <a:tblGrid>
                <a:gridCol w="452673">
                  <a:extLst>
                    <a:ext uri="{9D8B030D-6E8A-4147-A177-3AD203B41FA5}">
                      <a16:colId xmlns="" xmlns:a16="http://schemas.microsoft.com/office/drawing/2014/main" val="3098752159"/>
                    </a:ext>
                  </a:extLst>
                </a:gridCol>
                <a:gridCol w="5241957">
                  <a:extLst>
                    <a:ext uri="{9D8B030D-6E8A-4147-A177-3AD203B41FA5}">
                      <a16:colId xmlns="" xmlns:a16="http://schemas.microsoft.com/office/drawing/2014/main" val="3911756313"/>
                    </a:ext>
                  </a:extLst>
                </a:gridCol>
                <a:gridCol w="932507">
                  <a:extLst>
                    <a:ext uri="{9D8B030D-6E8A-4147-A177-3AD203B41FA5}">
                      <a16:colId xmlns="" xmlns:a16="http://schemas.microsoft.com/office/drawing/2014/main" val="3833402508"/>
                    </a:ext>
                  </a:extLst>
                </a:gridCol>
                <a:gridCol w="706170">
                  <a:extLst>
                    <a:ext uri="{9D8B030D-6E8A-4147-A177-3AD203B41FA5}">
                      <a16:colId xmlns="" xmlns:a16="http://schemas.microsoft.com/office/drawing/2014/main" val="1521738628"/>
                    </a:ext>
                  </a:extLst>
                </a:gridCol>
                <a:gridCol w="688063">
                  <a:extLst>
                    <a:ext uri="{9D8B030D-6E8A-4147-A177-3AD203B41FA5}">
                      <a16:colId xmlns="" xmlns:a16="http://schemas.microsoft.com/office/drawing/2014/main" val="2006119546"/>
                    </a:ext>
                  </a:extLst>
                </a:gridCol>
                <a:gridCol w="517408">
                  <a:extLst>
                    <a:ext uri="{9D8B030D-6E8A-4147-A177-3AD203B41FA5}">
                      <a16:colId xmlns=""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=""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="" xmlns:a16="http://schemas.microsoft.com/office/drawing/2014/main" val="3542914550"/>
                    </a:ext>
                  </a:extLst>
                </a:gridCol>
              </a:tblGrid>
              <a:tr h="36743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3847617"/>
                  </a:ext>
                </a:extLst>
              </a:tr>
              <a:tr h="29241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10801"/>
                  </a:ext>
                </a:extLst>
              </a:tr>
              <a:tr h="197861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4717014"/>
              </p:ext>
            </p:extLst>
          </p:nvPr>
        </p:nvGraphicFramePr>
        <p:xfrm>
          <a:off x="0" y="1374440"/>
          <a:ext cx="9905999" cy="54835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2063">
                  <a:extLst>
                    <a:ext uri="{9D8B030D-6E8A-4147-A177-3AD203B41FA5}">
                      <a16:colId xmlns="" xmlns:a16="http://schemas.microsoft.com/office/drawing/2014/main" val="1239104924"/>
                    </a:ext>
                  </a:extLst>
                </a:gridCol>
                <a:gridCol w="5307096">
                  <a:extLst>
                    <a:ext uri="{9D8B030D-6E8A-4147-A177-3AD203B41FA5}">
                      <a16:colId xmlns="" xmlns:a16="http://schemas.microsoft.com/office/drawing/2014/main" val="4089182128"/>
                    </a:ext>
                  </a:extLst>
                </a:gridCol>
                <a:gridCol w="847124">
                  <a:extLst>
                    <a:ext uri="{9D8B030D-6E8A-4147-A177-3AD203B41FA5}">
                      <a16:colId xmlns="" xmlns:a16="http://schemas.microsoft.com/office/drawing/2014/main" val="1243613896"/>
                    </a:ext>
                  </a:extLst>
                </a:gridCol>
                <a:gridCol w="708917">
                  <a:extLst>
                    <a:ext uri="{9D8B030D-6E8A-4147-A177-3AD203B41FA5}">
                      <a16:colId xmlns="" xmlns:a16="http://schemas.microsoft.com/office/drawing/2014/main" val="195236863"/>
                    </a:ext>
                  </a:extLst>
                </a:gridCol>
                <a:gridCol w="677479">
                  <a:extLst>
                    <a:ext uri="{9D8B030D-6E8A-4147-A177-3AD203B41FA5}">
                      <a16:colId xmlns="" xmlns:a16="http://schemas.microsoft.com/office/drawing/2014/main" val="3333239799"/>
                    </a:ext>
                  </a:extLst>
                </a:gridCol>
                <a:gridCol w="599913">
                  <a:extLst>
                    <a:ext uri="{9D8B030D-6E8A-4147-A177-3AD203B41FA5}">
                      <a16:colId xmlns="" xmlns:a16="http://schemas.microsoft.com/office/drawing/2014/main" val="1588443327"/>
                    </a:ext>
                  </a:extLst>
                </a:gridCol>
                <a:gridCol w="692206">
                  <a:extLst>
                    <a:ext uri="{9D8B030D-6E8A-4147-A177-3AD203B41FA5}">
                      <a16:colId xmlns="" xmlns:a16="http://schemas.microsoft.com/office/drawing/2014/main" val="3927196885"/>
                    </a:ext>
                  </a:extLst>
                </a:gridCol>
                <a:gridCol w="621201">
                  <a:extLst>
                    <a:ext uri="{9D8B030D-6E8A-4147-A177-3AD203B41FA5}">
                      <a16:colId xmlns="" xmlns:a16="http://schemas.microsoft.com/office/drawing/2014/main" val="4131740725"/>
                    </a:ext>
                  </a:extLst>
                </a:gridCol>
              </a:tblGrid>
              <a:tr h="6112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</a:t>
                      </a:r>
                      <a:r>
                        <a:rPr lang="ru-RU" sz="20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«Цифровое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муниципальное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262254611"/>
                  </a:ext>
                </a:extLst>
              </a:tr>
              <a:tr h="11046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Увеличение доли защищенных по требованиям безопасности информации информационных систем, используемых ОМСУ муниципального образования Московской области, в соответствии с категорией обрабатываемой информации, а также персональных компьютеров, используемых на рабочих местах работников, обеспеченных антивирусным программным обеспечением с регулярным обновлением соответствующих баз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192078211"/>
                  </a:ext>
                </a:extLst>
              </a:tr>
              <a:tr h="55707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работников ОМСУ муниципального образования Московской области, обеспеченных средствами электронной подписи в соответствии с установленными требованиями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764577355"/>
                  </a:ext>
                </a:extLst>
              </a:tr>
              <a:tr h="55707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15.21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рабочих мест, обеспеченных необходимым компьютерным оборудованием и услугами связи в соответствии с требованиями нормативных правовых актов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462654931"/>
                  </a:ext>
                </a:extLst>
              </a:tr>
              <a:tr h="55707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15.22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электронного юридически значимого документооборота в органах местного самоуправления и подведомственных им учреждениях 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418332567"/>
                  </a:ext>
                </a:extLst>
              </a:tr>
              <a:tr h="3745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15.23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Образовательные организации обеспечены материально- технической базой для внедрения цифровой образовательной среды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999834176"/>
                  </a:ext>
                </a:extLst>
              </a:tr>
              <a:tr h="6787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15.24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Образовательные организации оснащены (обновили) компьютерным, мультимедийным, презентационным оборудованием и программным обеспечением в рамках эксперимента по модернизации начального общего, основного общего и среднего общего образования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094296744"/>
                  </a:ext>
                </a:extLst>
              </a:tr>
              <a:tr h="34413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Ответь вовремя – Доля жалоб, поступивших на портал «</a:t>
                      </a:r>
                      <a:r>
                        <a:rPr lang="ru-RU" sz="11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Добродел</a:t>
                      </a:r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 по которым нарушен срок подготовки ответа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235589628"/>
                  </a:ext>
                </a:extLst>
              </a:tr>
              <a:tr h="34413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15.26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Отложенные решения – Доля отложенных решений от числа ответов, предоставленных на портале «</a:t>
                      </a:r>
                      <a:r>
                        <a:rPr lang="ru-RU" sz="11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Добродел</a:t>
                      </a:r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(два и более раз)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751970205"/>
                  </a:ext>
                </a:extLst>
              </a:tr>
              <a:tr h="34413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Повторные обращения – Доля обращений, поступивших на портал «</a:t>
                      </a:r>
                      <a:r>
                        <a:rPr lang="ru-RU" sz="11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Добродел</a:t>
                      </a:r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 по которым поступили повторные обращения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608981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81690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7417">
                <a:srgbClr val="FFFFEB"/>
              </a:gs>
              <a:gs pos="81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4617251"/>
              </p:ext>
            </p:extLst>
          </p:nvPr>
        </p:nvGraphicFramePr>
        <p:xfrm>
          <a:off x="0" y="506445"/>
          <a:ext cx="9906000" cy="858261"/>
        </p:xfrm>
        <a:graphic>
          <a:graphicData uri="http://schemas.openxmlformats.org/drawingml/2006/table">
            <a:tbl>
              <a:tblPr/>
              <a:tblGrid>
                <a:gridCol w="452673">
                  <a:extLst>
                    <a:ext uri="{9D8B030D-6E8A-4147-A177-3AD203B41FA5}">
                      <a16:colId xmlns="" xmlns:a16="http://schemas.microsoft.com/office/drawing/2014/main" val="3098752159"/>
                    </a:ext>
                  </a:extLst>
                </a:gridCol>
                <a:gridCol w="5241957">
                  <a:extLst>
                    <a:ext uri="{9D8B030D-6E8A-4147-A177-3AD203B41FA5}">
                      <a16:colId xmlns="" xmlns:a16="http://schemas.microsoft.com/office/drawing/2014/main" val="3911756313"/>
                    </a:ext>
                  </a:extLst>
                </a:gridCol>
                <a:gridCol w="932507">
                  <a:extLst>
                    <a:ext uri="{9D8B030D-6E8A-4147-A177-3AD203B41FA5}">
                      <a16:colId xmlns="" xmlns:a16="http://schemas.microsoft.com/office/drawing/2014/main" val="3833402508"/>
                    </a:ext>
                  </a:extLst>
                </a:gridCol>
                <a:gridCol w="706170">
                  <a:extLst>
                    <a:ext uri="{9D8B030D-6E8A-4147-A177-3AD203B41FA5}">
                      <a16:colId xmlns="" xmlns:a16="http://schemas.microsoft.com/office/drawing/2014/main" val="1521738628"/>
                    </a:ext>
                  </a:extLst>
                </a:gridCol>
                <a:gridCol w="688063">
                  <a:extLst>
                    <a:ext uri="{9D8B030D-6E8A-4147-A177-3AD203B41FA5}">
                      <a16:colId xmlns="" xmlns:a16="http://schemas.microsoft.com/office/drawing/2014/main" val="2006119546"/>
                    </a:ext>
                  </a:extLst>
                </a:gridCol>
                <a:gridCol w="517408">
                  <a:extLst>
                    <a:ext uri="{9D8B030D-6E8A-4147-A177-3AD203B41FA5}">
                      <a16:colId xmlns=""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=""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="" xmlns:a16="http://schemas.microsoft.com/office/drawing/2014/main" val="3542914550"/>
                    </a:ext>
                  </a:extLst>
                </a:gridCol>
              </a:tblGrid>
              <a:tr h="36743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</a:t>
                      </a:r>
                      <a:r>
                        <a:rPr lang="ru" sz="1000" b="1" dirty="0" smtClean="0">
                          <a:latin typeface="Times New Roman"/>
                        </a:rPr>
                        <a:t>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3847617"/>
                  </a:ext>
                </a:extLst>
              </a:tr>
              <a:tr h="29241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10801"/>
                  </a:ext>
                </a:extLst>
              </a:tr>
              <a:tr h="197861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0421498"/>
              </p:ext>
            </p:extLst>
          </p:nvPr>
        </p:nvGraphicFramePr>
        <p:xfrm>
          <a:off x="1" y="1355331"/>
          <a:ext cx="9905999" cy="55237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9708">
                  <a:extLst>
                    <a:ext uri="{9D8B030D-6E8A-4147-A177-3AD203B41FA5}">
                      <a16:colId xmlns="" xmlns:a16="http://schemas.microsoft.com/office/drawing/2014/main" val="1239104924"/>
                    </a:ext>
                  </a:extLst>
                </a:gridCol>
                <a:gridCol w="5329450">
                  <a:extLst>
                    <a:ext uri="{9D8B030D-6E8A-4147-A177-3AD203B41FA5}">
                      <a16:colId xmlns="" xmlns:a16="http://schemas.microsoft.com/office/drawing/2014/main" val="4089182128"/>
                    </a:ext>
                  </a:extLst>
                </a:gridCol>
                <a:gridCol w="692206">
                  <a:extLst>
                    <a:ext uri="{9D8B030D-6E8A-4147-A177-3AD203B41FA5}">
                      <a16:colId xmlns="" xmlns:a16="http://schemas.microsoft.com/office/drawing/2014/main" val="1243613896"/>
                    </a:ext>
                  </a:extLst>
                </a:gridCol>
                <a:gridCol w="747584">
                  <a:extLst>
                    <a:ext uri="{9D8B030D-6E8A-4147-A177-3AD203B41FA5}">
                      <a16:colId xmlns="" xmlns:a16="http://schemas.microsoft.com/office/drawing/2014/main" val="195236863"/>
                    </a:ext>
                  </a:extLst>
                </a:gridCol>
                <a:gridCol w="793730">
                  <a:extLst>
                    <a:ext uri="{9D8B030D-6E8A-4147-A177-3AD203B41FA5}">
                      <a16:colId xmlns="" xmlns:a16="http://schemas.microsoft.com/office/drawing/2014/main" val="3333239799"/>
                    </a:ext>
                  </a:extLst>
                </a:gridCol>
                <a:gridCol w="599914">
                  <a:extLst>
                    <a:ext uri="{9D8B030D-6E8A-4147-A177-3AD203B41FA5}">
                      <a16:colId xmlns="" xmlns:a16="http://schemas.microsoft.com/office/drawing/2014/main" val="1588443327"/>
                    </a:ext>
                  </a:extLst>
                </a:gridCol>
                <a:gridCol w="692206">
                  <a:extLst>
                    <a:ext uri="{9D8B030D-6E8A-4147-A177-3AD203B41FA5}">
                      <a16:colId xmlns="" xmlns:a16="http://schemas.microsoft.com/office/drawing/2014/main" val="3927196885"/>
                    </a:ext>
                  </a:extLst>
                </a:gridCol>
                <a:gridCol w="621201">
                  <a:extLst>
                    <a:ext uri="{9D8B030D-6E8A-4147-A177-3AD203B41FA5}">
                      <a16:colId xmlns="" xmlns:a16="http://schemas.microsoft.com/office/drawing/2014/main" val="4131740725"/>
                    </a:ext>
                  </a:extLst>
                </a:gridCol>
              </a:tblGrid>
              <a:tr h="6098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</a:t>
                      </a:r>
                      <a:r>
                        <a:rPr lang="ru-RU" sz="20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«Цифровое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муниципальное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262254611"/>
                  </a:ext>
                </a:extLst>
              </a:tr>
              <a:tr h="7379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15.28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Быстро/качественно решаем - Доля сообщений, отправленных на портал «</a:t>
                      </a:r>
                      <a:r>
                        <a:rPr lang="ru-RU" sz="12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Добродел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пользователями с подтвержденной учётной записью ЕСИА, которые имеют признак повторной отправки, повторного переноса сроков решения, нарушения срока предоставления ответа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192078211"/>
                  </a:ext>
                </a:extLst>
              </a:tr>
              <a:tr h="5558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15.29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архивных документов, переведенных в электронно-цифровую форму, от общего количества документов, находящихся на хранении в муниципальном архиве муниципального образования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764577355"/>
                  </a:ext>
                </a:extLst>
              </a:tr>
              <a:tr h="52210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архивных документов, хранящихся в муниципальном архиве в нормативных условиях, обеспечивающих их постоянное (вечное) и долговременное хранение, в общем количестве документов в муниципальном архиве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462654931"/>
                  </a:ext>
                </a:extLst>
              </a:tr>
              <a:tr h="5558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архивных фондов муниципального архива, внесенных в общеотраслевую базу данных «Архивный фонд», от общего количества архивных фондов, хранящихся в муниципальном архиве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418332567"/>
                  </a:ext>
                </a:extLst>
              </a:tr>
              <a:tr h="5558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муниципальных (государственных) услуг, предоставленных без нарушения регламентного срока при оказании услуг в электронном виде на региональном портале государственных услуг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999834176"/>
                  </a:ext>
                </a:extLst>
              </a:tr>
              <a:tr h="51029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обращений за получением муниципальных (государственных) услуг в электронном виде с использованием РПГУ без необходимости личного посещения органов местного самоуправления и МФЦ от общего количества таких услуг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094296744"/>
                  </a:ext>
                </a:extLst>
              </a:tr>
              <a:tr h="5558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работников ОМСУ муниципального образования Московской области, обеспеченных средствами электронной подписи в соответствии с установленными требованиями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235589628"/>
                  </a:ext>
                </a:extLst>
              </a:tr>
              <a:tr h="5558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рабочих мест, обеспеченных необходимым компьютерным оборудованием и услугами связи в соответствии с требованиями нормативных правовых актов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751970205"/>
                  </a:ext>
                </a:extLst>
              </a:tr>
              <a:tr h="34335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электронного юридически значимого документооборота в органах местного самоуправления и подведомственных им учреждениях 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608981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48296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7417">
                <a:srgbClr val="FFFFEB"/>
              </a:gs>
              <a:gs pos="81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8669079"/>
              </p:ext>
            </p:extLst>
          </p:nvPr>
        </p:nvGraphicFramePr>
        <p:xfrm>
          <a:off x="0" y="506445"/>
          <a:ext cx="9906000" cy="858261"/>
        </p:xfrm>
        <a:graphic>
          <a:graphicData uri="http://schemas.openxmlformats.org/drawingml/2006/table">
            <a:tbl>
              <a:tblPr/>
              <a:tblGrid>
                <a:gridCol w="452673">
                  <a:extLst>
                    <a:ext uri="{9D8B030D-6E8A-4147-A177-3AD203B41FA5}">
                      <a16:colId xmlns="" xmlns:a16="http://schemas.microsoft.com/office/drawing/2014/main" val="3098752159"/>
                    </a:ext>
                  </a:extLst>
                </a:gridCol>
                <a:gridCol w="5241957">
                  <a:extLst>
                    <a:ext uri="{9D8B030D-6E8A-4147-A177-3AD203B41FA5}">
                      <a16:colId xmlns="" xmlns:a16="http://schemas.microsoft.com/office/drawing/2014/main" val="3911756313"/>
                    </a:ext>
                  </a:extLst>
                </a:gridCol>
                <a:gridCol w="932507">
                  <a:extLst>
                    <a:ext uri="{9D8B030D-6E8A-4147-A177-3AD203B41FA5}">
                      <a16:colId xmlns="" xmlns:a16="http://schemas.microsoft.com/office/drawing/2014/main" val="3833402508"/>
                    </a:ext>
                  </a:extLst>
                </a:gridCol>
                <a:gridCol w="706170">
                  <a:extLst>
                    <a:ext uri="{9D8B030D-6E8A-4147-A177-3AD203B41FA5}">
                      <a16:colId xmlns="" xmlns:a16="http://schemas.microsoft.com/office/drawing/2014/main" val="1521738628"/>
                    </a:ext>
                  </a:extLst>
                </a:gridCol>
                <a:gridCol w="688063">
                  <a:extLst>
                    <a:ext uri="{9D8B030D-6E8A-4147-A177-3AD203B41FA5}">
                      <a16:colId xmlns="" xmlns:a16="http://schemas.microsoft.com/office/drawing/2014/main" val="2006119546"/>
                    </a:ext>
                  </a:extLst>
                </a:gridCol>
                <a:gridCol w="517408">
                  <a:extLst>
                    <a:ext uri="{9D8B030D-6E8A-4147-A177-3AD203B41FA5}">
                      <a16:colId xmlns=""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=""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="" xmlns:a16="http://schemas.microsoft.com/office/drawing/2014/main" val="3542914550"/>
                    </a:ext>
                  </a:extLst>
                </a:gridCol>
              </a:tblGrid>
              <a:tr h="36743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</a:t>
                      </a:r>
                      <a:r>
                        <a:rPr lang="ru" sz="1000" b="1" dirty="0" smtClean="0">
                          <a:latin typeface="Times New Roman"/>
                        </a:rPr>
                        <a:t>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3847617"/>
                  </a:ext>
                </a:extLst>
              </a:tr>
              <a:tr h="29241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10801"/>
                  </a:ext>
                </a:extLst>
              </a:tr>
              <a:tr h="197861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2557754"/>
              </p:ext>
            </p:extLst>
          </p:nvPr>
        </p:nvGraphicFramePr>
        <p:xfrm>
          <a:off x="0" y="1356190"/>
          <a:ext cx="9905999" cy="55018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2063">
                  <a:extLst>
                    <a:ext uri="{9D8B030D-6E8A-4147-A177-3AD203B41FA5}">
                      <a16:colId xmlns="" xmlns:a16="http://schemas.microsoft.com/office/drawing/2014/main" val="1239104924"/>
                    </a:ext>
                  </a:extLst>
                </a:gridCol>
                <a:gridCol w="5268023">
                  <a:extLst>
                    <a:ext uri="{9D8B030D-6E8A-4147-A177-3AD203B41FA5}">
                      <a16:colId xmlns="" xmlns:a16="http://schemas.microsoft.com/office/drawing/2014/main" val="4089182128"/>
                    </a:ext>
                  </a:extLst>
                </a:gridCol>
                <a:gridCol w="917020">
                  <a:extLst>
                    <a:ext uri="{9D8B030D-6E8A-4147-A177-3AD203B41FA5}">
                      <a16:colId xmlns="" xmlns:a16="http://schemas.microsoft.com/office/drawing/2014/main" val="1243613896"/>
                    </a:ext>
                  </a:extLst>
                </a:gridCol>
                <a:gridCol w="688368">
                  <a:extLst>
                    <a:ext uri="{9D8B030D-6E8A-4147-A177-3AD203B41FA5}">
                      <a16:colId xmlns="" xmlns:a16="http://schemas.microsoft.com/office/drawing/2014/main" val="195236863"/>
                    </a:ext>
                  </a:extLst>
                </a:gridCol>
                <a:gridCol w="649177">
                  <a:extLst>
                    <a:ext uri="{9D8B030D-6E8A-4147-A177-3AD203B41FA5}">
                      <a16:colId xmlns="" xmlns:a16="http://schemas.microsoft.com/office/drawing/2014/main" val="3333239799"/>
                    </a:ext>
                  </a:extLst>
                </a:gridCol>
                <a:gridCol w="605566">
                  <a:extLst>
                    <a:ext uri="{9D8B030D-6E8A-4147-A177-3AD203B41FA5}">
                      <a16:colId xmlns="" xmlns:a16="http://schemas.microsoft.com/office/drawing/2014/main" val="1588443327"/>
                    </a:ext>
                  </a:extLst>
                </a:gridCol>
                <a:gridCol w="698728">
                  <a:extLst>
                    <a:ext uri="{9D8B030D-6E8A-4147-A177-3AD203B41FA5}">
                      <a16:colId xmlns="" xmlns:a16="http://schemas.microsoft.com/office/drawing/2014/main" val="3927196885"/>
                    </a:ext>
                  </a:extLst>
                </a:gridCol>
                <a:gridCol w="627054">
                  <a:extLst>
                    <a:ext uri="{9D8B030D-6E8A-4147-A177-3AD203B41FA5}">
                      <a16:colId xmlns="" xmlns:a16="http://schemas.microsoft.com/office/drawing/2014/main" val="4131740725"/>
                    </a:ext>
                  </a:extLst>
                </a:gridCol>
              </a:tblGrid>
              <a:tr h="86531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</a:t>
                      </a:r>
                      <a:r>
                        <a:rPr lang="ru-RU" sz="20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«Цифровое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муниципальное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262254611"/>
                  </a:ext>
                </a:extLst>
              </a:tr>
              <a:tr h="151844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Образовательные организации обеспечены материально-технической базой для внедрения цифровой образовательной среды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192078211"/>
                  </a:ext>
                </a:extLst>
              </a:tr>
              <a:tr h="78858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Стоимостная доля закупаемого и (или) арендуемого ОМСУ муниципального образования Московской области отечественного программного обеспечения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764577355"/>
                  </a:ext>
                </a:extLst>
              </a:tr>
              <a:tr h="156371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Увеличение доли защищенных по требованиям безопасности информации информационных систем, используемых ОМСУ муниципального образования Московской области, в соответствии с категорией обрабатываемой информации, а также персональных компьютеров, используемых на рабочих местах работников, обеспеченных антивирусным программным обеспечением с регулярным обновлением соответствующих баз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462654931"/>
                  </a:ext>
                </a:extLst>
              </a:tr>
              <a:tr h="76575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15.40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Уровень удовлетворенности граждан качеством предоставления государственных и муниципальных услуг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4183325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42582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3000">
                <a:srgbClr val="FFFFEB"/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8499153"/>
              </p:ext>
            </p:extLst>
          </p:nvPr>
        </p:nvGraphicFramePr>
        <p:xfrm>
          <a:off x="9054" y="398792"/>
          <a:ext cx="9896946" cy="854084"/>
        </p:xfrm>
        <a:graphic>
          <a:graphicData uri="http://schemas.openxmlformats.org/drawingml/2006/table">
            <a:tbl>
              <a:tblPr/>
              <a:tblGrid>
                <a:gridCol w="434566">
                  <a:extLst>
                    <a:ext uri="{9D8B030D-6E8A-4147-A177-3AD203B41FA5}">
                      <a16:colId xmlns="" xmlns:a16="http://schemas.microsoft.com/office/drawing/2014/main" val="3098752159"/>
                    </a:ext>
                  </a:extLst>
                </a:gridCol>
                <a:gridCol w="5314384">
                  <a:extLst>
                    <a:ext uri="{9D8B030D-6E8A-4147-A177-3AD203B41FA5}">
                      <a16:colId xmlns="" xmlns:a16="http://schemas.microsoft.com/office/drawing/2014/main" val="3911756313"/>
                    </a:ext>
                  </a:extLst>
                </a:gridCol>
                <a:gridCol w="697117">
                  <a:extLst>
                    <a:ext uri="{9D8B030D-6E8A-4147-A177-3AD203B41FA5}">
                      <a16:colId xmlns="" xmlns:a16="http://schemas.microsoft.com/office/drawing/2014/main" val="3833402508"/>
                    </a:ext>
                  </a:extLst>
                </a:gridCol>
                <a:gridCol w="760491">
                  <a:extLst>
                    <a:ext uri="{9D8B030D-6E8A-4147-A177-3AD203B41FA5}">
                      <a16:colId xmlns="" xmlns:a16="http://schemas.microsoft.com/office/drawing/2014/main" val="1521738628"/>
                    </a:ext>
                  </a:extLst>
                </a:gridCol>
                <a:gridCol w="805758">
                  <a:extLst>
                    <a:ext uri="{9D8B030D-6E8A-4147-A177-3AD203B41FA5}">
                      <a16:colId xmlns="" xmlns:a16="http://schemas.microsoft.com/office/drawing/2014/main" val="2006119546"/>
                    </a:ext>
                  </a:extLst>
                </a:gridCol>
                <a:gridCol w="553080">
                  <a:extLst>
                    <a:ext uri="{9D8B030D-6E8A-4147-A177-3AD203B41FA5}">
                      <a16:colId xmlns="" xmlns:a16="http://schemas.microsoft.com/office/drawing/2014/main" val="1334942170"/>
                    </a:ext>
                  </a:extLst>
                </a:gridCol>
                <a:gridCol w="696871">
                  <a:extLst>
                    <a:ext uri="{9D8B030D-6E8A-4147-A177-3AD203B41FA5}">
                      <a16:colId xmlns="" xmlns:a16="http://schemas.microsoft.com/office/drawing/2014/main" val="2769516640"/>
                    </a:ext>
                  </a:extLst>
                </a:gridCol>
                <a:gridCol w="634679">
                  <a:extLst>
                    <a:ext uri="{9D8B030D-6E8A-4147-A177-3AD203B41FA5}">
                      <a16:colId xmlns=""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9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9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9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9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9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 </a:t>
                      </a:r>
                      <a:r>
                        <a:rPr lang="ru" sz="900" b="1" dirty="0">
                          <a:latin typeface="Times New Roman"/>
                        </a:rPr>
                        <a:t>в </a:t>
                      </a:r>
                      <a:r>
                        <a:rPr lang="ru" sz="900" b="1" dirty="0" smtClean="0">
                          <a:latin typeface="Times New Roman"/>
                        </a:rPr>
                        <a:t>2021 году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9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 </a:t>
                      </a:r>
                      <a:r>
                        <a:rPr lang="ru" sz="900" b="1" dirty="0">
                          <a:latin typeface="Times New Roman"/>
                        </a:rPr>
                        <a:t>в </a:t>
                      </a:r>
                      <a:r>
                        <a:rPr lang="ru" sz="900" b="1" dirty="0" smtClean="0">
                          <a:latin typeface="Times New Roman"/>
                        </a:rPr>
                        <a:t>2022</a:t>
                      </a:r>
                      <a:r>
                        <a:rPr lang="ru" sz="900" b="1" baseline="0" dirty="0" smtClean="0">
                          <a:latin typeface="Times New Roman"/>
                        </a:rPr>
                        <a:t> году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9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3847617"/>
                  </a:ext>
                </a:extLst>
              </a:tr>
              <a:tr h="92991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2023 год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2024 год 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2321796"/>
              </p:ext>
            </p:extLst>
          </p:nvPr>
        </p:nvGraphicFramePr>
        <p:xfrm>
          <a:off x="1" y="1253448"/>
          <a:ext cx="9906000" cy="56045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1726">
                  <a:extLst>
                    <a:ext uri="{9D8B030D-6E8A-4147-A177-3AD203B41FA5}">
                      <a16:colId xmlns="" xmlns:a16="http://schemas.microsoft.com/office/drawing/2014/main" val="1988138043"/>
                    </a:ext>
                  </a:extLst>
                </a:gridCol>
                <a:gridCol w="5308579">
                  <a:extLst>
                    <a:ext uri="{9D8B030D-6E8A-4147-A177-3AD203B41FA5}">
                      <a16:colId xmlns="" xmlns:a16="http://schemas.microsoft.com/office/drawing/2014/main" val="27934653"/>
                    </a:ext>
                  </a:extLst>
                </a:gridCol>
                <a:gridCol w="701758">
                  <a:extLst>
                    <a:ext uri="{9D8B030D-6E8A-4147-A177-3AD203B41FA5}">
                      <a16:colId xmlns="" xmlns:a16="http://schemas.microsoft.com/office/drawing/2014/main" val="2283880720"/>
                    </a:ext>
                  </a:extLst>
                </a:gridCol>
                <a:gridCol w="757899">
                  <a:extLst>
                    <a:ext uri="{9D8B030D-6E8A-4147-A177-3AD203B41FA5}">
                      <a16:colId xmlns="" xmlns:a16="http://schemas.microsoft.com/office/drawing/2014/main" val="1176526023"/>
                    </a:ext>
                  </a:extLst>
                </a:gridCol>
                <a:gridCol w="823395">
                  <a:extLst>
                    <a:ext uri="{9D8B030D-6E8A-4147-A177-3AD203B41FA5}">
                      <a16:colId xmlns="" xmlns:a16="http://schemas.microsoft.com/office/drawing/2014/main" val="3445092647"/>
                    </a:ext>
                  </a:extLst>
                </a:gridCol>
                <a:gridCol w="580120">
                  <a:extLst>
                    <a:ext uri="{9D8B030D-6E8A-4147-A177-3AD203B41FA5}">
                      <a16:colId xmlns="" xmlns:a16="http://schemas.microsoft.com/office/drawing/2014/main" val="2774712888"/>
                    </a:ext>
                  </a:extLst>
                </a:gridCol>
                <a:gridCol w="566657">
                  <a:extLst>
                    <a:ext uri="{9D8B030D-6E8A-4147-A177-3AD203B41FA5}">
                      <a16:colId xmlns="" xmlns:a16="http://schemas.microsoft.com/office/drawing/2014/main" val="3450677485"/>
                    </a:ext>
                  </a:extLst>
                </a:gridCol>
                <a:gridCol w="705866">
                  <a:extLst>
                    <a:ext uri="{9D8B030D-6E8A-4147-A177-3AD203B41FA5}">
                      <a16:colId xmlns="" xmlns:a16="http://schemas.microsoft.com/office/drawing/2014/main" val="2632059858"/>
                    </a:ext>
                  </a:extLst>
                </a:gridCol>
              </a:tblGrid>
              <a:tr h="110071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«Архитектура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градостроительство 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3275379"/>
                  </a:ext>
                </a:extLst>
              </a:tr>
              <a:tr h="49109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утвержденного генерального плана Талдомского городского округа.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672624626"/>
                  </a:ext>
                </a:extLst>
              </a:tr>
              <a:tr h="31712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утвержденных нормативов градостроительного проектирования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238472833"/>
                  </a:ext>
                </a:extLst>
              </a:tr>
              <a:tr h="6185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утвержденных правил землепользования и застройки Талдомского городского округа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349603176"/>
                  </a:ext>
                </a:extLst>
              </a:tr>
              <a:tr h="6185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ликвидированных самовольных, недостроенных и аварийных объектов на территории муниципального образования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51478625"/>
                  </a:ext>
                </a:extLst>
              </a:tr>
              <a:tr h="6185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ликвидированных самовольных, недостроенных и аварийных объектов на территории городского округа, 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720909596"/>
                  </a:ext>
                </a:extLst>
              </a:tr>
              <a:tr h="122140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решений по вопросам присвоения (аннулирования) адресов, согласования переустройства и (или) перепланировки помещений в многоквартирном доме, завершения работ по переустройству и (или) перепланировки помещений в многоквартирном доме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335166987"/>
                  </a:ext>
                </a:extLst>
              </a:tr>
              <a:tr h="6185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Обеспеченность актуальными документами территориального планирования и градостроительного зонирования городского округа Московской области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404555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6800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3000">
                <a:srgbClr val="FFFFEB"/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8250989"/>
              </p:ext>
            </p:extLst>
          </p:nvPr>
        </p:nvGraphicFramePr>
        <p:xfrm>
          <a:off x="9054" y="398792"/>
          <a:ext cx="9896946" cy="839606"/>
        </p:xfrm>
        <a:graphic>
          <a:graphicData uri="http://schemas.openxmlformats.org/drawingml/2006/table">
            <a:tbl>
              <a:tblPr/>
              <a:tblGrid>
                <a:gridCol w="434566">
                  <a:extLst>
                    <a:ext uri="{9D8B030D-6E8A-4147-A177-3AD203B41FA5}">
                      <a16:colId xmlns="" xmlns:a16="http://schemas.microsoft.com/office/drawing/2014/main" val="3098752159"/>
                    </a:ext>
                  </a:extLst>
                </a:gridCol>
                <a:gridCol w="5314384">
                  <a:extLst>
                    <a:ext uri="{9D8B030D-6E8A-4147-A177-3AD203B41FA5}">
                      <a16:colId xmlns="" xmlns:a16="http://schemas.microsoft.com/office/drawing/2014/main" val="3911756313"/>
                    </a:ext>
                  </a:extLst>
                </a:gridCol>
                <a:gridCol w="786634">
                  <a:extLst>
                    <a:ext uri="{9D8B030D-6E8A-4147-A177-3AD203B41FA5}">
                      <a16:colId xmlns="" xmlns:a16="http://schemas.microsoft.com/office/drawing/2014/main" val="3833402508"/>
                    </a:ext>
                  </a:extLst>
                </a:gridCol>
                <a:gridCol w="670974">
                  <a:extLst>
                    <a:ext uri="{9D8B030D-6E8A-4147-A177-3AD203B41FA5}">
                      <a16:colId xmlns="" xmlns:a16="http://schemas.microsoft.com/office/drawing/2014/main" val="1521738628"/>
                    </a:ext>
                  </a:extLst>
                </a:gridCol>
                <a:gridCol w="805758">
                  <a:extLst>
                    <a:ext uri="{9D8B030D-6E8A-4147-A177-3AD203B41FA5}">
                      <a16:colId xmlns="" xmlns:a16="http://schemas.microsoft.com/office/drawing/2014/main" val="2006119546"/>
                    </a:ext>
                  </a:extLst>
                </a:gridCol>
                <a:gridCol w="553080">
                  <a:extLst>
                    <a:ext uri="{9D8B030D-6E8A-4147-A177-3AD203B41FA5}">
                      <a16:colId xmlns="" xmlns:a16="http://schemas.microsoft.com/office/drawing/2014/main" val="1334942170"/>
                    </a:ext>
                  </a:extLst>
                </a:gridCol>
                <a:gridCol w="696871">
                  <a:extLst>
                    <a:ext uri="{9D8B030D-6E8A-4147-A177-3AD203B41FA5}">
                      <a16:colId xmlns="" xmlns:a16="http://schemas.microsoft.com/office/drawing/2014/main" val="2769516640"/>
                    </a:ext>
                  </a:extLst>
                </a:gridCol>
                <a:gridCol w="634679">
                  <a:extLst>
                    <a:ext uri="{9D8B030D-6E8A-4147-A177-3AD203B41FA5}">
                      <a16:colId xmlns=""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9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Количественные и/или качественные приоритетные показатели</a:t>
                      </a:r>
                      <a:r>
                        <a:rPr lang="ru" sz="900" b="1" dirty="0" smtClean="0">
                          <a:latin typeface="Times New Roman"/>
                        </a:rPr>
                        <a:t>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 </a:t>
                      </a:r>
                      <a:r>
                        <a:rPr lang="ru" sz="9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9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9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 </a:t>
                      </a:r>
                      <a:r>
                        <a:rPr lang="ru" sz="900" b="1" dirty="0">
                          <a:latin typeface="Times New Roman"/>
                        </a:rPr>
                        <a:t>в </a:t>
                      </a:r>
                      <a:r>
                        <a:rPr lang="ru" sz="900" b="1" dirty="0" smtClean="0">
                          <a:latin typeface="Times New Roman"/>
                        </a:rPr>
                        <a:t>2022 году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9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 </a:t>
                      </a:r>
                      <a:r>
                        <a:rPr lang="ru" sz="900" b="1" dirty="0">
                          <a:latin typeface="Times New Roman"/>
                        </a:rPr>
                        <a:t>в </a:t>
                      </a:r>
                      <a:r>
                        <a:rPr lang="ru" sz="900" b="1" dirty="0" smtClean="0">
                          <a:latin typeface="Times New Roman"/>
                        </a:rPr>
                        <a:t>2023</a:t>
                      </a:r>
                      <a:r>
                        <a:rPr lang="ru" sz="900" b="1" baseline="0" dirty="0" smtClean="0">
                          <a:latin typeface="Times New Roman"/>
                        </a:rPr>
                        <a:t> году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3847617"/>
                  </a:ext>
                </a:extLst>
              </a:tr>
              <a:tr h="92991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2024 год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2025 год 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789363"/>
              </p:ext>
            </p:extLst>
          </p:nvPr>
        </p:nvGraphicFramePr>
        <p:xfrm>
          <a:off x="-1" y="1253448"/>
          <a:ext cx="9906000" cy="560454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1726">
                  <a:extLst>
                    <a:ext uri="{9D8B030D-6E8A-4147-A177-3AD203B41FA5}">
                      <a16:colId xmlns="" xmlns:a16="http://schemas.microsoft.com/office/drawing/2014/main" val="1988138043"/>
                    </a:ext>
                  </a:extLst>
                </a:gridCol>
                <a:gridCol w="5308579">
                  <a:extLst>
                    <a:ext uri="{9D8B030D-6E8A-4147-A177-3AD203B41FA5}">
                      <a16:colId xmlns="" xmlns:a16="http://schemas.microsoft.com/office/drawing/2014/main" val="27934653"/>
                    </a:ext>
                  </a:extLst>
                </a:gridCol>
                <a:gridCol w="794881">
                  <a:extLst>
                    <a:ext uri="{9D8B030D-6E8A-4147-A177-3AD203B41FA5}">
                      <a16:colId xmlns="" xmlns:a16="http://schemas.microsoft.com/office/drawing/2014/main" val="2283880720"/>
                    </a:ext>
                  </a:extLst>
                </a:gridCol>
                <a:gridCol w="664776">
                  <a:extLst>
                    <a:ext uri="{9D8B030D-6E8A-4147-A177-3AD203B41FA5}">
                      <a16:colId xmlns="" xmlns:a16="http://schemas.microsoft.com/office/drawing/2014/main" val="1176526023"/>
                    </a:ext>
                  </a:extLst>
                </a:gridCol>
                <a:gridCol w="823395">
                  <a:extLst>
                    <a:ext uri="{9D8B030D-6E8A-4147-A177-3AD203B41FA5}">
                      <a16:colId xmlns="" xmlns:a16="http://schemas.microsoft.com/office/drawing/2014/main" val="3445092647"/>
                    </a:ext>
                  </a:extLst>
                </a:gridCol>
                <a:gridCol w="580120">
                  <a:extLst>
                    <a:ext uri="{9D8B030D-6E8A-4147-A177-3AD203B41FA5}">
                      <a16:colId xmlns="" xmlns:a16="http://schemas.microsoft.com/office/drawing/2014/main" val="2774712888"/>
                    </a:ext>
                  </a:extLst>
                </a:gridCol>
                <a:gridCol w="566657">
                  <a:extLst>
                    <a:ext uri="{9D8B030D-6E8A-4147-A177-3AD203B41FA5}">
                      <a16:colId xmlns="" xmlns:a16="http://schemas.microsoft.com/office/drawing/2014/main" val="3450677485"/>
                    </a:ext>
                  </a:extLst>
                </a:gridCol>
                <a:gridCol w="705866">
                  <a:extLst>
                    <a:ext uri="{9D8B030D-6E8A-4147-A177-3AD203B41FA5}">
                      <a16:colId xmlns="" xmlns:a16="http://schemas.microsoft.com/office/drawing/2014/main" val="2632059858"/>
                    </a:ext>
                  </a:extLst>
                </a:gridCol>
              </a:tblGrid>
              <a:tr h="6348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«Формирование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современной комфортной городской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среды»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74384342"/>
                  </a:ext>
                </a:extLst>
              </a:tr>
              <a:tr h="76539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граждан, принявших участие в решении вопросов развития городской среды, от общего количества граждан в возрасте от 14 лет, проживающих в муниципальных образованиях, на территории которых реализуются проекты по созданию комфортной городской среды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238472833"/>
                  </a:ext>
                </a:extLst>
              </a:tr>
              <a:tr h="1987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Замена детских игровых площадок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79590494"/>
                  </a:ext>
                </a:extLst>
              </a:tr>
              <a:tr h="1987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благоустроенных общественных территорий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42092492"/>
                  </a:ext>
                </a:extLst>
              </a:tr>
              <a:tr h="38761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благоустроенных общественных территорий, реализованных без привлечения средств федерального бюджета и бюджета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120378624"/>
                  </a:ext>
                </a:extLst>
              </a:tr>
              <a:tr h="57650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объектов благоустройства, в отношении которых проведены мероприятия по благоустройству, вне реализации национальных и федеральных проектов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349603176"/>
                  </a:ext>
                </a:extLst>
              </a:tr>
              <a:tr h="38761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объектов, в отношении которых реализованы мероприятия по устройству архитектурно-художественного освещения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51478625"/>
                  </a:ext>
                </a:extLst>
              </a:tr>
              <a:tr h="38761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объектов систем наружного освещения, в отношении которых реализованы мероприятия по устройству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720909596"/>
                  </a:ext>
                </a:extLst>
              </a:tr>
              <a:tr h="42842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парков культуры и отдыха на территории Московской области, в которых благоустроены зоны для досуга и отдыха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335166987"/>
                  </a:ext>
                </a:extLst>
              </a:tr>
              <a:tr h="1987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установленных детских, игровых площадок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40455529"/>
                  </a:ext>
                </a:extLst>
              </a:tr>
              <a:tr h="57650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Реализованы проекты победителей Всероссийского конкурса лучших проектов создания комфортной городской среды в малых городах и исторических поселениях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759826597"/>
                  </a:ext>
                </a:extLst>
              </a:tr>
              <a:tr h="57650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2022Доля светильников наружного освещения, управление которыми осуществляется с использованием автоматизированных систем управления наружным освещением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квадратный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167402301"/>
                  </a:ext>
                </a:extLst>
              </a:tr>
              <a:tr h="2873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Замена детских игровых площадок (МБУ/МАУ)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0407438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37139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3000">
                <a:srgbClr val="FFFFEB"/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6277320"/>
              </p:ext>
            </p:extLst>
          </p:nvPr>
        </p:nvGraphicFramePr>
        <p:xfrm>
          <a:off x="9054" y="398792"/>
          <a:ext cx="9896946" cy="839606"/>
        </p:xfrm>
        <a:graphic>
          <a:graphicData uri="http://schemas.openxmlformats.org/drawingml/2006/table">
            <a:tbl>
              <a:tblPr/>
              <a:tblGrid>
                <a:gridCol w="434566">
                  <a:extLst>
                    <a:ext uri="{9D8B030D-6E8A-4147-A177-3AD203B41FA5}">
                      <a16:colId xmlns="" xmlns:a16="http://schemas.microsoft.com/office/drawing/2014/main" val="3098752159"/>
                    </a:ext>
                  </a:extLst>
                </a:gridCol>
                <a:gridCol w="5314384">
                  <a:extLst>
                    <a:ext uri="{9D8B030D-6E8A-4147-A177-3AD203B41FA5}">
                      <a16:colId xmlns="" xmlns:a16="http://schemas.microsoft.com/office/drawing/2014/main" val="3911756313"/>
                    </a:ext>
                  </a:extLst>
                </a:gridCol>
                <a:gridCol w="786634">
                  <a:extLst>
                    <a:ext uri="{9D8B030D-6E8A-4147-A177-3AD203B41FA5}">
                      <a16:colId xmlns="" xmlns:a16="http://schemas.microsoft.com/office/drawing/2014/main" val="3833402508"/>
                    </a:ext>
                  </a:extLst>
                </a:gridCol>
                <a:gridCol w="670974">
                  <a:extLst>
                    <a:ext uri="{9D8B030D-6E8A-4147-A177-3AD203B41FA5}">
                      <a16:colId xmlns="" xmlns:a16="http://schemas.microsoft.com/office/drawing/2014/main" val="1521738628"/>
                    </a:ext>
                  </a:extLst>
                </a:gridCol>
                <a:gridCol w="805758">
                  <a:extLst>
                    <a:ext uri="{9D8B030D-6E8A-4147-A177-3AD203B41FA5}">
                      <a16:colId xmlns="" xmlns:a16="http://schemas.microsoft.com/office/drawing/2014/main" val="2006119546"/>
                    </a:ext>
                  </a:extLst>
                </a:gridCol>
                <a:gridCol w="553080">
                  <a:extLst>
                    <a:ext uri="{9D8B030D-6E8A-4147-A177-3AD203B41FA5}">
                      <a16:colId xmlns="" xmlns:a16="http://schemas.microsoft.com/office/drawing/2014/main" val="1334942170"/>
                    </a:ext>
                  </a:extLst>
                </a:gridCol>
                <a:gridCol w="696871">
                  <a:extLst>
                    <a:ext uri="{9D8B030D-6E8A-4147-A177-3AD203B41FA5}">
                      <a16:colId xmlns="" xmlns:a16="http://schemas.microsoft.com/office/drawing/2014/main" val="2769516640"/>
                    </a:ext>
                  </a:extLst>
                </a:gridCol>
                <a:gridCol w="634679">
                  <a:extLst>
                    <a:ext uri="{9D8B030D-6E8A-4147-A177-3AD203B41FA5}">
                      <a16:colId xmlns=""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9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Количественные и/или качественные приоритетные </a:t>
                      </a:r>
                      <a:r>
                        <a:rPr lang="ru" sz="900" b="1" dirty="0" smtClean="0">
                          <a:latin typeface="Times New Roman"/>
                        </a:rPr>
                        <a:t>показатели,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9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9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9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 </a:t>
                      </a:r>
                      <a:r>
                        <a:rPr lang="ru" sz="900" b="1" dirty="0">
                          <a:latin typeface="Times New Roman"/>
                        </a:rPr>
                        <a:t>в </a:t>
                      </a:r>
                      <a:r>
                        <a:rPr lang="ru" sz="900" b="1" dirty="0" smtClean="0">
                          <a:latin typeface="Times New Roman"/>
                        </a:rPr>
                        <a:t>2022 году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9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 </a:t>
                      </a:r>
                      <a:r>
                        <a:rPr lang="ru" sz="900" b="1" dirty="0">
                          <a:latin typeface="Times New Roman"/>
                        </a:rPr>
                        <a:t>в </a:t>
                      </a:r>
                      <a:r>
                        <a:rPr lang="ru" sz="900" b="1" dirty="0" smtClean="0">
                          <a:latin typeface="Times New Roman"/>
                        </a:rPr>
                        <a:t>2023</a:t>
                      </a:r>
                      <a:r>
                        <a:rPr lang="ru" sz="900" b="1" baseline="0" dirty="0" smtClean="0">
                          <a:latin typeface="Times New Roman"/>
                        </a:rPr>
                        <a:t> году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3847617"/>
                  </a:ext>
                </a:extLst>
              </a:tr>
              <a:tr h="92991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2024 год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2025 год 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8804870"/>
              </p:ext>
            </p:extLst>
          </p:nvPr>
        </p:nvGraphicFramePr>
        <p:xfrm>
          <a:off x="-1" y="1253448"/>
          <a:ext cx="9906000" cy="560455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1516">
                  <a:extLst>
                    <a:ext uri="{9D8B030D-6E8A-4147-A177-3AD203B41FA5}">
                      <a16:colId xmlns="" xmlns:a16="http://schemas.microsoft.com/office/drawing/2014/main" val="1988138043"/>
                    </a:ext>
                  </a:extLst>
                </a:gridCol>
                <a:gridCol w="5338789">
                  <a:extLst>
                    <a:ext uri="{9D8B030D-6E8A-4147-A177-3AD203B41FA5}">
                      <a16:colId xmlns="" xmlns:a16="http://schemas.microsoft.com/office/drawing/2014/main" val="27934653"/>
                    </a:ext>
                  </a:extLst>
                </a:gridCol>
                <a:gridCol w="794881">
                  <a:extLst>
                    <a:ext uri="{9D8B030D-6E8A-4147-A177-3AD203B41FA5}">
                      <a16:colId xmlns="" xmlns:a16="http://schemas.microsoft.com/office/drawing/2014/main" val="2283880720"/>
                    </a:ext>
                  </a:extLst>
                </a:gridCol>
                <a:gridCol w="664776">
                  <a:extLst>
                    <a:ext uri="{9D8B030D-6E8A-4147-A177-3AD203B41FA5}">
                      <a16:colId xmlns="" xmlns:a16="http://schemas.microsoft.com/office/drawing/2014/main" val="1176526023"/>
                    </a:ext>
                  </a:extLst>
                </a:gridCol>
                <a:gridCol w="823395">
                  <a:extLst>
                    <a:ext uri="{9D8B030D-6E8A-4147-A177-3AD203B41FA5}">
                      <a16:colId xmlns="" xmlns:a16="http://schemas.microsoft.com/office/drawing/2014/main" val="3445092647"/>
                    </a:ext>
                  </a:extLst>
                </a:gridCol>
                <a:gridCol w="580120">
                  <a:extLst>
                    <a:ext uri="{9D8B030D-6E8A-4147-A177-3AD203B41FA5}">
                      <a16:colId xmlns="" xmlns:a16="http://schemas.microsoft.com/office/drawing/2014/main" val="2774712888"/>
                    </a:ext>
                  </a:extLst>
                </a:gridCol>
                <a:gridCol w="566657">
                  <a:extLst>
                    <a:ext uri="{9D8B030D-6E8A-4147-A177-3AD203B41FA5}">
                      <a16:colId xmlns="" xmlns:a16="http://schemas.microsoft.com/office/drawing/2014/main" val="3450677485"/>
                    </a:ext>
                  </a:extLst>
                </a:gridCol>
                <a:gridCol w="705866">
                  <a:extLst>
                    <a:ext uri="{9D8B030D-6E8A-4147-A177-3AD203B41FA5}">
                      <a16:colId xmlns="" xmlns:a16="http://schemas.microsoft.com/office/drawing/2014/main" val="2632059858"/>
                    </a:ext>
                  </a:extLst>
                </a:gridCol>
              </a:tblGrid>
              <a:tr h="11978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«Формирование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современной комфортной городской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среды»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74384342"/>
                  </a:ext>
                </a:extLst>
              </a:tr>
              <a:tr h="37496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благоустроенных дворовых территорий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238472833"/>
                  </a:ext>
                </a:extLst>
              </a:tr>
              <a:tr h="7313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благоустроенных с привлечением субсидии пешеходных коммуникаций с твердым (асфальтовым) покрытием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квадратный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79590494"/>
                  </a:ext>
                </a:extLst>
              </a:tr>
              <a:tr h="7313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замененных </a:t>
                      </a:r>
                      <a:r>
                        <a:rPr lang="ru-RU" sz="12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неэнергоэффективных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светильников наружного освещения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42092492"/>
                  </a:ext>
                </a:extLst>
              </a:tr>
              <a:tr h="108776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Площадь устраненных дефектов асфальтового покрытия дворовых территорий, в том числе проездов на дворовые территории, в том числе внутриквартальных проездов, в рамках проведения ямочного ремонта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квадратный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2 839,98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120378624"/>
                  </a:ext>
                </a:extLst>
              </a:tr>
              <a:tr h="37496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Содержание территорий общего пользования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349603176"/>
                  </a:ext>
                </a:extLst>
              </a:tr>
              <a:tr h="7313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МКД, в которых проведен капитальный ремонт в рамках региональной программы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51478625"/>
                  </a:ext>
                </a:extLst>
              </a:tr>
              <a:tr h="37496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отремонтированных подъездов в МКД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7209095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7746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3000">
                <a:srgbClr val="FFFFEB"/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9739702"/>
              </p:ext>
            </p:extLst>
          </p:nvPr>
        </p:nvGraphicFramePr>
        <p:xfrm>
          <a:off x="9054" y="398792"/>
          <a:ext cx="9896946" cy="839606"/>
        </p:xfrm>
        <a:graphic>
          <a:graphicData uri="http://schemas.openxmlformats.org/drawingml/2006/table">
            <a:tbl>
              <a:tblPr/>
              <a:tblGrid>
                <a:gridCol w="494380">
                  <a:extLst>
                    <a:ext uri="{9D8B030D-6E8A-4147-A177-3AD203B41FA5}">
                      <a16:colId xmlns="" xmlns:a16="http://schemas.microsoft.com/office/drawing/2014/main" val="3098752159"/>
                    </a:ext>
                  </a:extLst>
                </a:gridCol>
                <a:gridCol w="5030591">
                  <a:extLst>
                    <a:ext uri="{9D8B030D-6E8A-4147-A177-3AD203B41FA5}">
                      <a16:colId xmlns="" xmlns:a16="http://schemas.microsoft.com/office/drawing/2014/main" val="3911756313"/>
                    </a:ext>
                  </a:extLst>
                </a:gridCol>
                <a:gridCol w="647700">
                  <a:extLst>
                    <a:ext uri="{9D8B030D-6E8A-4147-A177-3AD203B41FA5}">
                      <a16:colId xmlns="" xmlns:a16="http://schemas.microsoft.com/office/drawing/2014/main" val="3833402508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1521738628"/>
                    </a:ext>
                  </a:extLst>
                </a:gridCol>
                <a:gridCol w="733425">
                  <a:extLst>
                    <a:ext uri="{9D8B030D-6E8A-4147-A177-3AD203B41FA5}">
                      <a16:colId xmlns="" xmlns:a16="http://schemas.microsoft.com/office/drawing/2014/main" val="2006119546"/>
                    </a:ext>
                  </a:extLst>
                </a:gridCol>
                <a:gridCol w="819150">
                  <a:extLst>
                    <a:ext uri="{9D8B030D-6E8A-4147-A177-3AD203B41FA5}">
                      <a16:colId xmlns="" xmlns:a16="http://schemas.microsoft.com/office/drawing/2014/main" val="1334942170"/>
                    </a:ext>
                  </a:extLst>
                </a:gridCol>
                <a:gridCol w="742950">
                  <a:extLst>
                    <a:ext uri="{9D8B030D-6E8A-4147-A177-3AD203B41FA5}">
                      <a16:colId xmlns="" xmlns:a16="http://schemas.microsoft.com/office/drawing/2014/main" val="2769516640"/>
                    </a:ext>
                  </a:extLst>
                </a:gridCol>
                <a:gridCol w="819150">
                  <a:extLst>
                    <a:ext uri="{9D8B030D-6E8A-4147-A177-3AD203B41FA5}">
                      <a16:colId xmlns=""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9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Количественные и/или качественные приоритетные показатели</a:t>
                      </a:r>
                      <a:r>
                        <a:rPr lang="ru" sz="900" b="1" dirty="0" smtClean="0">
                          <a:latin typeface="Times New Roman"/>
                        </a:rPr>
                        <a:t>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 </a:t>
                      </a:r>
                      <a:r>
                        <a:rPr lang="ru" sz="9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9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9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 </a:t>
                      </a:r>
                      <a:r>
                        <a:rPr lang="ru" sz="900" b="1" dirty="0">
                          <a:latin typeface="Times New Roman"/>
                        </a:rPr>
                        <a:t>в </a:t>
                      </a:r>
                      <a:r>
                        <a:rPr lang="ru" sz="900" b="1" dirty="0" smtClean="0">
                          <a:latin typeface="Times New Roman"/>
                        </a:rPr>
                        <a:t>2022 году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9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 </a:t>
                      </a:r>
                      <a:r>
                        <a:rPr lang="ru" sz="900" b="1" dirty="0">
                          <a:latin typeface="Times New Roman"/>
                        </a:rPr>
                        <a:t>в </a:t>
                      </a:r>
                      <a:r>
                        <a:rPr lang="ru" sz="900" b="1" dirty="0" smtClean="0">
                          <a:latin typeface="Times New Roman"/>
                        </a:rPr>
                        <a:t>2023</a:t>
                      </a:r>
                      <a:r>
                        <a:rPr lang="ru" sz="900" b="1" baseline="0" dirty="0" smtClean="0">
                          <a:latin typeface="Times New Roman"/>
                        </a:rPr>
                        <a:t> году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3847617"/>
                  </a:ext>
                </a:extLst>
              </a:tr>
              <a:tr h="92991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2024 год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2025 год 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6690013"/>
              </p:ext>
            </p:extLst>
          </p:nvPr>
        </p:nvGraphicFramePr>
        <p:xfrm>
          <a:off x="-1" y="1253448"/>
          <a:ext cx="9906000" cy="57382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3161">
                  <a:extLst>
                    <a:ext uri="{9D8B030D-6E8A-4147-A177-3AD203B41FA5}">
                      <a16:colId xmlns="" xmlns:a16="http://schemas.microsoft.com/office/drawing/2014/main" val="1988138043"/>
                    </a:ext>
                  </a:extLst>
                </a:gridCol>
                <a:gridCol w="5040865">
                  <a:extLst>
                    <a:ext uri="{9D8B030D-6E8A-4147-A177-3AD203B41FA5}">
                      <a16:colId xmlns="" xmlns:a16="http://schemas.microsoft.com/office/drawing/2014/main" val="27934653"/>
                    </a:ext>
                  </a:extLst>
                </a:gridCol>
                <a:gridCol w="676275">
                  <a:extLst>
                    <a:ext uri="{9D8B030D-6E8A-4147-A177-3AD203B41FA5}">
                      <a16:colId xmlns="" xmlns:a16="http://schemas.microsoft.com/office/drawing/2014/main" val="2283880720"/>
                    </a:ext>
                  </a:extLst>
                </a:gridCol>
                <a:gridCol w="533400">
                  <a:extLst>
                    <a:ext uri="{9D8B030D-6E8A-4147-A177-3AD203B41FA5}">
                      <a16:colId xmlns="" xmlns:a16="http://schemas.microsoft.com/office/drawing/2014/main" val="1176526023"/>
                    </a:ext>
                  </a:extLst>
                </a:gridCol>
                <a:gridCol w="762000">
                  <a:extLst>
                    <a:ext uri="{9D8B030D-6E8A-4147-A177-3AD203B41FA5}">
                      <a16:colId xmlns="" xmlns:a16="http://schemas.microsoft.com/office/drawing/2014/main" val="3445092647"/>
                    </a:ext>
                  </a:extLst>
                </a:gridCol>
                <a:gridCol w="819150">
                  <a:extLst>
                    <a:ext uri="{9D8B030D-6E8A-4147-A177-3AD203B41FA5}">
                      <a16:colId xmlns="" xmlns:a16="http://schemas.microsoft.com/office/drawing/2014/main" val="2774712888"/>
                    </a:ext>
                  </a:extLst>
                </a:gridCol>
                <a:gridCol w="762000">
                  <a:extLst>
                    <a:ext uri="{9D8B030D-6E8A-4147-A177-3AD203B41FA5}">
                      <a16:colId xmlns="" xmlns:a16="http://schemas.microsoft.com/office/drawing/2014/main" val="3450677485"/>
                    </a:ext>
                  </a:extLst>
                </a:gridCol>
                <a:gridCol w="819149">
                  <a:extLst>
                    <a:ext uri="{9D8B030D-6E8A-4147-A177-3AD203B41FA5}">
                      <a16:colId xmlns="" xmlns:a16="http://schemas.microsoft.com/office/drawing/2014/main" val="2632059858"/>
                    </a:ext>
                  </a:extLst>
                </a:gridCol>
              </a:tblGrid>
              <a:tr h="79142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«Формирование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современной комфортной городской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среды»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74384342"/>
                  </a:ext>
                </a:extLst>
              </a:tr>
              <a:tr h="24774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Замена детских игровых площадок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238472833"/>
                  </a:ext>
                </a:extLst>
              </a:tr>
              <a:tr h="24774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17.21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благоустроенных дворовых территорий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79590494"/>
                  </a:ext>
                </a:extLst>
              </a:tr>
              <a:tr h="4832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17.22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благоустроенных дворовых территорий за счет средств муниципального образования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42092492"/>
                  </a:ext>
                </a:extLst>
              </a:tr>
              <a:tr h="24774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17.23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благоустроенных общественных территорий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120378624"/>
                  </a:ext>
                </a:extLst>
              </a:tr>
              <a:tr h="24161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17.24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замененных </a:t>
                      </a:r>
                      <a:r>
                        <a:rPr lang="ru-RU" sz="12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неэнергоэффективных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светильников наружного освещения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349603176"/>
                  </a:ext>
                </a:extLst>
              </a:tr>
              <a:tr h="24161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отремонтированных подъездов в МКД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</a:tr>
              <a:tr h="24774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17.26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приобретенной коммунальной техники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51478625"/>
                  </a:ext>
                </a:extLst>
              </a:tr>
              <a:tr h="45357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созданных и отремонтированных пешеходных коммуникаций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720909596"/>
                  </a:ext>
                </a:extLst>
              </a:tr>
              <a:tr h="67461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17.28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созданных и отремонтированных пешеходных коммуникаций за счет средств муниципального образования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335166987"/>
                  </a:ext>
                </a:extLst>
              </a:tr>
              <a:tr h="24774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17.29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установленных детских, игровых площадок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40455529"/>
                  </a:ext>
                </a:extLst>
              </a:tr>
              <a:tr h="45357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2023 Строительство и реконструкция (модернизация) объектов питьевого водоснабжения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759826597"/>
                  </a:ext>
                </a:extLst>
              </a:tr>
              <a:tr h="3582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17.31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Благоустроены зоны для досуга и отдыха в парках культуры и отдыха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06667430"/>
                  </a:ext>
                </a:extLst>
              </a:tr>
              <a:tr h="66796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17.32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Площадь дворовых территорий и общественных пространств, содержанных за счет бюджетных средств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квадратный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1 607 105,7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1 607 105,7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1 607 105,7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1 607 105,7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0880518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05524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56890">
              <a:srgbClr val="F1FBFE"/>
            </a:gs>
            <a:gs pos="100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1600">
                <a:srgbClr val="FFFFEB"/>
              </a:gs>
              <a:gs pos="89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4069257"/>
              </p:ext>
            </p:extLst>
          </p:nvPr>
        </p:nvGraphicFramePr>
        <p:xfrm>
          <a:off x="0" y="1300728"/>
          <a:ext cx="9906000" cy="55572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2885">
                  <a:extLst>
                    <a:ext uri="{9D8B030D-6E8A-4147-A177-3AD203B41FA5}">
                      <a16:colId xmlns="" xmlns:a16="http://schemas.microsoft.com/office/drawing/2014/main" val="2970123435"/>
                    </a:ext>
                  </a:extLst>
                </a:gridCol>
                <a:gridCol w="5011824">
                  <a:extLst>
                    <a:ext uri="{9D8B030D-6E8A-4147-A177-3AD203B41FA5}">
                      <a16:colId xmlns="" xmlns:a16="http://schemas.microsoft.com/office/drawing/2014/main" val="1515144427"/>
                    </a:ext>
                  </a:extLst>
                </a:gridCol>
                <a:gridCol w="844446">
                  <a:extLst>
                    <a:ext uri="{9D8B030D-6E8A-4147-A177-3AD203B41FA5}">
                      <a16:colId xmlns="" xmlns:a16="http://schemas.microsoft.com/office/drawing/2014/main" val="3082241726"/>
                    </a:ext>
                  </a:extLst>
                </a:gridCol>
                <a:gridCol w="605360">
                  <a:extLst>
                    <a:ext uri="{9D8B030D-6E8A-4147-A177-3AD203B41FA5}">
                      <a16:colId xmlns="" xmlns:a16="http://schemas.microsoft.com/office/drawing/2014/main" val="3086783846"/>
                    </a:ext>
                  </a:extLst>
                </a:gridCol>
                <a:gridCol w="775693">
                  <a:extLst>
                    <a:ext uri="{9D8B030D-6E8A-4147-A177-3AD203B41FA5}">
                      <a16:colId xmlns="" xmlns:a16="http://schemas.microsoft.com/office/drawing/2014/main" val="1793288063"/>
                    </a:ext>
                  </a:extLst>
                </a:gridCol>
                <a:gridCol w="712592">
                  <a:extLst>
                    <a:ext uri="{9D8B030D-6E8A-4147-A177-3AD203B41FA5}">
                      <a16:colId xmlns="" xmlns:a16="http://schemas.microsoft.com/office/drawing/2014/main" val="2853907351"/>
                    </a:ext>
                  </a:extLst>
                </a:gridCol>
                <a:gridCol w="711200">
                  <a:extLst>
                    <a:ext uri="{9D8B030D-6E8A-4147-A177-3AD203B41FA5}">
                      <a16:colId xmlns="" xmlns:a16="http://schemas.microsoft.com/office/drawing/2014/main" val="1651933887"/>
                    </a:ext>
                  </a:extLst>
                </a:gridCol>
                <a:gridCol w="762000">
                  <a:extLst>
                    <a:ext uri="{9D8B030D-6E8A-4147-A177-3AD203B41FA5}">
                      <a16:colId xmlns="" xmlns:a16="http://schemas.microsoft.com/office/drawing/2014/main" val="1423412343"/>
                    </a:ext>
                  </a:extLst>
                </a:gridCol>
              </a:tblGrid>
              <a:tr h="80291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6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</a:t>
                      </a:r>
                      <a:r>
                        <a:rPr lang="ru-RU" sz="20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«Переселение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граждан из аварийного жилищного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фонда»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0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36549970"/>
                  </a:ext>
                </a:extLst>
              </a:tr>
              <a:tr h="38440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6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граждан, расселенных из аварийного жилищного фонда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747688307"/>
                  </a:ext>
                </a:extLst>
              </a:tr>
              <a:tr h="38440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6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квадратных метров расселенного аварийного жилищного фонда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кв. метров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882893403"/>
                  </a:ext>
                </a:extLst>
              </a:tr>
              <a:tr h="56635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6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граждан, переселенных из аварийного жилищного фонда, признанного таковым до 01.01.2017, переселенных по второй подпрограмме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855044327"/>
                  </a:ext>
                </a:extLst>
              </a:tr>
              <a:tr h="5717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6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переселенных жителей из аварийного жилищного фонда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человек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00659985"/>
                  </a:ext>
                </a:extLst>
              </a:tr>
              <a:tr h="50449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6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граждан, расселенных из аварийного жилищного фонда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327679485"/>
                  </a:ext>
                </a:extLst>
              </a:tr>
              <a:tr h="99933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6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граждан, расселенных из непригодного для проживания жилищного фонда, признанного аварийными до 01.01.2017 года, расселенного по Подпрограмме 3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792720572"/>
                  </a:ext>
                </a:extLst>
              </a:tr>
              <a:tr h="7719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6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квадратных метров непригодного для проживания жилищного фонда, признанного аварийными до 01.01.2017 года, расселенного по Подпрограмме 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квадратных метров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210496919"/>
                  </a:ext>
                </a:extLst>
              </a:tr>
              <a:tr h="5717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6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квадратных метров расселенного аварийного жилищного фонда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квадратных метров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Arial" panose="020B0604020202020204" pitchFamily="34" charset="0"/>
                        </a:rPr>
                        <a:t>      -</a:t>
                      </a:r>
                      <a:endParaRPr lang="ru-RU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4672871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13843"/>
              </p:ext>
            </p:extLst>
          </p:nvPr>
        </p:nvGraphicFramePr>
        <p:xfrm>
          <a:off x="0" y="533398"/>
          <a:ext cx="9906000" cy="919470"/>
        </p:xfrm>
        <a:graphic>
          <a:graphicData uri="http://schemas.openxmlformats.org/drawingml/2006/table">
            <a:tbl>
              <a:tblPr/>
              <a:tblGrid>
                <a:gridCol w="494832">
                  <a:extLst>
                    <a:ext uri="{9D8B030D-6E8A-4147-A177-3AD203B41FA5}">
                      <a16:colId xmlns="" xmlns:a16="http://schemas.microsoft.com/office/drawing/2014/main" val="1462439809"/>
                    </a:ext>
                  </a:extLst>
                </a:gridCol>
                <a:gridCol w="4971020">
                  <a:extLst>
                    <a:ext uri="{9D8B030D-6E8A-4147-A177-3AD203B41FA5}">
                      <a16:colId xmlns="" xmlns:a16="http://schemas.microsoft.com/office/drawing/2014/main" val="1459620151"/>
                    </a:ext>
                  </a:extLst>
                </a:gridCol>
                <a:gridCol w="811658">
                  <a:extLst>
                    <a:ext uri="{9D8B030D-6E8A-4147-A177-3AD203B41FA5}">
                      <a16:colId xmlns="" xmlns:a16="http://schemas.microsoft.com/office/drawing/2014/main" val="992617174"/>
                    </a:ext>
                  </a:extLst>
                </a:gridCol>
                <a:gridCol w="747380">
                  <a:extLst>
                    <a:ext uri="{9D8B030D-6E8A-4147-A177-3AD203B41FA5}">
                      <a16:colId xmlns="" xmlns:a16="http://schemas.microsoft.com/office/drawing/2014/main" val="531776185"/>
                    </a:ext>
                  </a:extLst>
                </a:gridCol>
                <a:gridCol w="740416">
                  <a:extLst>
                    <a:ext uri="{9D8B030D-6E8A-4147-A177-3AD203B41FA5}">
                      <a16:colId xmlns="" xmlns:a16="http://schemas.microsoft.com/office/drawing/2014/main" val="2194990693"/>
                    </a:ext>
                  </a:extLst>
                </a:gridCol>
                <a:gridCol w="668431">
                  <a:extLst>
                    <a:ext uri="{9D8B030D-6E8A-4147-A177-3AD203B41FA5}">
                      <a16:colId xmlns="" xmlns:a16="http://schemas.microsoft.com/office/drawing/2014/main" val="3137629151"/>
                    </a:ext>
                  </a:extLst>
                </a:gridCol>
                <a:gridCol w="710263">
                  <a:extLst>
                    <a:ext uri="{9D8B030D-6E8A-4147-A177-3AD203B41FA5}">
                      <a16:colId xmlns="" xmlns:a16="http://schemas.microsoft.com/office/drawing/2014/main" val="928157955"/>
                    </a:ext>
                  </a:extLst>
                </a:gridCol>
                <a:gridCol w="762000">
                  <a:extLst>
                    <a:ext uri="{9D8B030D-6E8A-4147-A177-3AD203B41FA5}">
                      <a16:colId xmlns="" xmlns:a16="http://schemas.microsoft.com/office/drawing/2014/main" val="2852216847"/>
                    </a:ext>
                  </a:extLst>
                </a:gridCol>
              </a:tblGrid>
              <a:tr h="445569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9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Количественные и/или качественные приоритетные показатели</a:t>
                      </a:r>
                      <a:r>
                        <a:rPr lang="ru" sz="900" b="1" dirty="0" smtClean="0">
                          <a:latin typeface="Times New Roman"/>
                        </a:rPr>
                        <a:t>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 </a:t>
                      </a:r>
                      <a:r>
                        <a:rPr lang="ru" sz="9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9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9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 </a:t>
                      </a:r>
                      <a:r>
                        <a:rPr lang="ru" sz="900" b="1" dirty="0">
                          <a:latin typeface="Times New Roman"/>
                        </a:rPr>
                        <a:t>в </a:t>
                      </a:r>
                      <a:r>
                        <a:rPr lang="ru" sz="900" b="1" dirty="0" smtClean="0">
                          <a:latin typeface="Times New Roman"/>
                        </a:rPr>
                        <a:t>2022 году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9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 </a:t>
                      </a:r>
                      <a:r>
                        <a:rPr lang="ru" sz="900" b="1" dirty="0">
                          <a:latin typeface="Times New Roman"/>
                        </a:rPr>
                        <a:t>в </a:t>
                      </a:r>
                      <a:r>
                        <a:rPr lang="ru" sz="900" b="1" dirty="0" smtClean="0">
                          <a:latin typeface="Times New Roman"/>
                        </a:rPr>
                        <a:t>2023</a:t>
                      </a:r>
                      <a:r>
                        <a:rPr lang="ru" sz="900" b="1" baseline="0" dirty="0" smtClean="0">
                          <a:latin typeface="Times New Roman"/>
                        </a:rPr>
                        <a:t> году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4078312334"/>
                  </a:ext>
                </a:extLst>
              </a:tr>
              <a:tr h="27833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2024 год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2025 год 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157144076"/>
                  </a:ext>
                </a:extLst>
              </a:tr>
              <a:tr h="195568"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1300355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57807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9811573"/>
              </p:ext>
            </p:extLst>
          </p:nvPr>
        </p:nvGraphicFramePr>
        <p:xfrm>
          <a:off x="-198" y="1129243"/>
          <a:ext cx="9906198" cy="57464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7743">
                  <a:extLst>
                    <a:ext uri="{9D8B030D-6E8A-4147-A177-3AD203B41FA5}">
                      <a16:colId xmlns="" xmlns:a16="http://schemas.microsoft.com/office/drawing/2014/main" val="1250222763"/>
                    </a:ext>
                  </a:extLst>
                </a:gridCol>
                <a:gridCol w="1121022">
                  <a:extLst>
                    <a:ext uri="{9D8B030D-6E8A-4147-A177-3AD203B41FA5}">
                      <a16:colId xmlns="" xmlns:a16="http://schemas.microsoft.com/office/drawing/2014/main" val="1010632247"/>
                    </a:ext>
                  </a:extLst>
                </a:gridCol>
                <a:gridCol w="1329400">
                  <a:extLst>
                    <a:ext uri="{9D8B030D-6E8A-4147-A177-3AD203B41FA5}">
                      <a16:colId xmlns="" xmlns:a16="http://schemas.microsoft.com/office/drawing/2014/main" val="947957409"/>
                    </a:ext>
                  </a:extLst>
                </a:gridCol>
                <a:gridCol w="483604">
                  <a:extLst>
                    <a:ext uri="{9D8B030D-6E8A-4147-A177-3AD203B41FA5}">
                      <a16:colId xmlns="" xmlns:a16="http://schemas.microsoft.com/office/drawing/2014/main" val="3866088486"/>
                    </a:ext>
                  </a:extLst>
                </a:gridCol>
                <a:gridCol w="697090">
                  <a:extLst>
                    <a:ext uri="{9D8B030D-6E8A-4147-A177-3AD203B41FA5}">
                      <a16:colId xmlns="" xmlns:a16="http://schemas.microsoft.com/office/drawing/2014/main" val="3773359605"/>
                    </a:ext>
                  </a:extLst>
                </a:gridCol>
                <a:gridCol w="585960">
                  <a:extLst>
                    <a:ext uri="{9D8B030D-6E8A-4147-A177-3AD203B41FA5}">
                      <a16:colId xmlns="" xmlns:a16="http://schemas.microsoft.com/office/drawing/2014/main" val="1850299021"/>
                    </a:ext>
                  </a:extLst>
                </a:gridCol>
                <a:gridCol w="700851">
                  <a:extLst>
                    <a:ext uri="{9D8B030D-6E8A-4147-A177-3AD203B41FA5}">
                      <a16:colId xmlns="" xmlns:a16="http://schemas.microsoft.com/office/drawing/2014/main" val="1860750224"/>
                    </a:ext>
                  </a:extLst>
                </a:gridCol>
                <a:gridCol w="541789">
                  <a:extLst>
                    <a:ext uri="{9D8B030D-6E8A-4147-A177-3AD203B41FA5}">
                      <a16:colId xmlns="" xmlns:a16="http://schemas.microsoft.com/office/drawing/2014/main" val="2283596102"/>
                    </a:ext>
                  </a:extLst>
                </a:gridCol>
                <a:gridCol w="586421">
                  <a:extLst>
                    <a:ext uri="{9D8B030D-6E8A-4147-A177-3AD203B41FA5}">
                      <a16:colId xmlns="" xmlns:a16="http://schemas.microsoft.com/office/drawing/2014/main" val="3484574396"/>
                    </a:ext>
                  </a:extLst>
                </a:gridCol>
                <a:gridCol w="554804">
                  <a:extLst>
                    <a:ext uri="{9D8B030D-6E8A-4147-A177-3AD203B41FA5}">
                      <a16:colId xmlns="" xmlns:a16="http://schemas.microsoft.com/office/drawing/2014/main" val="880475635"/>
                    </a:ext>
                  </a:extLst>
                </a:gridCol>
                <a:gridCol w="652286">
                  <a:extLst>
                    <a:ext uri="{9D8B030D-6E8A-4147-A177-3AD203B41FA5}">
                      <a16:colId xmlns="" xmlns:a16="http://schemas.microsoft.com/office/drawing/2014/main" val="2283007513"/>
                    </a:ext>
                  </a:extLst>
                </a:gridCol>
                <a:gridCol w="711222">
                  <a:extLst>
                    <a:ext uri="{9D8B030D-6E8A-4147-A177-3AD203B41FA5}">
                      <a16:colId xmlns="" xmlns:a16="http://schemas.microsoft.com/office/drawing/2014/main" val="1456664768"/>
                    </a:ext>
                  </a:extLst>
                </a:gridCol>
                <a:gridCol w="594006">
                  <a:extLst>
                    <a:ext uri="{9D8B030D-6E8A-4147-A177-3AD203B41FA5}">
                      <a16:colId xmlns="" xmlns:a16="http://schemas.microsoft.com/office/drawing/2014/main" val="1641978322"/>
                    </a:ext>
                  </a:extLst>
                </a:gridCol>
              </a:tblGrid>
              <a:tr h="452199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1540707"/>
                  </a:ext>
                </a:extLst>
              </a:tr>
              <a:tr h="9321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</a:t>
                      </a: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сленность 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02432907"/>
                  </a:ext>
                </a:extLst>
              </a:tr>
              <a:tr h="989716">
                <a:tc gridSpan="13">
                  <a:txBody>
                    <a:bodyPr/>
                    <a:lstStyle/>
                    <a:p>
                      <a:pPr algn="ctr"/>
                      <a:r>
                        <a:rPr lang="ru-RU" sz="3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31287084"/>
                  </a:ext>
                </a:extLst>
              </a:tr>
              <a:tr h="3354655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подвоза обучающихся к месту обучения в муниципальные общеобразовательные организации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Московской области за счет средств местного бюджета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Обучающиеся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на 2023-2027 годы</a:t>
                      </a:r>
                      <a:r>
                        <a:rPr lang="ru-RU" sz="1200" b="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200" b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122</a:t>
                      </a:r>
                      <a:endParaRPr lang="ru-RU" sz="105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ru-RU" sz="105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190,0</a:t>
                      </a:r>
                      <a:endParaRPr lang="ru-RU" sz="105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ru-RU" sz="105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150</a:t>
                      </a:r>
                      <a:endParaRPr lang="ru-RU" sz="105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  <a:p>
                      <a:r>
                        <a:rPr lang="ru-RU" sz="1050" b="1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190,0</a:t>
                      </a:r>
                      <a:endParaRPr lang="ru-RU" sz="105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b="1" i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154</a:t>
                      </a:r>
                      <a:endParaRPr lang="ru-RU" sz="105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b="1" i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190,0</a:t>
                      </a:r>
                      <a:endParaRPr lang="ru-RU" sz="105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b="1" i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154 </a:t>
                      </a:r>
                      <a:endParaRPr lang="ru-RU" sz="105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b="1" i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190,0</a:t>
                      </a:r>
                      <a:endParaRPr lang="ru-RU" sz="105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b="1" i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154</a:t>
                      </a:r>
                      <a:endParaRPr lang="ru-RU" sz="105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b="1" i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190,0</a:t>
                      </a:r>
                      <a:endParaRPr lang="ru-RU" sz="105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125" y="4470400"/>
            <a:ext cx="4333875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0744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 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пользователей, на которые направлены мероприятия 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8637426"/>
              </p:ext>
            </p:extLst>
          </p:nvPr>
        </p:nvGraphicFramePr>
        <p:xfrm>
          <a:off x="1" y="1117599"/>
          <a:ext cx="9906001" cy="57404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0522">
                  <a:extLst>
                    <a:ext uri="{9D8B030D-6E8A-4147-A177-3AD203B41FA5}">
                      <a16:colId xmlns="" xmlns:a16="http://schemas.microsoft.com/office/drawing/2014/main" val="1250222763"/>
                    </a:ext>
                  </a:extLst>
                </a:gridCol>
                <a:gridCol w="917646">
                  <a:extLst>
                    <a:ext uri="{9D8B030D-6E8A-4147-A177-3AD203B41FA5}">
                      <a16:colId xmlns="" xmlns:a16="http://schemas.microsoft.com/office/drawing/2014/main" val="538586828"/>
                    </a:ext>
                  </a:extLst>
                </a:gridCol>
                <a:gridCol w="1267464">
                  <a:extLst>
                    <a:ext uri="{9D8B030D-6E8A-4147-A177-3AD203B41FA5}">
                      <a16:colId xmlns="" xmlns:a16="http://schemas.microsoft.com/office/drawing/2014/main" val="3636379830"/>
                    </a:ext>
                  </a:extLst>
                </a:gridCol>
                <a:gridCol w="596384">
                  <a:extLst>
                    <a:ext uri="{9D8B030D-6E8A-4147-A177-3AD203B41FA5}">
                      <a16:colId xmlns="" xmlns:a16="http://schemas.microsoft.com/office/drawing/2014/main" val="2146362065"/>
                    </a:ext>
                  </a:extLst>
                </a:gridCol>
                <a:gridCol w="668249">
                  <a:extLst>
                    <a:ext uri="{9D8B030D-6E8A-4147-A177-3AD203B41FA5}">
                      <a16:colId xmlns="" xmlns:a16="http://schemas.microsoft.com/office/drawing/2014/main" val="3738524157"/>
                    </a:ext>
                  </a:extLst>
                </a:gridCol>
                <a:gridCol w="522658">
                  <a:extLst>
                    <a:ext uri="{9D8B030D-6E8A-4147-A177-3AD203B41FA5}">
                      <a16:colId xmlns="" xmlns:a16="http://schemas.microsoft.com/office/drawing/2014/main" val="4120039923"/>
                    </a:ext>
                  </a:extLst>
                </a:gridCol>
                <a:gridCol w="630378">
                  <a:extLst>
                    <a:ext uri="{9D8B030D-6E8A-4147-A177-3AD203B41FA5}">
                      <a16:colId xmlns="" xmlns:a16="http://schemas.microsoft.com/office/drawing/2014/main" val="4163480728"/>
                    </a:ext>
                  </a:extLst>
                </a:gridCol>
                <a:gridCol w="497628">
                  <a:extLst>
                    <a:ext uri="{9D8B030D-6E8A-4147-A177-3AD203B41FA5}">
                      <a16:colId xmlns="" xmlns:a16="http://schemas.microsoft.com/office/drawing/2014/main" val="894154506"/>
                    </a:ext>
                  </a:extLst>
                </a:gridCol>
                <a:gridCol w="681024">
                  <a:extLst>
                    <a:ext uri="{9D8B030D-6E8A-4147-A177-3AD203B41FA5}">
                      <a16:colId xmlns="" xmlns:a16="http://schemas.microsoft.com/office/drawing/2014/main" val="434874668"/>
                    </a:ext>
                  </a:extLst>
                </a:gridCol>
                <a:gridCol w="489636">
                  <a:extLst>
                    <a:ext uri="{9D8B030D-6E8A-4147-A177-3AD203B41FA5}">
                      <a16:colId xmlns="" xmlns:a16="http://schemas.microsoft.com/office/drawing/2014/main" val="4201875273"/>
                    </a:ext>
                  </a:extLst>
                </a:gridCol>
                <a:gridCol w="732459">
                  <a:extLst>
                    <a:ext uri="{9D8B030D-6E8A-4147-A177-3AD203B41FA5}">
                      <a16:colId xmlns="" xmlns:a16="http://schemas.microsoft.com/office/drawing/2014/main" val="3101420974"/>
                    </a:ext>
                  </a:extLst>
                </a:gridCol>
                <a:gridCol w="682658">
                  <a:extLst>
                    <a:ext uri="{9D8B030D-6E8A-4147-A177-3AD203B41FA5}">
                      <a16:colId xmlns="" xmlns:a16="http://schemas.microsoft.com/office/drawing/2014/main" val="46743490"/>
                    </a:ext>
                  </a:extLst>
                </a:gridCol>
                <a:gridCol w="629295">
                  <a:extLst>
                    <a:ext uri="{9D8B030D-6E8A-4147-A177-3AD203B41FA5}">
                      <a16:colId xmlns="" xmlns:a16="http://schemas.microsoft.com/office/drawing/2014/main" val="1179755552"/>
                    </a:ext>
                  </a:extLst>
                </a:gridCol>
              </a:tblGrid>
              <a:tr h="554984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1540707"/>
                  </a:ext>
                </a:extLst>
              </a:tr>
              <a:tr h="9558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</a:t>
                      </a: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сленность</a:t>
                      </a:r>
                    </a:p>
                    <a:p>
                      <a:pPr algn="l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02432907"/>
                  </a:ext>
                </a:extLst>
              </a:tr>
              <a:tr h="963572">
                <a:tc gridSpan="13">
                  <a:txBody>
                    <a:bodyPr/>
                    <a:lstStyle/>
                    <a:p>
                      <a:pPr algn="ctr"/>
                      <a:r>
                        <a:rPr lang="ru-RU" sz="3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31287084"/>
                  </a:ext>
                </a:extLst>
              </a:tr>
              <a:tr h="32660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Финансовое обеспечение выплаты компенсации родительской платы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присмотр и уход</a:t>
                      </a:r>
                    </a:p>
                    <a:p>
                      <a:pPr algn="ctr"/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 детьми, осваивающими образовательные программы дошкольного образования в организациях, осуществляющую образовательную деятельность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Родители детей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на 2023-2027 годы</a:t>
                      </a:r>
                      <a:r>
                        <a:rPr lang="ru-RU" sz="1200" b="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200" b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1 833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12 130,0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1 833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12 130,0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1 833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12 130,0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1 833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12 130,0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1 833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12 120,0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508500"/>
            <a:ext cx="4330700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8242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21182</TotalTime>
  <Words>27801</Words>
  <Application>Microsoft Office PowerPoint</Application>
  <PresentationFormat>Лист A4 (210x297 мм)</PresentationFormat>
  <Paragraphs>7986</Paragraphs>
  <Slides>118</Slides>
  <Notes>87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118</vt:i4>
      </vt:variant>
    </vt:vector>
  </HeadingPairs>
  <TitlesOfParts>
    <vt:vector size="127" baseType="lpstr">
      <vt:lpstr>Arial</vt:lpstr>
      <vt:lpstr>Calibri</vt:lpstr>
      <vt:lpstr>Century Gothic</vt:lpstr>
      <vt:lpstr>Courier New</vt:lpstr>
      <vt:lpstr>Inter Medium</vt:lpstr>
      <vt:lpstr>Times New Roman</vt:lpstr>
      <vt:lpstr>Wingdings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2024 году – 484 250,987 тыс. руб.----------------------------------------------------------     25,02 %                                                                                                                        к общей сумме доходов без учета                                                                                                                             безвозмездных поступлений 2025 году – 14 670,069 тыс. руб. ------------------------------------------------------------ 0,69%                                                                                                                        к общей сумме доходов без учета                                                                                                                              безвозмездных поступлений 2026 году – 9 810,612 тыс. руб.   ------------------------------------------------------------  0,41%                                                                                                                          к общей сумме доходов без учета                                                                                                                                 безвозмездных поступлений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2559</cp:revision>
  <cp:lastPrinted>2024-07-02T12:04:22Z</cp:lastPrinted>
  <dcterms:modified xsi:type="dcterms:W3CDTF">2024-09-02T13:15:19Z</dcterms:modified>
</cp:coreProperties>
</file>