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23"/>
  </p:notesMasterIdLst>
  <p:handoutMasterIdLst>
    <p:handoutMasterId r:id="rId124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13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332" r:id="rId52"/>
    <p:sldId id="272" r:id="rId53"/>
    <p:sldId id="419" r:id="rId54"/>
    <p:sldId id="420" r:id="rId55"/>
    <p:sldId id="298" r:id="rId56"/>
    <p:sldId id="418" r:id="rId57"/>
    <p:sldId id="320" r:id="rId58"/>
    <p:sldId id="303" r:id="rId59"/>
    <p:sldId id="305" r:id="rId60"/>
    <p:sldId id="381" r:id="rId61"/>
    <p:sldId id="382" r:id="rId62"/>
    <p:sldId id="385" r:id="rId63"/>
    <p:sldId id="275" r:id="rId64"/>
    <p:sldId id="306" r:id="rId65"/>
    <p:sldId id="386" r:id="rId66"/>
    <p:sldId id="387" r:id="rId67"/>
    <p:sldId id="307" r:id="rId68"/>
    <p:sldId id="308" r:id="rId69"/>
    <p:sldId id="383" r:id="rId70"/>
    <p:sldId id="384" r:id="rId71"/>
    <p:sldId id="388" r:id="rId72"/>
    <p:sldId id="389" r:id="rId73"/>
    <p:sldId id="309" r:id="rId74"/>
    <p:sldId id="391" r:id="rId75"/>
    <p:sldId id="390" r:id="rId76"/>
    <p:sldId id="392" r:id="rId77"/>
    <p:sldId id="393" r:id="rId78"/>
    <p:sldId id="310" r:id="rId79"/>
    <p:sldId id="394" r:id="rId80"/>
    <p:sldId id="395" r:id="rId81"/>
    <p:sldId id="311" r:id="rId82"/>
    <p:sldId id="396" r:id="rId83"/>
    <p:sldId id="397" r:id="rId84"/>
    <p:sldId id="313" r:id="rId85"/>
    <p:sldId id="398" r:id="rId86"/>
    <p:sldId id="314" r:id="rId87"/>
    <p:sldId id="399" r:id="rId88"/>
    <p:sldId id="400" r:id="rId89"/>
    <p:sldId id="401" r:id="rId90"/>
    <p:sldId id="402" r:id="rId91"/>
    <p:sldId id="403" r:id="rId92"/>
    <p:sldId id="404" r:id="rId93"/>
    <p:sldId id="316" r:id="rId94"/>
    <p:sldId id="406" r:id="rId95"/>
    <p:sldId id="405" r:id="rId96"/>
    <p:sldId id="31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8" r:id="rId107"/>
    <p:sldId id="369" r:id="rId108"/>
    <p:sldId id="370" r:id="rId109"/>
    <p:sldId id="356" r:id="rId110"/>
    <p:sldId id="367" r:id="rId111"/>
    <p:sldId id="422" r:id="rId112"/>
    <p:sldId id="371" r:id="rId113"/>
    <p:sldId id="372" r:id="rId114"/>
    <p:sldId id="376" r:id="rId115"/>
    <p:sldId id="377" r:id="rId116"/>
    <p:sldId id="409" r:id="rId117"/>
    <p:sldId id="410" r:id="rId118"/>
    <p:sldId id="378" r:id="rId119"/>
    <p:sldId id="379" r:id="rId120"/>
    <p:sldId id="380" r:id="rId121"/>
    <p:sldId id="290" r:id="rId122"/>
  </p:sldIdLst>
  <p:sldSz cx="9906000" cy="6858000" type="A4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FFAB"/>
    <a:srgbClr val="FDFECE"/>
    <a:srgbClr val="E3F8FD"/>
    <a:srgbClr val="FFEBFF"/>
    <a:srgbClr val="FFFFEB"/>
    <a:srgbClr val="F4FCFE"/>
    <a:srgbClr val="F5FDFD"/>
    <a:srgbClr val="FF7C8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66280" autoAdjust="0"/>
  </p:normalViewPr>
  <p:slideViewPr>
    <p:cSldViewPr snapToGrid="0">
      <p:cViewPr varScale="1">
        <p:scale>
          <a:sx n="76" d="100"/>
          <a:sy n="76" d="100"/>
        </p:scale>
        <p:origin x="2358" y="126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355264"/>
        <c:axId val="99431168"/>
      </c:barChart>
      <c:catAx>
        <c:axId val="99355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431168"/>
        <c:crosses val="autoZero"/>
        <c:auto val="1"/>
        <c:lblAlgn val="ctr"/>
        <c:lblOffset val="100"/>
        <c:noMultiLvlLbl val="0"/>
      </c:catAx>
      <c:valAx>
        <c:axId val="9943116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993552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tx1"/>
        </a:solidFill>
        <a:ln>
          <a:noFill/>
        </a:ln>
        <a:effectLst/>
        <a:sp3d/>
      </c:spPr>
    </c:floor>
    <c:sideWall>
      <c:thickness val="0"/>
      <c:spPr>
        <a:gradFill>
          <a:gsLst>
            <a:gs pos="7000">
              <a:schemeClr val="tx1"/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sideWall>
    <c:backWall>
      <c:thickness val="0"/>
      <c:spPr>
        <a:gradFill>
          <a:gsLst>
            <a:gs pos="7000">
              <a:schemeClr val="tx1"/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7861976157827419E-3"/>
                  <c:y val="0.341497473113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solidFill>
                <a:srgbClr val="CCFF33"/>
              </a:soli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4709062.7769999998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0"/>
                  <c:y val="0.40269353863672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4742332.2170000002</c:v>
                </c:pt>
                <c:pt idx="3" formatCode="#,##0.000">
                  <c:v>3826680.6189999999</c:v>
                </c:pt>
                <c:pt idx="4">
                  <c:v>4694493.392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1.0470521858416933E-2"/>
                  <c:y val="-0.10076952904052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1.0551785730689866E-2"/>
                  <c:y val="0.24626685371697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1.1143750136911958E-2"/>
                  <c:y val="0.268401612076810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- 33 269,44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3AB-4297-BAF6-ED8BCE606D1C}"/>
                </c:ext>
              </c:extLst>
            </c:dLbl>
            <c:dLbl>
              <c:idx val="3"/>
              <c:layout>
                <c:manualLayout>
                  <c:x val="1.7701593205976862E-2"/>
                  <c:y val="0.24682766475169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3AB-4297-BAF6-ED8BCE606D1C}"/>
                </c:ext>
              </c:extLst>
            </c:dLbl>
            <c:dLbl>
              <c:idx val="4"/>
              <c:layout>
                <c:manualLayout>
                  <c:x val="1.9937510605944821E-2"/>
                  <c:y val="0.26247514233412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3AB-4297-BAF6-ED8BCE606D1C}"/>
                </c:ext>
              </c:extLst>
            </c:dLbl>
            <c:numFmt formatCode="#,##0.00" sourceLinked="0"/>
            <c:spPr>
              <a:gradFill>
                <a:gsLst>
                  <a:gs pos="11000">
                    <a:schemeClr val="tx1"/>
                  </a:gs>
                  <a:gs pos="48000">
                    <a:srgbClr val="FFFFAB"/>
                  </a:gs>
                  <a:gs pos="83000">
                    <a:schemeClr val="tx2">
                      <a:lumMod val="20000"/>
                      <a:lumOff val="80000"/>
                    </a:schemeClr>
                  </a:gs>
                </a:gsLst>
                <a:lin ang="612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-33269.44000000041</c:v>
                </c:pt>
                <c:pt idx="3">
                  <c:v>-14670.069000000134</c:v>
                </c:pt>
                <c:pt idx="4">
                  <c:v>-9810.6119999997318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520640"/>
        <c:axId val="135754880"/>
        <c:axId val="0"/>
      </c:bar3DChart>
      <c:catAx>
        <c:axId val="11952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754880"/>
        <c:crosses val="autoZero"/>
        <c:auto val="1"/>
        <c:lblAlgn val="ctr"/>
        <c:lblOffset val="100"/>
        <c:noMultiLvlLbl val="0"/>
      </c:catAx>
      <c:valAx>
        <c:axId val="135754880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952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64511744"/>
        <c:axId val="164513280"/>
        <c:axId val="0"/>
      </c:bar3DChart>
      <c:catAx>
        <c:axId val="164511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513280"/>
        <c:crosses val="autoZero"/>
        <c:auto val="1"/>
        <c:lblAlgn val="ctr"/>
        <c:lblOffset val="100"/>
        <c:noMultiLvlLbl val="0"/>
      </c:catAx>
      <c:valAx>
        <c:axId val="164513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511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9.4016007936147637E-17"/>
                  <c:y val="0.29814814814814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rgbClr val="CCFF33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9.4016007936147637E-17"/>
                  <c:y val="0.34814814814814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#,##0.000">
                  <c:v>4709062.7769999998</c:v>
                </c:pt>
                <c:pt idx="1">
                  <c:v>1817327</c:v>
                </c:pt>
                <c:pt idx="2">
                  <c:v>118106</c:v>
                </c:pt>
                <c:pt idx="3" formatCode="#,##0.000">
                  <c:v>2773629.7769999998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449168124817731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2.5640520896426161E-3"/>
                  <c:y val="0.18888903470399532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1C7400B-F892-41D0-A9F4-C22B9D2AA3C5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058240"/>
        <c:axId val="169186816"/>
      </c:barChart>
      <c:catAx>
        <c:axId val="1660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9186816"/>
        <c:crosses val="autoZero"/>
        <c:auto val="1"/>
        <c:lblAlgn val="ctr"/>
        <c:lblOffset val="100"/>
        <c:noMultiLvlLbl val="0"/>
      </c:catAx>
      <c:valAx>
        <c:axId val="16918681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605824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4546688875429035E-2"/>
                  <c:y val="8.375052623372573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1.0256410256410256E-2"/>
                  <c:y val="0.1166682778514071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5.3476226529376135E-2"/>
                  <c:y val="-2.6040383565915648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1.3059105592570159E-2"/>
                  <c:y val="1.608996647696265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4.8432667070462343E-2"/>
                  <c:y val="0.117907538785374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9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2.7392893196042802E-2"/>
                  <c:y val="-4.36825446324159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8222390470421972E-2"/>
                  <c:y val="-1.98581117954315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(30,88%)</c:v>
                </c:pt>
                <c:pt idx="1">
                  <c:v>Упрощенная система налогообложения 120 700 тыс.руб. (2,56%)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(2,26%)</c:v>
                </c:pt>
                <c:pt idx="4">
                  <c:v>Налог на имущество физических лиц  50 000,00 тыс.руб. (1,06%)
</c:v>
                </c:pt>
                <c:pt idx="5">
                  <c:v>Акцизы по подакцизным товарам(продукции) 64 527 тыс.руб. (1,37%)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1,18%)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0,92%)</c:v>
                </c:pt>
                <c:pt idx="11">
                  <c:v>Денежные взыскания (штрафы) 10 200 тыс.руб. (0,22%)</c:v>
                </c:pt>
                <c:pt idx="12">
                  <c:v>
Безвозмездные поступления 2773 629,777 тыс.руб. (58,9%)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 formatCode="#,##0.000">
                  <c:v>2773629.7769999998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(30,88%)</c:v>
                </c:pt>
                <c:pt idx="1">
                  <c:v>Упрощенная система налогообложения 120 700 тыс.руб. (2,56%)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(2,26%)</c:v>
                </c:pt>
                <c:pt idx="4">
                  <c:v>Налог на имущество физических лиц  50 000,00 тыс.руб. (1,06%)
</c:v>
                </c:pt>
                <c:pt idx="5">
                  <c:v>Акцизы по подакцизным товарам(продукции) 64 527 тыс.руб. (1,37%)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1,18%)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0,92%)</c:v>
                </c:pt>
                <c:pt idx="11">
                  <c:v>Денежные взыскания (штрафы) 10 200 тыс.руб. (0,22%)</c:v>
                </c:pt>
                <c:pt idx="12">
                  <c:v>
Безвозмездные поступления 2773 629,777 тыс.руб. (58,9%)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30.876632333330221</c:v>
                </c:pt>
                <c:pt idx="1">
                  <c:v>2.5631427253321579</c:v>
                </c:pt>
                <c:pt idx="2">
                  <c:v>0.1911208328748088</c:v>
                </c:pt>
                <c:pt idx="3">
                  <c:v>2.2615965223519043</c:v>
                </c:pt>
                <c:pt idx="4">
                  <c:v>1.061782404860049</c:v>
                </c:pt>
                <c:pt idx="5">
                  <c:v>1.3702726647680876</c:v>
                </c:pt>
                <c:pt idx="6">
                  <c:v>0.26756916602473235</c:v>
                </c:pt>
                <c:pt idx="7">
                  <c:v>1.1770919740278503</c:v>
                </c:pt>
                <c:pt idx="8">
                  <c:v>3.7374740651073719E-3</c:v>
                </c:pt>
                <c:pt idx="9">
                  <c:v>0.19324439768452889</c:v>
                </c:pt>
                <c:pt idx="10">
                  <c:v>0.91737999779908219</c:v>
                </c:pt>
                <c:pt idx="11">
                  <c:v>0.21660361059145</c:v>
                </c:pt>
                <c:pt idx="12">
                  <c:v>58.899825896290011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94811225519887"/>
          <c:y val="0"/>
          <c:w val="0.3710518877448011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5059559862709475E-2"/>
                  <c:y val="0.142355460220942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973278820916615"/>
                  <c:y val="5.4198186063922599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8.1223500908539966E-4"/>
                  <c:y val="-8.7142294484620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3240561275994345E-2"/>
                  <c:y val="-5.0615669512888178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769230769230774E-2"/>
                      <c:h val="4.22764159982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2355967880254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8905713708863321E-2"/>
                  <c:y val="0.124344585639666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4286866545527963"/>
                  <c:y val="9.80564434396195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3"/>
              <c:layout>
                <c:manualLayout>
                  <c:x val="3.5567131031697959E-2"/>
                  <c:y val="0.133482497856084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6"/>
              <c:layout>
                <c:manualLayout>
                  <c:x val="2.4269129820310865E-3"/>
                  <c:y val="0.223821782178217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-5.598021401171013E-3"/>
                  <c:y val="-0.114969673345287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7750858065818695E-3"/>
                  <c:y val="-1.35185156310906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solidFill>
                <a:srgbClr val="CCFF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1.7042095699576015E-2"/>
                  <c:y val="4.055649707835080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1.1307187563093075E-2"/>
                  <c:y val="2.3184248396848784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-1.6882798304058148E-2"/>
                  <c:y val="-2.5258197617874116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7.0096540107080748E-3"/>
                  <c:y val="-4.474607943341489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>
                <c:manualLayout>
                  <c:x val="1.5139208560468404E-2"/>
                  <c:y val="-2.448215514128552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>
                <c:manualLayout>
                  <c:x val="-8.6072279426610138E-2"/>
                  <c:y val="-6.580546982280335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-1.5202907328891581E-3"/>
                  <c:y val="1.401390056640722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4.0078740157480312E-3"/>
                  <c:y val="4.273620288395899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-5.0814657783161722E-3"/>
                  <c:y val="1.451879765635501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2.6281950333131434E-2"/>
                  <c:y val="7.80735630941806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369 118,127 тыс. руб. (7,78%)
</c:v>
                </c:pt>
                <c:pt idx="1">
                  <c:v>Национальная оборона 3 578,48 тыс.руб. (0,08%)</c:v>
                </c:pt>
                <c:pt idx="2">
                  <c:v>Национальная безопасность и правоохранительная деятельность 33 514,60 тыс. руб. (0,71%)</c:v>
                </c:pt>
                <c:pt idx="3">
                  <c:v>Национальная экономика 609 517,76 тыс. руб. (12,85%)
</c:v>
                </c:pt>
                <c:pt idx="4">
                  <c:v>Жилищно-коммунальное хозяйство  1 598 450,51 тыс. руб. (33,71%)
</c:v>
                </c:pt>
                <c:pt idx="5">
                  <c:v>Охрана окружающей среды 15 536,64 тыс. руб. (0,33%)
</c:v>
                </c:pt>
                <c:pt idx="6">
                  <c:v>Образование 1 613 164,35 тыс. руб. (34,02%)
</c:v>
                </c:pt>
                <c:pt idx="7">
                  <c:v>Культура и кинематография 319 543,24 тыс. руб. (6,74%)
</c:v>
                </c:pt>
                <c:pt idx="8">
                  <c:v>
Социальная политика 60 100,90 тыс. руб. (1,27%)
</c:v>
                </c:pt>
                <c:pt idx="9">
                  <c:v>Физическая культура и спорт 108 290,00 тыс. руб. (2,28%)
</c:v>
                </c:pt>
                <c:pt idx="10">
                  <c:v>Средства массовой информации 11 218,21 тыс. руб. (0,23%)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369118.12699999998</c:v>
                </c:pt>
                <c:pt idx="1">
                  <c:v>3578.48</c:v>
                </c:pt>
                <c:pt idx="2">
                  <c:v>33514</c:v>
                </c:pt>
                <c:pt idx="3">
                  <c:v>609517.76</c:v>
                </c:pt>
                <c:pt idx="4">
                  <c:v>1598450.51</c:v>
                </c:pt>
                <c:pt idx="5">
                  <c:v>15536.64</c:v>
                </c:pt>
                <c:pt idx="6">
                  <c:v>1613164.35</c:v>
                </c:pt>
                <c:pt idx="7">
                  <c:v>319543.24</c:v>
                </c:pt>
                <c:pt idx="8">
                  <c:v>60100.9</c:v>
                </c:pt>
                <c:pt idx="9">
                  <c:v>108290</c:v>
                </c:pt>
                <c:pt idx="10">
                  <c:v>11218.21</c:v>
                </c:pt>
                <c:pt idx="11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369 118,127 тыс. руб. (7,78%)
</c:v>
                </c:pt>
                <c:pt idx="1">
                  <c:v>Национальная оборона 3 578,48 тыс.руб. (0,08%)</c:v>
                </c:pt>
                <c:pt idx="2">
                  <c:v>Национальная безопасность и правоохранительная деятельность 33 514,60 тыс. руб. (0,71%)</c:v>
                </c:pt>
                <c:pt idx="3">
                  <c:v>Национальная экономика 609 517,76 тыс. руб. (12,85%)
</c:v>
                </c:pt>
                <c:pt idx="4">
                  <c:v>Жилищно-коммунальное хозяйство  1 598 450,51 тыс. руб. (33,71%)
</c:v>
                </c:pt>
                <c:pt idx="5">
                  <c:v>Охрана окружающей среды 15 536,64 тыс. руб. (0,33%)
</c:v>
                </c:pt>
                <c:pt idx="6">
                  <c:v>Образование 1 613 164,35 тыс. руб. (34,02%)
</c:v>
                </c:pt>
                <c:pt idx="7">
                  <c:v>Культура и кинематография 319 543,24 тыс. руб. (6,74%)
</c:v>
                </c:pt>
                <c:pt idx="8">
                  <c:v>
Социальная политика 60 100,90 тыс. руб. (1,27%)
</c:v>
                </c:pt>
                <c:pt idx="9">
                  <c:v>Физическая культура и спорт 108 290,00 тыс. руб. (2,28%)
</c:v>
                </c:pt>
                <c:pt idx="10">
                  <c:v>Средства массовой информации 11 218,21 тыс. руб. (0,23%)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7.7834725639171705</c:v>
                </c:pt>
                <c:pt idx="1">
                  <c:v>7.5458231019161839E-2</c:v>
                </c:pt>
                <c:pt idx="2">
                  <c:v>0.70669869731734969</c:v>
                </c:pt>
                <c:pt idx="3">
                  <c:v>12.852700572411202</c:v>
                </c:pt>
                <c:pt idx="4">
                  <c:v>33.706000272818919</c:v>
                </c:pt>
                <c:pt idx="5">
                  <c:v>0.32761601863963202</c:v>
                </c:pt>
                <c:pt idx="6">
                  <c:v>34.016266178426605</c:v>
                </c:pt>
                <c:pt idx="7">
                  <c:v>6.7381032238636163</c:v>
                </c:pt>
                <c:pt idx="8">
                  <c:v>1.2673279148296326</c:v>
                </c:pt>
                <c:pt idx="9">
                  <c:v>2.2834756201138569</c:v>
                </c:pt>
                <c:pt idx="10">
                  <c:v>0.23655470529427899</c:v>
                </c:pt>
                <c:pt idx="11">
                  <c:v>6.3260013485470232E-3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861" y="2524520"/>
        <a:ext cx="988850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786" y="1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66935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786" y="6466935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8" y="3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9938" y="850900"/>
            <a:ext cx="3321050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69" rIns="91541" bIns="4576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94" y="3276729"/>
            <a:ext cx="7952739" cy="2680961"/>
          </a:xfrm>
          <a:prstGeom prst="rect">
            <a:avLst/>
          </a:prstGeom>
        </p:spPr>
        <p:txBody>
          <a:bodyPr vert="horz" lIns="91541" tIns="45769" rIns="91541" bIns="4576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67170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8" y="6467170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462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566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2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529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356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31000">
              <a:schemeClr val="tx2">
                <a:lumMod val="20000"/>
                <a:lumOff val="80000"/>
              </a:schemeClr>
            </a:gs>
            <a:gs pos="0">
              <a:schemeClr val="tx1"/>
            </a:gs>
            <a:gs pos="93000">
              <a:srgbClr val="FDFEC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  <a:endParaRPr lang="ru" sz="4800" b="1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2209801"/>
            <a:ext cx="3568700" cy="4662815"/>
          </a:xfrm>
          <a:prstGeom prst="rect">
            <a:avLst/>
          </a:prstGeom>
          <a:gradFill>
            <a:gsLst>
              <a:gs pos="3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0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Решения</a:t>
            </a:r>
          </a:p>
          <a:p>
            <a:pPr indent="0" algn="ctr">
              <a:lnSpc>
                <a:spcPct val="13500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Совета  Депутатов   Талдомского </a:t>
            </a:r>
          </a:p>
          <a:p>
            <a:pPr indent="0" algn="ctr">
              <a:lnSpc>
                <a:spcPct val="13500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городского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округа </a:t>
            </a:r>
          </a:p>
          <a:p>
            <a:pPr indent="0" algn="ctr">
              <a:lnSpc>
                <a:spcPct val="13500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бюджете   Талдомского городского  округа </a:t>
            </a:r>
          </a:p>
          <a:p>
            <a:pPr indent="0" algn="ctr">
              <a:lnSpc>
                <a:spcPct val="13500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 год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                            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плановый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период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2025  и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годов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»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 </a:t>
            </a:r>
          </a:p>
          <a:p>
            <a:pPr indent="0" algn="ctr">
              <a:lnSpc>
                <a:spcPct val="13500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    №  110 от 25.12.2023г.</a:t>
            </a: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2578100"/>
            <a:ext cx="3289300" cy="42799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00"/>
            <a:ext cx="3035300" cy="4254500"/>
          </a:xfrm>
          <a:prstGeom prst="rect">
            <a:avLst/>
          </a:prstGeom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БЮДЖЕТНОМ  ПРОЦЕССЕ  В  2023  ГОДУ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672563"/>
              </p:ext>
            </p:extLst>
          </p:nvPr>
        </p:nvGraphicFramePr>
        <p:xfrm>
          <a:off x="0" y="1104900"/>
          <a:ext cx="9906000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:a16="http://schemas.microsoft.com/office/drawing/2014/main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:a16="http://schemas.microsoft.com/office/drawing/2014/main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:a16="http://schemas.microsoft.com/office/drawing/2014/main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:a16="http://schemas.microsoft.com/office/drawing/2014/main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:a16="http://schemas.microsoft.com/office/drawing/2014/main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:a16="http://schemas.microsoft.com/office/drawing/2014/main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:a16="http://schemas.microsoft.com/office/drawing/2014/main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:a16="http://schemas.microsoft.com/office/drawing/2014/main" val="3626156557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33440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:a16="http://schemas.microsoft.com/office/drawing/2014/main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:a16="http://schemas.microsoft.com/office/drawing/2014/main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:a16="http://schemas.microsoft.com/office/drawing/2014/main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:a16="http://schemas.microsoft.com/office/drawing/2014/main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73317"/>
              </p:ext>
            </p:extLst>
          </p:nvPr>
        </p:nvGraphicFramePr>
        <p:xfrm>
          <a:off x="1" y="1149791"/>
          <a:ext cx="9929857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5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7305">
                  <a:extLst>
                    <a:ext uri="{9D8B030D-6E8A-4147-A177-3AD203B41FA5}">
                      <a16:colId xmlns:a16="http://schemas.microsoft.com/office/drawing/2014/main" val="3863735938"/>
                    </a:ext>
                  </a:extLst>
                </a:gridCol>
                <a:gridCol w="1393733">
                  <a:extLst>
                    <a:ext uri="{9D8B030D-6E8A-4147-A177-3AD203B41FA5}">
                      <a16:colId xmlns:a16="http://schemas.microsoft.com/office/drawing/2014/main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:a16="http://schemas.microsoft.com/office/drawing/2014/main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:a16="http://schemas.microsoft.com/office/drawing/2014/main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:a16="http://schemas.microsoft.com/office/drawing/2014/main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:a16="http://schemas.microsoft.com/office/drawing/2014/main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:a16="http://schemas.microsoft.com/office/drawing/2014/main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:a16="http://schemas.microsoft.com/office/drawing/2014/main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:a16="http://schemas.microsoft.com/office/drawing/2014/main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:a16="http://schemas.microsoft.com/office/drawing/2014/main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:a16="http://schemas.microsoft.com/office/drawing/2014/main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18231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:a16="http://schemas.microsoft.com/office/drawing/2014/main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:a16="http://schemas.microsoft.com/office/drawing/2014/main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:a16="http://schemas.microsoft.com/office/drawing/2014/main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:a16="http://schemas.microsoft.com/office/drawing/2014/main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:a16="http://schemas.microsoft.com/office/drawing/2014/main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87778"/>
              </p:ext>
            </p:extLst>
          </p:nvPr>
        </p:nvGraphicFramePr>
        <p:xfrm>
          <a:off x="0" y="1079501"/>
          <a:ext cx="9905999" cy="577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:a16="http://schemas.microsoft.com/office/drawing/2014/main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:a16="http://schemas.microsoft.com/office/drawing/2014/main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:a16="http://schemas.microsoft.com/office/drawing/2014/main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:a16="http://schemas.microsoft.com/office/drawing/2014/main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:a16="http://schemas.microsoft.com/office/drawing/2014/main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:a16="http://schemas.microsoft.com/office/drawing/2014/main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:a16="http://schemas.microsoft.com/office/drawing/2014/main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:a16="http://schemas.microsoft.com/office/drawing/2014/main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:a16="http://schemas.microsoft.com/office/drawing/2014/main" val="3901838471"/>
                    </a:ext>
                  </a:extLst>
                </a:gridCol>
              </a:tblGrid>
              <a:tr h="4597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95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8946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0340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27037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:a16="http://schemas.microsoft.com/office/drawing/2014/main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:a16="http://schemas.microsoft.com/office/drawing/2014/main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:a16="http://schemas.microsoft.com/office/drawing/2014/main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:a16="http://schemas.microsoft.com/office/drawing/2014/main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:a16="http://schemas.microsoft.com/office/drawing/2014/main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:a16="http://schemas.microsoft.com/office/drawing/2014/main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26882"/>
              </p:ext>
            </p:extLst>
          </p:nvPr>
        </p:nvGraphicFramePr>
        <p:xfrm>
          <a:off x="1" y="1155699"/>
          <a:ext cx="9906001" cy="570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:a16="http://schemas.microsoft.com/office/drawing/2014/main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:a16="http://schemas.microsoft.com/office/drawing/2014/main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:a16="http://schemas.microsoft.com/office/drawing/2014/main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:a16="http://schemas.microsoft.com/office/drawing/2014/main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:a16="http://schemas.microsoft.com/office/drawing/2014/main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:a16="http://schemas.microsoft.com/office/drawing/2014/main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:a16="http://schemas.microsoft.com/office/drawing/2014/main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:a16="http://schemas.microsoft.com/office/drawing/2014/main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:a16="http://schemas.microsoft.com/office/drawing/2014/main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:a16="http://schemas.microsoft.com/office/drawing/2014/main" val="2489863486"/>
                    </a:ext>
                  </a:extLst>
                </a:gridCol>
              </a:tblGrid>
              <a:tr h="4554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28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5537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124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89270"/>
              </p:ext>
            </p:extLst>
          </p:nvPr>
        </p:nvGraphicFramePr>
        <p:xfrm>
          <a:off x="1" y="1079500"/>
          <a:ext cx="9905999" cy="687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2378">
                  <a:extLst>
                    <a:ext uri="{9D8B030D-6E8A-4147-A177-3AD203B41FA5}">
                      <a16:colId xmlns:a16="http://schemas.microsoft.com/office/drawing/2014/main" val="4255974964"/>
                    </a:ext>
                  </a:extLst>
                </a:gridCol>
                <a:gridCol w="1551769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530958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776767">
                  <a:extLst>
                    <a:ext uri="{9D8B030D-6E8A-4147-A177-3AD203B41FA5}">
                      <a16:colId xmlns:a16="http://schemas.microsoft.com/office/drawing/2014/main" val="949284403"/>
                    </a:ext>
                  </a:extLst>
                </a:gridCol>
                <a:gridCol w="355997">
                  <a:extLst>
                    <a:ext uri="{9D8B030D-6E8A-4147-A177-3AD203B41FA5}">
                      <a16:colId xmlns:a16="http://schemas.microsoft.com/office/drawing/2014/main" val="1099605349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3960140188"/>
                    </a:ext>
                  </a:extLst>
                </a:gridCol>
                <a:gridCol w="671308">
                  <a:extLst>
                    <a:ext uri="{9D8B030D-6E8A-4147-A177-3AD203B41FA5}">
                      <a16:colId xmlns:a16="http://schemas.microsoft.com/office/drawing/2014/main" val="3847229535"/>
                    </a:ext>
                  </a:extLst>
                </a:gridCol>
                <a:gridCol w="386969">
                  <a:extLst>
                    <a:ext uri="{9D8B030D-6E8A-4147-A177-3AD203B41FA5}">
                      <a16:colId xmlns:a16="http://schemas.microsoft.com/office/drawing/2014/main" val="1547799199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3287136417"/>
                    </a:ext>
                  </a:extLst>
                </a:gridCol>
                <a:gridCol w="843762">
                  <a:extLst>
                    <a:ext uri="{9D8B030D-6E8A-4147-A177-3AD203B41FA5}">
                      <a16:colId xmlns:a16="http://schemas.microsoft.com/office/drawing/2014/main" val="605038609"/>
                    </a:ext>
                  </a:extLst>
                </a:gridCol>
                <a:gridCol w="383022">
                  <a:extLst>
                    <a:ext uri="{9D8B030D-6E8A-4147-A177-3AD203B41FA5}">
                      <a16:colId xmlns:a16="http://schemas.microsoft.com/office/drawing/2014/main" val="104392221"/>
                    </a:ext>
                  </a:extLst>
                </a:gridCol>
                <a:gridCol w="775553">
                  <a:extLst>
                    <a:ext uri="{9D8B030D-6E8A-4147-A177-3AD203B41FA5}">
                      <a16:colId xmlns:a16="http://schemas.microsoft.com/office/drawing/2014/main" val="6250391"/>
                    </a:ext>
                  </a:extLst>
                </a:gridCol>
                <a:gridCol w="341596">
                  <a:extLst>
                    <a:ext uri="{9D8B030D-6E8A-4147-A177-3AD203B41FA5}">
                      <a16:colId xmlns:a16="http://schemas.microsoft.com/office/drawing/2014/main" val="4160460830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636302268"/>
                    </a:ext>
                  </a:extLst>
                </a:gridCol>
                <a:gridCol w="315662">
                  <a:extLst>
                    <a:ext uri="{9D8B030D-6E8A-4147-A177-3AD203B41FA5}">
                      <a16:colId xmlns:a16="http://schemas.microsoft.com/office/drawing/2014/main" val="2287790315"/>
                    </a:ext>
                  </a:extLst>
                </a:gridCol>
              </a:tblGrid>
              <a:tr h="3503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72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6492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2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5761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5842000"/>
            <a:ext cx="4064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38758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:a16="http://schemas.microsoft.com/office/drawing/2014/main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:a16="http://schemas.microsoft.com/office/drawing/2014/main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:a16="http://schemas.microsoft.com/office/drawing/2014/main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:a16="http://schemas.microsoft.com/office/drawing/2014/main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90205" y="804673"/>
            <a:ext cx="705644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932591"/>
              </p:ext>
            </p:extLst>
          </p:nvPr>
        </p:nvGraphicFramePr>
        <p:xfrm>
          <a:off x="0" y="1545337"/>
          <a:ext cx="9906000" cy="5470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7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63528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389466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5989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19806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9086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990863">
                  <a:extLst>
                    <a:ext uri="{9D8B030D-6E8A-4147-A177-3AD203B41FA5}">
                      <a16:colId xmlns:a16="http://schemas.microsoft.com/office/drawing/2014/main" val="3875442439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346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49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9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4100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среда», Федеральный проект  «Формирование комфортной городской среды», 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зон для досуга и отдыха в парках культуры и отдыха)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Скейт</a:t>
                      </a: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–парк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</a:t>
                      </a:r>
                      <a:endParaRPr lang="ru-RU" sz="18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культуры и отдыха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Победы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2023г.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40 404,05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парков культуры              и отдыха на территории Московской области,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которых благоустроены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зоны для досуга и отдыха населения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единица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комфортной городской </a:t>
            </a: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среды»</a:t>
            </a:r>
            <a:endParaRPr lang="ru-RU" sz="19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32300"/>
            <a:ext cx="4096512" cy="2425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12" y="4432300"/>
            <a:ext cx="4209288" cy="2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 smtClean="0">
                <a:latin typeface="Times New Roman"/>
              </a:rPr>
              <a:t>  Требования </a:t>
            </a:r>
            <a:r>
              <a:rPr lang="ru" dirty="0">
                <a:latin typeface="Times New Roman"/>
              </a:rPr>
              <a:t>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 smtClean="0">
                <a:latin typeface="Times New Roman"/>
              </a:rPr>
              <a:t> Муниципальные программы Талдомского городского округа</a:t>
            </a:r>
            <a:endParaRPr lang="ru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 smtClean="0">
                <a:latin typeface="Times New Roman"/>
              </a:rPr>
              <a:t>         на 2023 -2027 годы</a:t>
            </a:r>
            <a:endParaRPr lang="ru" sz="2000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Прогноз </a:t>
            </a:r>
            <a:r>
              <a:rPr lang="ru" dirty="0">
                <a:latin typeface="Times New Roman"/>
              </a:rPr>
              <a:t>социально-экономического развития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Талдомского городского </a:t>
            </a:r>
            <a:r>
              <a:rPr lang="ru" dirty="0">
                <a:latin typeface="Times New Roman"/>
              </a:rPr>
              <a:t>округа </a:t>
            </a:r>
            <a:r>
              <a:rPr lang="ru" dirty="0" smtClean="0">
                <a:latin typeface="Times New Roman"/>
              </a:rPr>
              <a:t>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Основные </a:t>
            </a:r>
            <a:r>
              <a:rPr lang="ru" dirty="0">
                <a:latin typeface="Times New Roman"/>
              </a:rPr>
              <a:t>направления бюджетной и </a:t>
            </a:r>
            <a:r>
              <a:rPr lang="ru" dirty="0" smtClean="0">
                <a:latin typeface="Times New Roman"/>
              </a:rPr>
              <a:t>налоговой </a:t>
            </a:r>
            <a:r>
              <a:rPr lang="ru" dirty="0">
                <a:latin typeface="Times New Roman"/>
              </a:rPr>
              <a:t>политики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Талдомского городского округа  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  <a:endParaRPr lang="ru-RU" sz="24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082455"/>
              </p:ext>
            </p:extLst>
          </p:nvPr>
        </p:nvGraphicFramePr>
        <p:xfrm>
          <a:off x="0" y="1716518"/>
          <a:ext cx="9906001" cy="5103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127152974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                                                в общеобразовательных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расположенных в сельской местности и малых городах, созданы и функционируют центры образования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 и технологической направленностей-1 единица  </a:t>
                      </a:r>
                      <a:endParaRPr lang="ru-RU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495800"/>
            <a:ext cx="4236720" cy="236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4495800"/>
            <a:ext cx="391996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7660"/>
              </p:ext>
            </p:extLst>
          </p:nvPr>
        </p:nvGraphicFramePr>
        <p:xfrm>
          <a:off x="0" y="1716518"/>
          <a:ext cx="9906001" cy="5141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10113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81039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127152974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866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665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63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6505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капитального ремонта, технического переоснащения и благоустройства территорий учреждений образования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отделение «Аленка» МОУ СОШ №3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Талдоме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«Юбилейный», д.45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августа2024г.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157 762,46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дошкольных образовательных организаций-1 единица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4152900"/>
            <a:ext cx="554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60714"/>
              </p:ext>
            </p:extLst>
          </p:nvPr>
        </p:nvGraphicFramePr>
        <p:xfrm>
          <a:off x="1" y="1874519"/>
          <a:ext cx="9906001" cy="5038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534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91988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26963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36195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7182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5659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95269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95269">
                  <a:extLst>
                    <a:ext uri="{9D8B030D-6E8A-4147-A177-3AD203B41FA5}">
                      <a16:colId xmlns:a16="http://schemas.microsoft.com/office/drawing/2014/main" val="2771071445"/>
                    </a:ext>
                  </a:extLst>
                </a:gridCol>
                <a:gridCol w="1868668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751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502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3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978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ТКО «Талдомский»,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которая проводятся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Государственной программы Московской области "Экология и окружающая среда Подмосковья" Федеральной программы «Чистая страна» национального проекта «Экология»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G1.01. 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 наиболее опасных объектов накопленного экологического вреда окружающей среде </a:t>
                      </a: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Талдом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475 114,00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 наиболее опасных объектов накопленного экологического вреда </a:t>
                      </a:r>
                      <a:r>
                        <a:rPr lang="ru-RU" sz="11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окружающей </a:t>
                      </a:r>
                      <a:r>
                        <a:rPr lang="ru-RU" sz="11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среде- 1 елиница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окружающая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0" y="4584700"/>
            <a:ext cx="3680210" cy="2273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0"/>
            <a:ext cx="37338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52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14453"/>
              </p:ext>
            </p:extLst>
          </p:nvPr>
        </p:nvGraphicFramePr>
        <p:xfrm>
          <a:off x="0" y="1772915"/>
          <a:ext cx="9906003" cy="5104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году  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водоснабжения-</a:t>
                      </a: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единиц</a:t>
                      </a:r>
                      <a:endParaRPr lang="ru-RU" sz="105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864873"/>
              </p:ext>
            </p:extLst>
          </p:nvPr>
        </p:nvGraphicFramePr>
        <p:xfrm>
          <a:off x="1" y="1878173"/>
          <a:ext cx="9905999" cy="4980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:a16="http://schemas.microsoft.com/office/drawing/2014/main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игровых площадок-14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16777"/>
              </p:ext>
            </p:extLst>
          </p:nvPr>
        </p:nvGraphicFramePr>
        <p:xfrm>
          <a:off x="0" y="1878172"/>
          <a:ext cx="9906002" cy="5013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 smtClean="0"/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области-12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645775"/>
            <a:ext cx="2857500" cy="221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660900"/>
            <a:ext cx="29591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782564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01.17 «Благоустройство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Запрудня, ул. Первомайская- 2 этап  </a:t>
                      </a:r>
                      <a:r>
                        <a:rPr lang="ru-RU" sz="12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Привокзальная площадь</a:t>
                      </a:r>
                      <a:endParaRPr lang="ru-RU" sz="1200" b="0" i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10 051,04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области-1 единица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photo_2023-01-20_10-06-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8300" y="4546600"/>
            <a:ext cx="3187700" cy="231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4521200"/>
            <a:ext cx="27559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6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52715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16497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01.17 «Благоустройство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                        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Сквер </a:t>
                      </a:r>
                      <a:r>
                        <a:rPr lang="ru-RU" sz="1400" i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Совхоз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10 553,66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области- 1 единица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533900"/>
            <a:ext cx="58293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8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772622"/>
              </p:ext>
            </p:extLst>
          </p:nvPr>
        </p:nvGraphicFramePr>
        <p:xfrm>
          <a:off x="1" y="1878172"/>
          <a:ext cx="9906002" cy="4985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:a16="http://schemas.microsoft.com/office/drawing/2014/main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37247"/>
              </p:ext>
            </p:extLst>
          </p:nvPr>
        </p:nvGraphicFramePr>
        <p:xfrm>
          <a:off x="1" y="1878173"/>
          <a:ext cx="9895374" cy="5006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:a16="http://schemas.microsoft.com/office/drawing/2014/main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-10единиц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692808"/>
              </p:ext>
            </p:extLst>
          </p:nvPr>
        </p:nvGraphicFramePr>
        <p:xfrm>
          <a:off x="0" y="949682"/>
          <a:ext cx="9906002" cy="5908318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9362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76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2022г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2023г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02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1.Численность </a:t>
                      </a:r>
                      <a:r>
                        <a:rPr lang="ru" sz="1400" b="0" dirty="0">
                          <a:latin typeface="Times New Roman"/>
                        </a:rPr>
                        <a:t>постоянного </a:t>
                      </a:r>
                      <a:r>
                        <a:rPr lang="ru" sz="1400" b="0" dirty="0" smtClean="0">
                          <a:latin typeface="Times New Roman"/>
                        </a:rPr>
                        <a:t>населения</a:t>
                      </a:r>
                    </a:p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  (</a:t>
                      </a:r>
                      <a:r>
                        <a:rPr lang="ru" sz="1400" b="0" dirty="0">
                          <a:latin typeface="Times New Roman"/>
                        </a:rPr>
                        <a:t>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14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365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51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 smtClean="0">
                          <a:latin typeface="Times New Roman"/>
                        </a:rPr>
                        <a:t>млн</a:t>
                      </a:r>
                      <a:r>
                        <a:rPr lang="ru" sz="1400" b="0" dirty="0">
                          <a:latin typeface="Times New Roman"/>
                        </a:rPr>
                        <a:t>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870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869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</a:t>
                      </a:r>
                      <a:r>
                        <a:rPr lang="ru" sz="1400" b="0" dirty="0" smtClean="0">
                          <a:latin typeface="Times New Roman"/>
                        </a:rPr>
                        <a:t>Объем жилищного строительства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1062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741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150130"/>
              </p:ext>
            </p:extLst>
          </p:nvPr>
        </p:nvGraphicFramePr>
        <p:xfrm>
          <a:off x="-25399" y="1878172"/>
          <a:ext cx="9931402" cy="4985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:a16="http://schemas.microsoft.com/office/drawing/2014/main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 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2023-2025 годы</a:t>
                      </a: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8 987,28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</a:t>
                      </a:r>
                      <a:r>
                        <a:rPr lang="ru-RU" sz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домах-157 единиц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800600"/>
            <a:ext cx="283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905999" cy="6986528"/>
          </a:xfrm>
          <a:prstGeom prst="rect">
            <a:avLst/>
          </a:prstGeom>
          <a:gradFill>
            <a:gsLst>
              <a:gs pos="10000">
                <a:schemeClr val="bg2">
                  <a:lumMod val="20000"/>
                  <a:lumOff val="80000"/>
                </a:schemeClr>
              </a:gs>
              <a:gs pos="44000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/>
            <a:endParaRPr lang="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Местонахождение: 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141900, Московская область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 algn="ctr"/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г.Талдом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К.Маркса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д.12</a:t>
            </a:r>
          </a:p>
          <a:p>
            <a:pPr indent="0"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онтактный телефон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endParaRPr lang="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taldom_budget@mail.ru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понедельник-пятница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8.30-18.00,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обед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12.30 до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Суббота,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Приемный день- Среда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 9.00 до 17.00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 12.30-14.00)</a:t>
            </a:r>
            <a:endParaRPr lang="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359242"/>
              </p:ext>
            </p:extLst>
          </p:nvPr>
        </p:nvGraphicFramePr>
        <p:xfrm>
          <a:off x="0" y="860078"/>
          <a:ext cx="9906000" cy="5997922"/>
        </p:xfrm>
        <a:graphic>
          <a:graphicData uri="http://schemas.openxmlformats.org/drawingml/2006/table">
            <a:tbl>
              <a:tblPr/>
              <a:tblGrid>
                <a:gridCol w="2734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15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1915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  <a:endParaRPr lang="ru" sz="1400" b="0" dirty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9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2022г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2023г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2024г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2025г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2026г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23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платы, </a:t>
                      </a: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4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35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68 954,6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32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68 073,2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265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77 872,0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704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 Талдомского городского округа на 2024 год и плановый период 2025 и 2026 годов сформирован в сложных условиях внешнего 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годы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бюджетной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указанных целей будет продолжена работа по решению задач, обеспечивающих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процесса, в том числе программного подхода в бюджетном процессе, работа в ГИС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Реализация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указанных задач будет обеспечена за счет исполнения показателей прогноза социально – экономического развития Талдомского городского округа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налоговых и неналоговых доходов бюджета Талдомского городского округа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053919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2024 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давления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условиях действующей налоговой системы Российской Федерации основные направления налоговой политики Талдомского городского округа в 2024-2026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35803"/>
              </p:ext>
            </p:extLst>
          </p:nvPr>
        </p:nvGraphicFramePr>
        <p:xfrm>
          <a:off x="0" y="889001"/>
          <a:ext cx="9906000" cy="59689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80590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61180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800" b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805903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149488">
                <a:tc rowSpan="2"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984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8870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7928"/>
            <a:ext cx="9906000" cy="923330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30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местных налоговых льгот в целях их ежегодного обновления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налогооблагаемой базы по местным налогам за счет вовлечения в налоговый оборот объектов недвижимости и земельных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доходов бюджета  и снижение доли теневого сектора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муниципальной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налоговой политики будет продолжена практика налогового администрирования в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Межведомственной комиссии по мобилизации доходов бюджета Талдомского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5452775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ФИНАНСОВЫМ  УПРАВЛЕНИЕМ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АДМИНИСТРАЦИИ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ОСНОВЕ   УТВЕРЖДЕННОГО РЕШЕНИЯ СОВЕТА ДЕПУТАТОВ 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НА ПЛАНОВЫЙ ПЕРИОД  2025  и  2026 ГОДОВ»  №   110  от   25. 12.2023  ГОДА</a:t>
            </a:r>
            <a:endParaRPr lang="ru" sz="140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неналоговым доходам будет продолжена работа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дальнейшей замене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аренды муниципального имущества на налоговые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000" dirty="0" smtClean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Приоритетом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Основные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эффективности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Талдомского городского округа.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Удельный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данная тенденция сохранится и на финансирование указанных отраслей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44,3 процентов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в том числе: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81099"/>
              </p:ext>
            </p:extLst>
          </p:nvPr>
        </p:nvGraphicFramePr>
        <p:xfrm>
          <a:off x="0" y="977902"/>
          <a:ext cx="9906001" cy="588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2050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  <a:endParaRPr lang="ru-RU" sz="20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общем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объеме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1 613 164,35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319 543,24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108 290,00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60 100,90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2 101 098,49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"/>
            <a:ext cx="9906001" cy="991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2024 год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совершенствование структуры отрасли образования в округе,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расходы в структуре расходов бюджета составят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всех расходов бюджета.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маршрутам на основе долгосрочного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на транспортное обслуживание населения округа сроком на 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55 084,0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518 291,5 тыс. руб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8160"/>
              </p:ext>
            </p:extLst>
          </p:nvPr>
        </p:nvGraphicFramePr>
        <p:xfrm>
          <a:off x="0" y="4025901"/>
          <a:ext cx="9906000" cy="285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635407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294178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592882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1354742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9354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4 709 062,777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39229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 других уровней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773 629,777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4 742 332,217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130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-33 269,44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3877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29 929,452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44562912"/>
              </p:ext>
            </p:extLst>
          </p:nvPr>
        </p:nvGraphicFramePr>
        <p:xfrm>
          <a:off x="-1" y="558799"/>
          <a:ext cx="9906001" cy="35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833305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ХАРАКТЕРИСТИКАХ  БЮДЖЕТА ТАЛДОМСКОГО ГОРОДСКОГО ОКРУГА НА ОЧЕРЕДНОЙ 2024 ГОД И НА ПЛАНОВЫЙ  ПЕРИОД  2025-2026 ГОДОВ  В СРАВНЕНИИ  С ДВУМЯ  ПРЕДЫДУЩИМИ ПЕРИОДАМИ 2022 ОТЧЕТНЫМ И ТЕКУЩИМ 2023 ГОДАМИ</a:t>
            </a:r>
            <a:endParaRPr lang="ru-RU" sz="15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20950"/>
              </p:ext>
            </p:extLst>
          </p:nvPr>
        </p:nvGraphicFramePr>
        <p:xfrm>
          <a:off x="1" y="1600201"/>
          <a:ext cx="9906000" cy="5257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117281"/>
              </p:ext>
            </p:extLst>
          </p:nvPr>
        </p:nvGraphicFramePr>
        <p:xfrm>
          <a:off x="0" y="0"/>
          <a:ext cx="9906001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4930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839692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775100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26774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00937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512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96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310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0951936"/>
                  </a:ext>
                </a:extLst>
              </a:tr>
              <a:tr h="362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935778"/>
                  </a:ext>
                </a:extLst>
              </a:tr>
              <a:tr h="323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5052797"/>
                  </a:ext>
                </a:extLst>
              </a:tr>
              <a:tr h="465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591679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99229"/>
                  </a:ext>
                </a:extLst>
              </a:tr>
              <a:tr h="271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7995824"/>
                  </a:ext>
                </a:extLst>
              </a:tr>
              <a:tr h="414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1232172"/>
                  </a:ext>
                </a:extLst>
              </a:tr>
              <a:tr h="258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7665599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0090630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6103627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2984873"/>
                  </a:ext>
                </a:extLst>
              </a:tr>
              <a:tr h="194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5326969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2 773 629,777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66094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2 773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629,777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7085698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6692801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1 325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875,63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4309773"/>
                  </a:ext>
                </a:extLst>
              </a:tr>
              <a:tr h="21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796 689,147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4966301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3495913"/>
                  </a:ext>
                </a:extLst>
              </a:tr>
              <a:tr h="558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3143861"/>
                  </a:ext>
                </a:extLst>
              </a:tr>
              <a:tr h="189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709 062,777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28253"/>
              </p:ext>
            </p:extLst>
          </p:nvPr>
        </p:nvGraphicFramePr>
        <p:xfrm>
          <a:off x="0" y="1599050"/>
          <a:ext cx="9906001" cy="5258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21476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032, 600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2 380 840,000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79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580, 950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1 059 943,000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1 175 188,000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1 324 653,000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426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3 861,810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77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13 880,910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1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58 429,790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65 938,000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81 832,000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98912"/>
              </p:ext>
            </p:extLst>
          </p:nvPr>
        </p:nvGraphicFramePr>
        <p:xfrm>
          <a:off x="0" y="2147466"/>
          <a:ext cx="9905999" cy="471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457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13641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21267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1097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79 663,390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60 119,000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73 515,000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не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179 400,000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282 200,000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46 525,301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15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23 323,460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22 667,000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34 134,000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022122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02938"/>
              </p:ext>
            </p:extLst>
          </p:nvPr>
        </p:nvGraphicFramePr>
        <p:xfrm>
          <a:off x="0" y="1632997"/>
          <a:ext cx="9906001" cy="688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2501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67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170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623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46063"/>
              </p:ext>
            </p:extLst>
          </p:nvPr>
        </p:nvGraphicFramePr>
        <p:xfrm>
          <a:off x="0" y="2230733"/>
          <a:ext cx="9906001" cy="4237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109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4210426"/>
                  </a:ext>
                </a:extLst>
              </a:tr>
              <a:tr h="317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47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8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10 407,580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6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  <a:tr h="93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40498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90384"/>
              </p:ext>
            </p:extLst>
          </p:nvPr>
        </p:nvGraphicFramePr>
        <p:xfrm>
          <a:off x="1" y="6299200"/>
          <a:ext cx="9905999" cy="55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1353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36533"/>
              </p:ext>
            </p:extLst>
          </p:nvPr>
        </p:nvGraphicFramePr>
        <p:xfrm>
          <a:off x="-1" y="2220685"/>
          <a:ext cx="9906000" cy="4684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99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44 570,380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5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52 514,760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 smtClean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 плановый период 2024-2026 годы,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ожидаются в отчетном 2023 году.  Жители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2023 год и на плановый период 2024-2026 годы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452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66006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697496"/>
              </p:ext>
            </p:extLst>
          </p:nvPr>
        </p:nvGraphicFramePr>
        <p:xfrm>
          <a:off x="-1" y="2230735"/>
          <a:ext cx="9906003" cy="4627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679575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8 859,120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395,170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40 593,470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52 269,600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43 610,000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92485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14888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48 443,600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573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89707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8 923,290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6 925,960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9 925,960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3952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4330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4703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674536"/>
              </p:ext>
            </p:extLst>
          </p:nvPr>
        </p:nvGraphicFramePr>
        <p:xfrm>
          <a:off x="-2" y="2240783"/>
          <a:ext cx="9906008" cy="4617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0999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42823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559387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4224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1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772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7777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74406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137 380,000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16 465,58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044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2202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734973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42242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71280"/>
              </p:ext>
            </p:extLst>
          </p:nvPr>
        </p:nvGraphicFramePr>
        <p:xfrm>
          <a:off x="-1" y="1599051"/>
          <a:ext cx="9906004" cy="544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482311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201157730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2648522905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835844211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val="197522223"/>
                    </a:ext>
                  </a:extLst>
                </a:gridCol>
                <a:gridCol w="877069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1102246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5484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2353130305"/>
                    </a:ext>
                  </a:extLst>
                </a:gridCol>
                <a:gridCol w="87630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</a:tblGrid>
              <a:tr h="20595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6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886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5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2 825,56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67719"/>
              </p:ext>
            </p:extLst>
          </p:nvPr>
        </p:nvGraphicFramePr>
        <p:xfrm>
          <a:off x="0" y="1599050"/>
          <a:ext cx="9906001" cy="60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744728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774701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8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602157"/>
              </p:ext>
            </p:extLst>
          </p:nvPr>
        </p:nvGraphicFramePr>
        <p:xfrm>
          <a:off x="0" y="2180493"/>
          <a:ext cx="9905999" cy="4677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823356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771896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64870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22216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27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16 144,380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372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348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899589"/>
              </p:ext>
            </p:extLst>
          </p:nvPr>
        </p:nvGraphicFramePr>
        <p:xfrm>
          <a:off x="1" y="2200590"/>
          <a:ext cx="9905998" cy="4657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67302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595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116 18 000 02 0000 140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1566002"/>
                  </a:ext>
                </a:extLst>
              </a:tr>
              <a:tr h="206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2 773 629,777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2 352990,390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2 773 629,777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295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1 325 875,630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958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337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96080"/>
              </p:ext>
            </p:extLst>
          </p:nvPr>
        </p:nvGraphicFramePr>
        <p:xfrm>
          <a:off x="2" y="2230733"/>
          <a:ext cx="9905999" cy="4627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512 708,630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512 708,630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320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583095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268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101600"/>
            <a:ext cx="9906000" cy="71120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  <a:endParaRPr lang="ru-RU" sz="1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0501"/>
            <a:ext cx="99060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ПРЕОБРАЗОВАНИЕ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ГОРОДСКОЙ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717800"/>
            <a:ext cx="614680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01.01.2023 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5891689"/>
            <a:ext cx="642620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северу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Москвы. Площадь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составляет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1427 км².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округами Московской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6145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295769"/>
              </p:ext>
            </p:extLst>
          </p:nvPr>
        </p:nvGraphicFramePr>
        <p:xfrm>
          <a:off x="2" y="2210635"/>
          <a:ext cx="9905999" cy="4647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695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67099"/>
                  </a:ext>
                </a:extLst>
              </a:tr>
              <a:tr h="695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42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42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420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420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42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426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355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470 905,570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355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41081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904319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796 689,147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756 229,470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750 912,640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760 229,470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750 912,640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74086"/>
              </p:ext>
            </p:extLst>
          </p:nvPr>
        </p:nvGraphicFramePr>
        <p:xfrm>
          <a:off x="0" y="1599050"/>
          <a:ext cx="9906001" cy="621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0370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9236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7400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23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8385"/>
              </p:ext>
            </p:extLst>
          </p:nvPr>
        </p:nvGraphicFramePr>
        <p:xfrm>
          <a:off x="0" y="2240785"/>
          <a:ext cx="9905997" cy="4638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648476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416505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42242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6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0090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03428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73270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831759"/>
              </p:ext>
            </p:extLst>
          </p:nvPr>
        </p:nvGraphicFramePr>
        <p:xfrm>
          <a:off x="0" y="2220688"/>
          <a:ext cx="9905997" cy="4637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534902350"/>
                    </a:ext>
                  </a:extLst>
                </a:gridCol>
                <a:gridCol w="355794">
                  <a:extLst>
                    <a:ext uri="{9D8B030D-6E8A-4147-A177-3AD203B41FA5}">
                      <a16:colId xmlns:a16="http://schemas.microsoft.com/office/drawing/2014/main" val="1159095575"/>
                    </a:ext>
                  </a:extLst>
                </a:gridCol>
                <a:gridCol w="279109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1676362877"/>
                    </a:ext>
                  </a:extLst>
                </a:gridCol>
                <a:gridCol w="877076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911738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352367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352367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6564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19 818,850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3686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883614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709 062,777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35967301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99945507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03185396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51615143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Межбюджетные </a:t>
            </a:r>
            <a:r>
              <a:rPr lang="ru" sz="2200" b="1" dirty="0">
                <a:latin typeface="Times New Roman"/>
              </a:rPr>
              <a:t>трансферты, поступающие в бюджет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Талдомского городского округа из бюджетов </a:t>
            </a:r>
            <a:r>
              <a:rPr lang="ru" sz="2200" b="1" dirty="0">
                <a:latin typeface="Times New Roman"/>
              </a:rPr>
              <a:t>других уровней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в 2023-2026 годах  </a:t>
            </a:r>
            <a:endParaRPr lang="ru" sz="2200" b="1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34362"/>
              </p:ext>
            </p:extLst>
          </p:nvPr>
        </p:nvGraphicFramePr>
        <p:xfrm>
          <a:off x="1" y="1580393"/>
          <a:ext cx="9905999" cy="5277607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</a:t>
                      </a:r>
                      <a:r>
                        <a:rPr lang="ru" sz="1400" b="1" dirty="0" smtClean="0">
                          <a:latin typeface="Times New Roman"/>
                        </a:rPr>
                        <a:t>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 smtClean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2 773 629,777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1 325 875,63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796 689,147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Иные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 smtClean="0">
                <a:latin typeface="Times New Roman"/>
              </a:rPr>
              <a:t>(тыс. руб</a:t>
            </a:r>
            <a:r>
              <a:rPr lang="ru" sz="1100" dirty="0">
                <a:latin typeface="Times New Roman"/>
              </a:rPr>
              <a:t>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(рублей)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6606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01.12.2023г.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01.12.2023г.**(рублей) 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2 032 820 000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31 215,56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6 283 750 000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38 241,40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://rosstat.gov.ru/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/compendium/document/13282</a:t>
            </a:r>
            <a:endParaRPr lang="ru-RU" sz="12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budget.mosreg.ru/analitika/ispolnenie-byudjeta-subekta/sravneniya</a:t>
            </a:r>
            <a:r>
              <a:rPr lang="ru-RU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2022 год,  плановые показатели в 2023 году и прогноз на 2024 год  и плановый период 2025-2026 годов                                              12-14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15-22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Информация  об основных характеристиках бюджета Талдомского  городского округа  на  очередной 2024 год и на  плановый период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2025-2026 годов  в    сравнении с предыдущими годами отчетным 2022  и текущим 2023 годами                                                                       23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2022 год  в сравнении с плановыми  значениями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2025-2026 годов)                                                                                                                  24-48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900" y="3962401"/>
            <a:ext cx="995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7.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налоговых льготах и ставках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налогов,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</a:t>
            </a:r>
            <a:r>
              <a:rPr 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Талдомском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 округе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50-51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699000"/>
            <a:ext cx="990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8.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расходах бюджета в разрезе муниципальных программ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по целевым показателям программ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за 2022 год  в сравнении с плановыми назначениями  в 2023 году и прогноз на 2024 год  и на плановый период  2025-2026 годов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52-96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9. Информация о расходах бюджета с учетом интересов целевых групп, пользователей за 2023 год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97-108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10.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прогноз на 2024 год  и на плановый период  2025-2026 годов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109-120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</a:t>
            </a:r>
            <a:r>
              <a:rPr lang="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121</a:t>
            </a:r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81436"/>
              </p:ext>
            </p:extLst>
          </p:nvPr>
        </p:nvGraphicFramePr>
        <p:xfrm>
          <a:off x="-1" y="914401"/>
          <a:ext cx="9905998" cy="5943598"/>
        </p:xfrm>
        <a:graphic>
          <a:graphicData uri="http://schemas.openxmlformats.org/drawingml/2006/table">
            <a:tbl>
              <a:tblPr/>
              <a:tblGrid>
                <a:gridCol w="36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518">
                  <a:extLst>
                    <a:ext uri="{9D8B030D-6E8A-4147-A177-3AD203B41FA5}">
                      <a16:colId xmlns:a16="http://schemas.microsoft.com/office/drawing/2014/main" val="659967511"/>
                    </a:ext>
                  </a:extLst>
                </a:gridCol>
                <a:gridCol w="2092771">
                  <a:extLst>
                    <a:ext uri="{9D8B030D-6E8A-4147-A177-3AD203B41FA5}">
                      <a16:colId xmlns:a16="http://schemas.microsoft.com/office/drawing/2014/main" val="2725055406"/>
                    </a:ext>
                  </a:extLst>
                </a:gridCol>
                <a:gridCol w="569772">
                  <a:extLst>
                    <a:ext uri="{9D8B030D-6E8A-4147-A177-3AD203B41FA5}">
                      <a16:colId xmlns:a16="http://schemas.microsoft.com/office/drawing/2014/main" val="3891603502"/>
                    </a:ext>
                  </a:extLst>
                </a:gridCol>
                <a:gridCol w="569142">
                  <a:extLst>
                    <a:ext uri="{9D8B030D-6E8A-4147-A177-3AD203B41FA5}">
                      <a16:colId xmlns:a16="http://schemas.microsoft.com/office/drawing/2014/main" val="2793506552"/>
                    </a:ext>
                  </a:extLst>
                </a:gridCol>
                <a:gridCol w="638109">
                  <a:extLst>
                    <a:ext uri="{9D8B030D-6E8A-4147-A177-3AD203B41FA5}">
                      <a16:colId xmlns:a16="http://schemas.microsoft.com/office/drawing/2014/main" val="2230709784"/>
                    </a:ext>
                  </a:extLst>
                </a:gridCol>
                <a:gridCol w="640671">
                  <a:extLst>
                    <a:ext uri="{9D8B030D-6E8A-4147-A177-3AD203B41FA5}">
                      <a16:colId xmlns:a16="http://schemas.microsoft.com/office/drawing/2014/main" val="1101552160"/>
                    </a:ext>
                  </a:extLst>
                </a:gridCol>
                <a:gridCol w="649355">
                  <a:extLst>
                    <a:ext uri="{9D8B030D-6E8A-4147-A177-3AD203B41FA5}">
                      <a16:colId xmlns:a16="http://schemas.microsoft.com/office/drawing/2014/main" val="3341844146"/>
                    </a:ext>
                  </a:extLst>
                </a:gridCol>
              </a:tblGrid>
              <a:tr h="557936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Оценка 2023 года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 на 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045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45">
                <a:tc rowSpan="8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900" b="1" dirty="0">
                          <a:latin typeface="Times New Roman"/>
                        </a:rPr>
                        <a:t>льготы </a:t>
                      </a:r>
                      <a:r>
                        <a:rPr lang="ru" sz="9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597778"/>
                  </a:ext>
                </a:extLst>
              </a:tr>
              <a:tr h="594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9148229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8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024509"/>
                  </a:ext>
                </a:extLst>
              </a:tr>
              <a:tr h="278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8840906"/>
                  </a:ext>
                </a:extLst>
              </a:tr>
              <a:tr h="184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/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8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2365097"/>
                  </a:ext>
                </a:extLst>
              </a:tr>
              <a:tr h="78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8786111"/>
                  </a:ext>
                </a:extLst>
              </a:tr>
              <a:tr h="858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just"/>
                      <a:endParaRPr lang="ru" sz="8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02813"/>
                  </a:ext>
                </a:extLst>
              </a:tr>
              <a:tr h="158895">
                <a:tc rowSpan="17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7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4245058"/>
                  </a:ext>
                </a:extLst>
              </a:tr>
              <a:tr h="117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211589"/>
                  </a:ext>
                </a:extLst>
              </a:tr>
              <a:tr h="67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9294452"/>
                  </a:ext>
                </a:extLst>
              </a:tr>
              <a:tr h="116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730561"/>
                  </a:ext>
                </a:extLst>
              </a:tr>
              <a:tr h="329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704035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0627"/>
                  </a:ext>
                </a:extLst>
              </a:tr>
              <a:tr h="134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8254244"/>
                  </a:ext>
                </a:extLst>
              </a:tr>
              <a:tr h="49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874477"/>
                  </a:ext>
                </a:extLst>
              </a:tr>
              <a:tr h="151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585212"/>
                  </a:ext>
                </a:extLst>
              </a:tr>
              <a:tr h="32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437227"/>
                  </a:ext>
                </a:extLst>
              </a:tr>
              <a:tr h="580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3764986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85053"/>
                  </a:ext>
                </a:extLst>
              </a:tr>
              <a:tr h="127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379990"/>
                  </a:ext>
                </a:extLst>
              </a:tr>
              <a:tr h="56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061016"/>
                  </a:ext>
                </a:extLst>
              </a:tr>
              <a:tr h="235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5924839"/>
                  </a:ext>
                </a:extLst>
              </a:tr>
              <a:tr h="12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8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latin typeface="Times New Roman"/>
                        </a:rPr>
                        <a:t>0,3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912619"/>
                  </a:ext>
                </a:extLst>
              </a:tr>
              <a:tr h="322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2089518"/>
                  </a:ext>
                </a:extLst>
              </a:tr>
              <a:tr h="316369"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80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</a:t>
                      </a:r>
                      <a:r>
                        <a:rPr lang="ru" sz="700" b="1" dirty="0">
                          <a:latin typeface="Times New Roman"/>
                        </a:rPr>
                        <a:t>самоуправления </a:t>
                      </a:r>
                      <a:r>
                        <a:rPr lang="ru" sz="700" b="1" dirty="0" smtClean="0">
                          <a:latin typeface="Times New Roman"/>
                        </a:rPr>
                        <a:t>Талдомского городского округа</a:t>
                      </a:r>
                      <a:endParaRPr lang="ru" sz="7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Налоговые льготы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и оценка потерь 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в 2022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62381"/>
              </p:ext>
            </p:extLst>
          </p:nvPr>
        </p:nvGraphicFramePr>
        <p:xfrm>
          <a:off x="0" y="1665838"/>
          <a:ext cx="9906000" cy="5192162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80752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2022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2024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2026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077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819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п.4.5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964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868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муниципальных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737616"/>
            <a:ext cx="1044527" cy="28041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 smtClean="0">
                <a:latin typeface="Times New Roman"/>
              </a:rPr>
              <a:t>            (</a:t>
            </a:r>
            <a:r>
              <a:rPr lang="ru" sz="1000" dirty="0">
                <a:latin typeface="Times New Roman"/>
              </a:rPr>
              <a:t>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679415"/>
              </p:ext>
            </p:extLst>
          </p:nvPr>
        </p:nvGraphicFramePr>
        <p:xfrm>
          <a:off x="0" y="927101"/>
          <a:ext cx="9906001" cy="5930895"/>
        </p:xfrm>
        <a:graphic>
          <a:graphicData uri="http://schemas.openxmlformats.org/drawingml/2006/table">
            <a:tbl>
              <a:tblPr/>
              <a:tblGrid>
                <a:gridCol w="333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008">
                  <a:extLst>
                    <a:ext uri="{9D8B030D-6E8A-4147-A177-3AD203B41FA5}">
                      <a16:colId xmlns:a16="http://schemas.microsoft.com/office/drawing/2014/main" val="3247251429"/>
                    </a:ext>
                  </a:extLst>
                </a:gridCol>
                <a:gridCol w="919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798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  <a:endParaRPr lang="ru" sz="10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114300" indent="0" algn="ctr"/>
                      <a:r>
                        <a:rPr lang="ru" sz="10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</a:t>
                      </a:r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2023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на 2025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2026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200" b="1" dirty="0" smtClean="0">
                          <a:latin typeface="Times New Roman"/>
                        </a:rPr>
                        <a:t>Культура  и туризм"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438 632,24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036,24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1 480 383,35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28 666,90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035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35 835,90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6608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</a:t>
                      </a:r>
                      <a:r>
                        <a:rPr lang="ru" sz="1050" b="1" dirty="0" smtClean="0">
                          <a:latin typeface="Times New Roman"/>
                        </a:rPr>
                        <a:t>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356 103,35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324 544,50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0553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37 036,517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035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46 254,00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491 350,74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665 187,15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7035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 smtClean="0">
                          <a:latin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32 499,62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22100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76332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4 742 332,217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187008"/>
              </p:ext>
            </p:extLst>
          </p:nvPr>
        </p:nvGraphicFramePr>
        <p:xfrm>
          <a:off x="-2" y="711201"/>
          <a:ext cx="9906003" cy="6212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:a16="http://schemas.microsoft.com/office/drawing/2014/main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:a16="http://schemas.microsoft.com/office/drawing/2014/main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:a16="http://schemas.microsoft.com/office/drawing/2014/main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:a16="http://schemas.microsoft.com/office/drawing/2014/main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:a16="http://schemas.microsoft.com/office/drawing/2014/main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:a16="http://schemas.microsoft.com/office/drawing/2014/main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:a16="http://schemas.microsoft.com/office/drawing/2014/main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:a16="http://schemas.microsoft.com/office/drawing/2014/main" val="2134178557"/>
                    </a:ext>
                  </a:extLst>
                </a:gridCol>
              </a:tblGrid>
              <a:tr h="2158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</a:t>
                      </a:r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2024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155409"/>
                  </a:ext>
                </a:extLst>
              </a:tr>
              <a:tr h="690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году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177129"/>
                  </a:ext>
                </a:extLst>
              </a:tr>
              <a:tr h="156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605351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438 632,24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5737326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1 480 383,35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118,75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5694008"/>
                  </a:ext>
                </a:extLst>
              </a:tr>
              <a:tr h="424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0513738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108 290,000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8075221"/>
                  </a:ext>
                </a:extLst>
              </a:tr>
              <a:tr h="374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28 666,90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3224629"/>
                  </a:ext>
                </a:extLst>
              </a:tr>
              <a:tr h="38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15 536,640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4594103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62 879,000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0951993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35 835,900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7721109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356 103,35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293,97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432 906,140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511 875,700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4606944"/>
                  </a:ext>
                </a:extLst>
              </a:tr>
              <a:tr h="41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1147096"/>
                  </a:ext>
                </a:extLst>
              </a:tr>
              <a:tr h="546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324 544,50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842236"/>
              </p:ext>
            </p:extLst>
          </p:nvPr>
        </p:nvGraphicFramePr>
        <p:xfrm>
          <a:off x="-1" y="-1"/>
          <a:ext cx="9906001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1578">
                  <a:extLst>
                    <a:ext uri="{9D8B030D-6E8A-4147-A177-3AD203B41FA5}">
                      <a16:colId xmlns:a16="http://schemas.microsoft.com/office/drawing/2014/main" val="1683787497"/>
                    </a:ext>
                  </a:extLst>
                </a:gridCol>
                <a:gridCol w="897613">
                  <a:extLst>
                    <a:ext uri="{9D8B030D-6E8A-4147-A177-3AD203B41FA5}">
                      <a16:colId xmlns:a16="http://schemas.microsoft.com/office/drawing/2014/main" val="2894959744"/>
                    </a:ext>
                  </a:extLst>
                </a:gridCol>
                <a:gridCol w="863537">
                  <a:extLst>
                    <a:ext uri="{9D8B030D-6E8A-4147-A177-3AD203B41FA5}">
                      <a16:colId xmlns:a16="http://schemas.microsoft.com/office/drawing/2014/main" val="8725671"/>
                    </a:ext>
                  </a:extLst>
                </a:gridCol>
                <a:gridCol w="863537">
                  <a:extLst>
                    <a:ext uri="{9D8B030D-6E8A-4147-A177-3AD203B41FA5}">
                      <a16:colId xmlns:a16="http://schemas.microsoft.com/office/drawing/2014/main" val="1737778028"/>
                    </a:ext>
                  </a:extLst>
                </a:gridCol>
                <a:gridCol w="937554">
                  <a:extLst>
                    <a:ext uri="{9D8B030D-6E8A-4147-A177-3AD203B41FA5}">
                      <a16:colId xmlns:a16="http://schemas.microsoft.com/office/drawing/2014/main" val="3647051922"/>
                    </a:ext>
                  </a:extLst>
                </a:gridCol>
                <a:gridCol w="530458">
                  <a:extLst>
                    <a:ext uri="{9D8B030D-6E8A-4147-A177-3AD203B41FA5}">
                      <a16:colId xmlns:a16="http://schemas.microsoft.com/office/drawing/2014/main" val="3597063409"/>
                    </a:ext>
                  </a:extLst>
                </a:gridCol>
                <a:gridCol w="937554">
                  <a:extLst>
                    <a:ext uri="{9D8B030D-6E8A-4147-A177-3AD203B41FA5}">
                      <a16:colId xmlns:a16="http://schemas.microsoft.com/office/drawing/2014/main" val="1625253333"/>
                    </a:ext>
                  </a:extLst>
                </a:gridCol>
                <a:gridCol w="592139">
                  <a:extLst>
                    <a:ext uri="{9D8B030D-6E8A-4147-A177-3AD203B41FA5}">
                      <a16:colId xmlns:a16="http://schemas.microsoft.com/office/drawing/2014/main" val="1884573845"/>
                    </a:ext>
                  </a:extLst>
                </a:gridCol>
                <a:gridCol w="949891">
                  <a:extLst>
                    <a:ext uri="{9D8B030D-6E8A-4147-A177-3AD203B41FA5}">
                      <a16:colId xmlns:a16="http://schemas.microsoft.com/office/drawing/2014/main" val="1113220174"/>
                    </a:ext>
                  </a:extLst>
                </a:gridCol>
                <a:gridCol w="592140">
                  <a:extLst>
                    <a:ext uri="{9D8B030D-6E8A-4147-A177-3AD203B41FA5}">
                      <a16:colId xmlns:a16="http://schemas.microsoft.com/office/drawing/2014/main" val="3134955637"/>
                    </a:ext>
                  </a:extLst>
                </a:gridCol>
              </a:tblGrid>
              <a:tr h="9546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37 036,517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89,45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8957260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310 827,000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60,04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319 234,000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355908"/>
                  </a:ext>
                </a:extLst>
              </a:tr>
              <a:tr h="528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46 254,000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86,92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7631299"/>
                  </a:ext>
                </a:extLst>
              </a:tr>
              <a:tr h="528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5874987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491 350,740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423 575,220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723 065,220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170,71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7062322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665 187,150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291,33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096459"/>
                  </a:ext>
                </a:extLst>
              </a:tr>
              <a:tr h="764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4 700 669,797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3 725 588,367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4 533 330,592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0941093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5088649"/>
                  </a:ext>
                </a:extLst>
              </a:tr>
              <a:tr h="456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32 499,620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1199542"/>
                  </a:ext>
                </a:extLst>
              </a:tr>
              <a:tr h="385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41 662,420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71,64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31 092,252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7055576"/>
                  </a:ext>
                </a:extLst>
              </a:tr>
              <a:tr h="35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97522"/>
                  </a:ext>
                </a:extLst>
              </a:tr>
              <a:tr h="5787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4 742 332,217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19748"/>
              </p:ext>
            </p:extLst>
          </p:nvPr>
        </p:nvGraphicFramePr>
        <p:xfrm>
          <a:off x="1" y="927101"/>
          <a:ext cx="9905997" cy="6048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8217">
                  <a:extLst>
                    <a:ext uri="{9D8B030D-6E8A-4147-A177-3AD203B41FA5}">
                      <a16:colId xmlns:a16="http://schemas.microsoft.com/office/drawing/2014/main" val="4294288362"/>
                    </a:ext>
                  </a:extLst>
                </a:gridCol>
                <a:gridCol w="1015154">
                  <a:extLst>
                    <a:ext uri="{9D8B030D-6E8A-4147-A177-3AD203B41FA5}">
                      <a16:colId xmlns:a16="http://schemas.microsoft.com/office/drawing/2014/main" val="1828055134"/>
                    </a:ext>
                  </a:extLst>
                </a:gridCol>
                <a:gridCol w="1059255">
                  <a:extLst>
                    <a:ext uri="{9D8B030D-6E8A-4147-A177-3AD203B41FA5}">
                      <a16:colId xmlns:a16="http://schemas.microsoft.com/office/drawing/2014/main" val="900955546"/>
                    </a:ext>
                  </a:extLst>
                </a:gridCol>
                <a:gridCol w="1098487">
                  <a:extLst>
                    <a:ext uri="{9D8B030D-6E8A-4147-A177-3AD203B41FA5}">
                      <a16:colId xmlns:a16="http://schemas.microsoft.com/office/drawing/2014/main" val="2224229186"/>
                    </a:ext>
                  </a:extLst>
                </a:gridCol>
                <a:gridCol w="1186758">
                  <a:extLst>
                    <a:ext uri="{9D8B030D-6E8A-4147-A177-3AD203B41FA5}">
                      <a16:colId xmlns:a16="http://schemas.microsoft.com/office/drawing/2014/main" val="2082035626"/>
                    </a:ext>
                  </a:extLst>
                </a:gridCol>
                <a:gridCol w="1020528">
                  <a:extLst>
                    <a:ext uri="{9D8B030D-6E8A-4147-A177-3AD203B41FA5}">
                      <a16:colId xmlns:a16="http://schemas.microsoft.com/office/drawing/2014/main" val="2706925000"/>
                    </a:ext>
                  </a:extLst>
                </a:gridCol>
                <a:gridCol w="1117598">
                  <a:extLst>
                    <a:ext uri="{9D8B030D-6E8A-4147-A177-3AD203B41FA5}">
                      <a16:colId xmlns:a16="http://schemas.microsoft.com/office/drawing/2014/main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369 118,127</a:t>
                      </a:r>
                    </a:p>
                    <a:p>
                      <a:pPr algn="ctr" fontAlgn="ctr"/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3 578,480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33 514,000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609 317,760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350 287,850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1 598 450,510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1 045 656,259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1 822 903,022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15 536,640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1 613 164,350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319 543,240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60 100,900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108 290,000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8503468"/>
                  </a:ext>
                </a:extLst>
              </a:tr>
              <a:tr h="29207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11 218,210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2912443"/>
                  </a:ext>
                </a:extLst>
              </a:tr>
              <a:tr h="41472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3060231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4 742 332,217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742 332,217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3 826 680,519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 расходах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бюджета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разрезе внутриведомственной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 smtClean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бюджета в разрезе внутриведомственной структуры расходов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Талдомского городского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округа на 2024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10465319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Дефицит бюджета Талдомского городского округа Московской области</a:t>
            </a:r>
            <a:endParaRPr lang="ru" sz="2400" b="1" i="1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449820"/>
              </p:ext>
            </p:extLst>
          </p:nvPr>
        </p:nvGraphicFramePr>
        <p:xfrm>
          <a:off x="0" y="3124201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-33 269,440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1,72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33 269,440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кредитов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23 269,440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остатков денежных средств бюджетов городских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- 4 709 062,777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4 742 332,217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33 269,44 тыс. </a:t>
            </a:r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руб.----------------------------------------------------------    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1,72 %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к общей сумме доходов без учета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безвозмездных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3046"/>
              </p:ext>
            </p:extLst>
          </p:nvPr>
        </p:nvGraphicFramePr>
        <p:xfrm>
          <a:off x="1510" y="652260"/>
          <a:ext cx="9904490" cy="843280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5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 </a:t>
                      </a:r>
                      <a:r>
                        <a:rPr lang="ru" sz="1050" b="1" dirty="0">
                          <a:latin typeface="Times New Roman"/>
                        </a:rPr>
                        <a:t>в </a:t>
                      </a:r>
                      <a:r>
                        <a:rPr lang="ru" sz="1050" b="1" dirty="0" smtClean="0">
                          <a:latin typeface="Times New Roman"/>
                        </a:rPr>
                        <a:t>2022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5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2024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2025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954609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Жилье -медикам, нуждающихся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132541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посещений культурных мероприятий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 smtClean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 smtClean="0">
                <a:latin typeface="Times New Roman"/>
              </a:rPr>
              <a:t>Бюджет</a:t>
            </a:r>
            <a:r>
              <a:rPr lang="ru" i="1" dirty="0" smtClean="0">
                <a:latin typeface="Times New Roman"/>
              </a:rPr>
              <a:t>  - форма </a:t>
            </a:r>
            <a:r>
              <a:rPr lang="ru" i="1" dirty="0">
                <a:latin typeface="Times New Roman"/>
              </a:rPr>
              <a:t>образования и расходования </a:t>
            </a:r>
            <a:r>
              <a:rPr lang="ru" i="1" dirty="0" smtClean="0">
                <a:latin typeface="Times New Roman"/>
              </a:rPr>
              <a:t>денежных </a:t>
            </a:r>
            <a:r>
              <a:rPr lang="ru" i="1" dirty="0">
                <a:latin typeface="Times New Roman"/>
              </a:rPr>
              <a:t>средств, предназначенных для финансового обеспечения задач и функций государства и местного </a:t>
            </a:r>
            <a:r>
              <a:rPr lang="ru" i="1" dirty="0" smtClean="0">
                <a:latin typeface="Times New Roman"/>
              </a:rPr>
              <a:t>самоуправления</a:t>
            </a:r>
            <a:endParaRPr lang="ru" i="1" dirty="0">
              <a:latin typeface="Times New Roman"/>
            </a:endParaRPr>
          </a:p>
          <a:p>
            <a:pPr marL="136652" indent="0">
              <a:lnSpc>
                <a:spcPts val="1632"/>
              </a:lnSpc>
            </a:pPr>
            <a:r>
              <a:rPr lang="ru" b="1" i="1" dirty="0" smtClean="0">
                <a:latin typeface="Times New Roman"/>
              </a:rPr>
              <a:t>Доходы </a:t>
            </a:r>
            <a:r>
              <a:rPr lang="ru" b="1" i="1" dirty="0">
                <a:latin typeface="Times New Roman"/>
              </a:rPr>
              <a:t>бюджета </a:t>
            </a:r>
            <a:r>
              <a:rPr lang="ru" b="1" i="1" dirty="0" smtClean="0">
                <a:latin typeface="Times New Roman"/>
              </a:rPr>
              <a:t>- </a:t>
            </a:r>
            <a:r>
              <a:rPr lang="ru" i="1" dirty="0" smtClean="0">
                <a:latin typeface="Times New Roman"/>
              </a:rPr>
              <a:t>поступающие </a:t>
            </a:r>
            <a:r>
              <a:rPr lang="ru" i="1" dirty="0">
                <a:latin typeface="Times New Roman"/>
              </a:rPr>
              <a:t>в бюджет денежные средства, за исключением средств, являющихся источниками финансирования </a:t>
            </a:r>
            <a:r>
              <a:rPr lang="ru" i="1" dirty="0" smtClean="0">
                <a:latin typeface="Times New Roman"/>
              </a:rPr>
              <a:t>дефицита бюджета</a:t>
            </a:r>
            <a:endParaRPr lang="ru" i="1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 smtClean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Расходы бюджета - </a:t>
            </a:r>
            <a:r>
              <a:rPr lang="ru" i="1" dirty="0" smtClean="0">
                <a:latin typeface="Times New Roman"/>
              </a:rPr>
              <a:t>выплачиваемые </a:t>
            </a:r>
            <a:r>
              <a:rPr lang="ru" i="1" dirty="0">
                <a:latin typeface="Times New Roman"/>
              </a:rPr>
              <a:t>из бюджета денежные средства, за исключением средств, являющихся источниками финансирования дефицита </a:t>
            </a:r>
            <a:r>
              <a:rPr lang="ru" i="1" dirty="0" smtClean="0">
                <a:latin typeface="Times New Roman"/>
              </a:rPr>
              <a:t>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 smtClean="0">
                <a:latin typeface="Times New Roman"/>
              </a:rPr>
              <a:t> Дефицит бюджета - </a:t>
            </a:r>
            <a:r>
              <a:rPr lang="ru" i="1" dirty="0" smtClean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 Профицит бюджета - </a:t>
            </a:r>
            <a:r>
              <a:rPr lang="ru" i="1" dirty="0" smtClean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 smtClean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111500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77597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1" y="4635500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50309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посетителей парков культуры и отдыха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762234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31823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выпускников текущего года, набравших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55598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получающих начальное общее образование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smtClean="0">
                <a:latin typeface="Times New Roman"/>
              </a:rPr>
              <a:t>   </a:t>
            </a:r>
            <a:r>
              <a:rPr lang="ru" sz="2300" b="1" i="1" dirty="0" smtClean="0">
                <a:latin typeface="Times New Roman"/>
              </a:rPr>
              <a:t>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76795"/>
              </p:ext>
            </p:extLst>
          </p:nvPr>
        </p:nvGraphicFramePr>
        <p:xfrm>
          <a:off x="-1" y="1397283"/>
          <a:ext cx="9906000" cy="5460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Число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организаций, показывающих высокие результаты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819973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лет,имеющих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лет,получающих дополнительное образование,в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детей-инвалидов,которым созданы условия для получения качественного начального общего,основного общего,среднего общего образования,в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24470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65761"/>
              </p:ext>
            </p:extLst>
          </p:nvPr>
        </p:nvGraphicFramePr>
        <p:xfrm>
          <a:off x="0" y="1404573"/>
          <a:ext cx="9906001" cy="5453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9006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12572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 smtClean="0">
                          <a:latin typeface="Times New Roman"/>
                        </a:rPr>
                        <a:t> Единица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/>
                      <a:r>
                        <a:rPr lang="ru" sz="1000" b="1" dirty="0" smtClean="0">
                          <a:latin typeface="Times New Roman"/>
                        </a:rPr>
                        <a:t> измерения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66173"/>
              </p:ext>
            </p:extLst>
          </p:nvPr>
        </p:nvGraphicFramePr>
        <p:xfrm>
          <a:off x="1" y="1404783"/>
          <a:ext cx="9895436" cy="549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:a16="http://schemas.microsoft.com/office/drawing/2014/main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:a16="http://schemas.microsoft.com/office/drawing/2014/main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:a16="http://schemas.microsoft.com/office/drawing/2014/main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:a16="http://schemas.microsoft.com/office/drawing/2014/main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:a16="http://schemas.microsoft.com/office/drawing/2014/main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:a16="http://schemas.microsoft.com/office/drawing/2014/main" val="3523081052"/>
                    </a:ext>
                  </a:extLst>
                </a:gridCol>
              </a:tblGrid>
              <a:tr h="250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«Социальная 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  <a:tr h="316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25204947"/>
                  </a:ext>
                </a:extLst>
              </a:tr>
              <a:tr h="208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0966277"/>
                  </a:ext>
                </a:extLst>
              </a:tr>
              <a:tr h="6261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912082"/>
                  </a:ext>
                </a:extLst>
              </a:tr>
              <a:tr h="735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57512"/>
                  </a:ext>
                </a:extLst>
              </a:tr>
              <a:tr h="469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91969"/>
                  </a:ext>
                </a:extLst>
              </a:tr>
              <a:tr h="738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477154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9454025"/>
                  </a:ext>
                </a:extLst>
              </a:tr>
              <a:tr h="5549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67413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2365649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2749685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занимающихся физической культурой 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 smtClean="0">
                <a:latin typeface="Times New Roman"/>
              </a:rPr>
              <a:t>   </a:t>
            </a: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«Экология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:a16="http://schemas.microsoft.com/office/drawing/2014/main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:a16="http://schemas.microsoft.com/office/drawing/2014/main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:a16="http://schemas.microsoft.com/office/drawing/2014/main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5178611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0">
                <a:srgbClr val="FFFFCC"/>
              </a:gs>
              <a:gs pos="78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chemeClr val="accent3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предыдущий год. Готовится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депутатов об исполнении бюджета, направляемый для проверки в контрольно-счетную палату, назначаются публичные слушания и по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итогу отчет выносится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текущего года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910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13059" y="2469018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9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2021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2023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92835"/>
              </p:ext>
            </p:extLst>
          </p:nvPr>
        </p:nvGraphicFramePr>
        <p:xfrm>
          <a:off x="-1" y="1253448"/>
          <a:ext cx="9906000" cy="5604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26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7402301"/>
                  </a:ext>
                </a:extLst>
              </a:tr>
              <a:tr h="283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07438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2485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04580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5457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58115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1644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16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82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3623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3830"/>
              </p:ext>
            </p:extLst>
          </p:nvPr>
        </p:nvGraphicFramePr>
        <p:xfrm>
          <a:off x="-1" y="1253448"/>
          <a:ext cx="9906000" cy="5707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277144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589399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26724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70562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44502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548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неэнергоэффективных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419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шкафов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5526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0266712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7321523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822137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54015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374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:a16="http://schemas.microsoft.com/office/drawing/2014/main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:a16="http://schemas.microsoft.com/office/drawing/2014/main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:a16="http://schemas.microsoft.com/office/drawing/2014/main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:a16="http://schemas.microsoft.com/office/drawing/2014/main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72952"/>
              </p:ext>
            </p:extLst>
          </p:nvPr>
        </p:nvGraphicFramePr>
        <p:xfrm>
          <a:off x="-198" y="1129243"/>
          <a:ext cx="9944965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329400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483604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697090">
                  <a:extLst>
                    <a:ext uri="{9D8B030D-6E8A-4147-A177-3AD203B41FA5}">
                      <a16:colId xmlns:a16="http://schemas.microsoft.com/office/drawing/2014/main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:a16="http://schemas.microsoft.com/office/drawing/2014/main" val="1456664768"/>
                    </a:ext>
                  </a:extLst>
                </a:gridCol>
                <a:gridCol w="632773">
                  <a:extLst>
                    <a:ext uri="{9D8B030D-6E8A-4147-A177-3AD203B41FA5}">
                      <a16:colId xmlns:a16="http://schemas.microsoft.com/office/drawing/2014/main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122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4470400"/>
            <a:ext cx="4305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37426"/>
              </p:ext>
            </p:extLst>
          </p:nvPr>
        </p:nvGraphicFramePr>
        <p:xfrm>
          <a:off x="1" y="1117599"/>
          <a:ext cx="9906001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:a16="http://schemas.microsoft.com/office/drawing/2014/main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:a16="http://schemas.microsoft.com/office/drawing/2014/main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:a16="http://schemas.microsoft.com/office/drawing/2014/main" val="117975555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30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436075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:a16="http://schemas.microsoft.com/office/drawing/2014/main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:a16="http://schemas.microsoft.com/office/drawing/2014/main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:a16="http://schemas.microsoft.com/office/drawing/2014/main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:a16="http://schemas.microsoft.com/office/drawing/2014/main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20376</TotalTime>
  <Words>27962</Words>
  <Application>Microsoft Office PowerPoint</Application>
  <PresentationFormat>Лист A4 (210x297 мм)</PresentationFormat>
  <Paragraphs>8158</Paragraphs>
  <Slides>121</Slides>
  <Notes>88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30" baseType="lpstr">
      <vt:lpstr>Arial</vt:lpstr>
      <vt:lpstr>Calibri</vt:lpstr>
      <vt:lpstr>Century Gothic</vt:lpstr>
      <vt:lpstr>Courier New</vt:lpstr>
      <vt:lpstr>Inter Medium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 33 269,44 тыс. руб.----------------------------------------------------------     1,72 %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2385</cp:revision>
  <cp:lastPrinted>2023-12-27T12:36:28Z</cp:lastPrinted>
  <dcterms:modified xsi:type="dcterms:W3CDTF">2024-02-27T07:17:43Z</dcterms:modified>
</cp:coreProperties>
</file>