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0"/>
  </p:notesMasterIdLst>
  <p:sldIdLst>
    <p:sldId id="258" r:id="rId6"/>
    <p:sldId id="381" r:id="rId7"/>
    <p:sldId id="384" r:id="rId8"/>
    <p:sldId id="382" r:id="rId9"/>
    <p:sldId id="383" r:id="rId10"/>
    <p:sldId id="366" r:id="rId11"/>
    <p:sldId id="357" r:id="rId12"/>
    <p:sldId id="358" r:id="rId13"/>
    <p:sldId id="359" r:id="rId14"/>
    <p:sldId id="360" r:id="rId15"/>
    <p:sldId id="362" r:id="rId16"/>
    <p:sldId id="365" r:id="rId17"/>
    <p:sldId id="370" r:id="rId18"/>
    <p:sldId id="371" r:id="rId19"/>
    <p:sldId id="361" r:id="rId20"/>
    <p:sldId id="364" r:id="rId21"/>
    <p:sldId id="363" r:id="rId22"/>
    <p:sldId id="342" r:id="rId23"/>
    <p:sldId id="341" r:id="rId24"/>
    <p:sldId id="367" r:id="rId25"/>
    <p:sldId id="344" r:id="rId26"/>
    <p:sldId id="339" r:id="rId27"/>
    <p:sldId id="343" r:id="rId28"/>
    <p:sldId id="352" r:id="rId29"/>
    <p:sldId id="351" r:id="rId30"/>
    <p:sldId id="346" r:id="rId31"/>
    <p:sldId id="340" r:id="rId32"/>
    <p:sldId id="353" r:id="rId33"/>
    <p:sldId id="356" r:id="rId34"/>
    <p:sldId id="368" r:id="rId35"/>
    <p:sldId id="347" r:id="rId36"/>
    <p:sldId id="369" r:id="rId37"/>
    <p:sldId id="372" r:id="rId38"/>
    <p:sldId id="373" r:id="rId39"/>
    <p:sldId id="374" r:id="rId40"/>
    <p:sldId id="354" r:id="rId41"/>
    <p:sldId id="355" r:id="rId42"/>
    <p:sldId id="375" r:id="rId43"/>
    <p:sldId id="348" r:id="rId44"/>
    <p:sldId id="376" r:id="rId45"/>
    <p:sldId id="349" r:id="rId46"/>
    <p:sldId id="377" r:id="rId47"/>
    <p:sldId id="379" r:id="rId48"/>
    <p:sldId id="380" r:id="rId49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97" userDrawn="1">
          <p15:clr>
            <a:srgbClr val="A4A3A4"/>
          </p15:clr>
        </p15:guide>
        <p15:guide id="2" pos="5473" userDrawn="1">
          <p15:clr>
            <a:srgbClr val="A4A3A4"/>
          </p15:clr>
        </p15:guide>
        <p15:guide id="4" orient="horz" pos="13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кимова Марина Олеговна" initials="ЯМО" lastIdx="2" clrIdx="0"/>
  <p:cmAuthor id="2" name="Андрей Костин" initials="АК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F2E"/>
    <a:srgbClr val="F9B101"/>
    <a:srgbClr val="C7DFCC"/>
    <a:srgbClr val="582058"/>
    <a:srgbClr val="75B182"/>
    <a:srgbClr val="00643D"/>
    <a:srgbClr val="F6CF55"/>
    <a:srgbClr val="3573B2"/>
    <a:srgbClr val="224A44"/>
    <a:srgbClr val="EE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 autoAdjust="0"/>
  </p:normalViewPr>
  <p:slideViewPr>
    <p:cSldViewPr snapToGrid="0" showGuides="1">
      <p:cViewPr>
        <p:scale>
          <a:sx n="110" d="100"/>
          <a:sy n="110" d="100"/>
        </p:scale>
        <p:origin x="-726" y="-108"/>
      </p:cViewPr>
      <p:guideLst>
        <p:guide orient="horz" pos="3997"/>
        <p:guide orient="horz" pos="1321"/>
        <p:guide pos="5473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94B5-4272-4505-B97E-569BC0B93F2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6475-51AC-440A-8568-F2074127A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0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6475-51AC-440A-8568-F2074127A63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566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6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11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66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66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66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273A0-364B-4965-A3B9-2BC4E4DE1FD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4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8609F-170F-4FA8-99F0-6DB5FCE4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8E52D6-9746-48A9-94F0-E4C9D66E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739DB-D46E-4E77-ABF9-B317C340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275E-F286-4613-9D3C-673817182396}" type="datetime1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EB4E49-1804-480D-9993-49B6864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8E97F-03A7-4182-97ED-4C514304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8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659EB-22FE-42D4-9585-CFB6773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B0836D-D8EE-4050-B33F-CE1FC6CB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2B8F98-3163-4B03-83CA-28F8C3AB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0C5-06F6-4327-AA01-241F54C67D7E}" type="datetime1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47D68C-2144-4C1C-A427-FCBBB25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2FA15A-2751-47C3-8A85-F9928B3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3BA978-2025-42E7-9BC6-B1316E6BC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36993F-A182-45F1-BB74-0EDFB67F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60C63B-EDDE-4F2D-A62D-E5ADB277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AE-412C-421A-A3ED-41D161C34300}" type="datetime1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EF9900-58D2-445A-9085-0D29A8DF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4BF29A-B34B-48B1-A865-C9E57BA5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8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28609F-170F-4FA8-99F0-6DB5FCE4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8E52D6-9746-48A9-94F0-E4C9D66E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A739DB-D46E-4E77-ABF9-B317C340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5193-3D30-45EF-8DA8-9879754AD9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EB4E49-1804-480D-9993-49B6864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E8E97F-03A7-4182-97ED-4C514304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9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ED8098-DB4A-44D8-9F06-2230D233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2F9057-7610-4D09-AA6D-10961967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DFFE81-4136-4ABF-88FE-6E80E824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E20-5468-4F16-BC5F-094FB4D9E4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74DBDE-FB18-45D2-BD45-1E977943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D2E0EF-A8E2-4247-BA7D-0EAC37F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E758A-EF54-43F7-A100-B8458AB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475E48-C4C4-4754-8C55-8C9478B0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702D57-F2E9-471E-854A-C36BD631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C361-FACE-46A4-8686-AA22BF2B2F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17A919-B070-46C8-A954-A0F8501B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60277E-E528-4ACD-A386-0912C0C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CE4FD3-A3BF-4418-A0F6-81B18B57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915756-02A8-4A39-A1BE-9D4C2FB5F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27CE8C-59DE-48C5-BD07-8178B0A6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3C040D-DB7E-4498-ACD9-F95F156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FF4-7741-4BF0-A3C7-975A73AE72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3936EB-205B-4EC8-97FA-39624E9E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0FB992-C1BE-4A94-B9B0-3807DDF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5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B9C52D-9834-43A6-9E18-B95642E5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10A53E-ECE9-4635-B143-BC031B29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928FC3-56EF-43E7-ABCC-62D8B274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49D51C-26D3-4E88-9C35-0AF6D35DF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E9C13D1-CF3C-42EA-9197-65F5DC682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020177C-0322-4137-ACA1-4A08C3D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372C-CCFD-48EE-8A9A-1E78984C85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54A880D-A10D-49DC-986D-DD4817FA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BA77DA6-CC71-45D8-9135-E92B140C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B1D6A-3329-43E2-90C8-898D964C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3FD1AD8-CBFA-4242-A268-83C10037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9363-FF69-4103-8748-701942ED1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5AC1826-AB3F-42B1-ADAC-6006390A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0958C95-81A2-4E60-BFC1-6F15A253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4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0AB543-5E76-4015-A551-1DFC7939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0535-5282-442A-9B3D-0FC8C34E0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E0BA0F-DAB1-4E60-AEBD-4BA792E0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3D8BEF-588B-482C-958C-D56C99ED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CE0549-9C67-4922-B135-AB12C9D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D78DDB-E751-4EB7-B8A2-41312A23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2CF258-E954-4E4C-AC34-A120F94A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DA881F-EED8-497E-840A-7B026B9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1016-F69D-45E0-906C-CAB593992D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9C6DAB-7DC8-4A1B-B55F-93928B3C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A69B75-9657-44C1-8631-58DAFD7D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8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D8098-DB4A-44D8-9F06-2230D233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2F9057-7610-4D09-AA6D-10961967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DFFE81-4136-4ABF-88FE-6E80E824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55F-2129-4372-BF28-18B2A18D1E2E}" type="datetime1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74DBDE-FB18-45D2-BD45-1E977943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2E0EF-A8E2-4247-BA7D-0EAC37F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0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4FF44-5914-4193-BBF0-7FE69B2D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0D5CAFF-2F0C-41E5-8AB9-CFFEAD94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1D06B4-5175-4B11-B022-206BCAF9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D66D6A-6FD0-4E49-A1E8-E1FA12C4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F2B-1605-4291-84B0-121DCFC922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DE1423-546E-455E-AF41-79324CB7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8BD165-9F5E-4F1F-BAA5-D25284BE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8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659EB-22FE-42D4-9585-CFB6773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B0836D-D8EE-4050-B33F-CE1FC6CB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2B8F98-3163-4B03-83CA-28F8C3AB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1583-EE04-4E04-B3F1-FD6A16570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47D68C-2144-4C1C-A427-FCBBB25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2FA15A-2751-47C3-8A85-F9928B3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93BA978-2025-42E7-9BC6-B1316E6BC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136993F-A182-45F1-BB74-0EDFB67F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60C63B-EDDE-4F2D-A62D-E5ADB277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7509-1EEE-4B0B-BD16-3C82991CBA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EF9900-58D2-445A-9085-0D29A8DF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4BF29A-B34B-48B1-A865-C9E57BA5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28609F-170F-4FA8-99F0-6DB5FCE4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8E52D6-9746-48A9-94F0-E4C9D66E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A739DB-D46E-4E77-ABF9-B317C340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5193-3D30-45EF-8DA8-9879754AD9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EB4E49-1804-480D-9993-49B6864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E8E97F-03A7-4182-97ED-4C514304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87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ED8098-DB4A-44D8-9F06-2230D233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2F9057-7610-4D09-AA6D-10961967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DFFE81-4136-4ABF-88FE-6E80E824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E20-5468-4F16-BC5F-094FB4D9E4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74DBDE-FB18-45D2-BD45-1E977943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D2E0EF-A8E2-4247-BA7D-0EAC37F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06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E758A-EF54-43F7-A100-B8458AB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475E48-C4C4-4754-8C55-8C9478B0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702D57-F2E9-471E-854A-C36BD631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C361-FACE-46A4-8686-AA22BF2B2F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17A919-B070-46C8-A954-A0F8501B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60277E-E528-4ACD-A386-0912C0C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29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CE4FD3-A3BF-4418-A0F6-81B18B57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915756-02A8-4A39-A1BE-9D4C2FB5F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27CE8C-59DE-48C5-BD07-8178B0A6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3C040D-DB7E-4498-ACD9-F95F156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1FF4-7741-4BF0-A3C7-975A73AE72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3936EB-205B-4EC8-97FA-39624E9E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0FB992-C1BE-4A94-B9B0-3807DDF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85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B9C52D-9834-43A6-9E18-B95642E5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810A53E-ECE9-4635-B143-BC031B29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928FC3-56EF-43E7-ABCC-62D8B274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49D51C-26D3-4E88-9C35-0AF6D35DF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E9C13D1-CF3C-42EA-9197-65F5DC682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020177C-0322-4137-ACA1-4A08C3D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372C-CCFD-48EE-8A9A-1E78984C85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54A880D-A10D-49DC-986D-DD4817FA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BA77DA6-CC71-45D8-9135-E92B140C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4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B1D6A-3329-43E2-90C8-898D964C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3FD1AD8-CBFA-4242-A268-83C10037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9363-FF69-4103-8748-701942ED1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5AC1826-AB3F-42B1-ADAC-6006390A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0958C95-81A2-4E60-BFC1-6F15A253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51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0AB543-5E76-4015-A551-1DFC7939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0535-5282-442A-9B3D-0FC8C34E0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E0BA0F-DAB1-4E60-AEBD-4BA792E0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3D8BEF-588B-482C-958C-D56C99ED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E758A-EF54-43F7-A100-B8458AB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475E48-C4C4-4754-8C55-8C9478B0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702D57-F2E9-471E-854A-C36BD631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322B-B851-4833-9152-4D21D5A0684C}" type="datetime1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7A919-B070-46C8-A954-A0F8501B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60277E-E528-4ACD-A386-0912C0C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06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CE0549-9C67-4922-B135-AB12C9D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D78DDB-E751-4EB7-B8A2-41312A23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2CF258-E954-4E4C-AC34-A120F94A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DA881F-EED8-497E-840A-7B026B9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1016-F69D-45E0-906C-CAB593992D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9C6DAB-7DC8-4A1B-B55F-93928B3C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A69B75-9657-44C1-8631-58DAFD7D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1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4FF44-5914-4193-BBF0-7FE69B2D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0D5CAFF-2F0C-41E5-8AB9-CFFEAD94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1D06B4-5175-4B11-B022-206BCAF9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D66D6A-6FD0-4E49-A1E8-E1FA12C4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F2B-1605-4291-84B0-121DCFC922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DE1423-546E-455E-AF41-79324CB7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8BD165-9F5E-4F1F-BAA5-D25284BE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7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1659EB-22FE-42D4-9585-CFB6773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B0836D-D8EE-4050-B33F-CE1FC6CB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2B8F98-3163-4B03-83CA-28F8C3AB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1583-EE04-4E04-B3F1-FD6A16570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47D68C-2144-4C1C-A427-FCBBB25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2FA15A-2751-47C3-8A85-F9928B3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92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93BA978-2025-42E7-9BC6-B1316E6BC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136993F-A182-45F1-BB74-0EDFB67F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60C63B-EDDE-4F2D-A62D-E5ADB277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7509-1EEE-4B0B-BD16-3C82991CBA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EF9900-58D2-445A-9085-0D29A8DF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4BF29A-B34B-48B1-A865-C9E57BA5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1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8609F-170F-4FA8-99F0-6DB5FCE4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8E52D6-9746-48A9-94F0-E4C9D66E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739DB-D46E-4E77-ABF9-B317C340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275E-F286-4613-9D3C-6738171823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EB4E49-1804-480D-9993-49B6864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8E97F-03A7-4182-97ED-4C514304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D8098-DB4A-44D8-9F06-2230D233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2F9057-7610-4D09-AA6D-10961967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DFFE81-4136-4ABF-88FE-6E80E824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55F-2129-4372-BF28-18B2A18D1E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74DBDE-FB18-45D2-BD45-1E977943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2E0EF-A8E2-4247-BA7D-0EAC37F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91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E758A-EF54-43F7-A100-B8458AB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475E48-C4C4-4754-8C55-8C9478B0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702D57-F2E9-471E-854A-C36BD631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322B-B851-4833-9152-4D21D5A068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7A919-B070-46C8-A954-A0F8501B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60277E-E528-4ACD-A386-0912C0C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13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E4FD3-A3BF-4418-A0F6-81B18B57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915756-02A8-4A39-A1BE-9D4C2FB5F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27CE8C-59DE-48C5-BD07-8178B0A6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3C040D-DB7E-4498-ACD9-F95F156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269-9C7C-495D-B3AF-463698652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3936EB-205B-4EC8-97FA-39624E9E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0FB992-C1BE-4A94-B9B0-3807DDF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56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9C52D-9834-43A6-9E18-B95642E5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10A53E-ECE9-4635-B143-BC031B29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928FC3-56EF-43E7-ABCC-62D8B274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F49D51C-26D3-4E88-9C35-0AF6D35DF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C13D1-CF3C-42EA-9197-65F5DC682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20177C-0322-4137-ACA1-4A08C3D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5219-FBDA-402B-9471-32B7F2FF6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54A880D-A10D-49DC-986D-DD4817FA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A77DA6-CC71-45D8-9135-E92B140C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30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B1D6A-3329-43E2-90C8-898D964C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FD1AD8-CBFA-4242-A268-83C10037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233C-1787-475D-935B-513CAE9AC9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AC1826-AB3F-42B1-ADAC-6006390A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0958C95-81A2-4E60-BFC1-6F15A253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E4FD3-A3BF-4418-A0F6-81B18B57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915756-02A8-4A39-A1BE-9D4C2FB5F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27CE8C-59DE-48C5-BD07-8178B0A6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3C040D-DB7E-4498-ACD9-F95F156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269-9C7C-495D-B3AF-4636986523D0}" type="datetime1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3936EB-205B-4EC8-97FA-39624E9E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0FB992-C1BE-4A94-B9B0-3807DDF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4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0AB543-5E76-4015-A551-1DFC7939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666-C504-45BD-8853-EAFE7B7644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7E0BA0F-DAB1-4E60-AEBD-4BA792E0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3D8BEF-588B-482C-958C-D56C99ED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4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E0549-9C67-4922-B135-AB12C9D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D78DDB-E751-4EB7-B8A2-41312A23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2CF258-E954-4E4C-AC34-A120F94A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DA881F-EED8-497E-840A-7B026B9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0AE8-02C2-4CE2-9BAD-44BD6697E1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9C6DAB-7DC8-4A1B-B55F-93928B3C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A69B75-9657-44C1-8631-58DAFD7D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1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4FF44-5914-4193-BBF0-7FE69B2D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D5CAFF-2F0C-41E5-8AB9-CFFEAD94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1D06B4-5175-4B11-B022-206BCAF9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D66D6A-6FD0-4E49-A1E8-E1FA12C4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DA-CA5F-4638-B1D3-6DE6DC2E89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DE1423-546E-455E-AF41-79324CB7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8BD165-9F5E-4F1F-BAA5-D25284BE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3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659EB-22FE-42D4-9585-CFB6773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B0836D-D8EE-4050-B33F-CE1FC6CB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2B8F98-3163-4B03-83CA-28F8C3AB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0C5-06F6-4327-AA01-241F54C67D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47D68C-2144-4C1C-A427-FCBBB25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2FA15A-2751-47C3-8A85-F9928B3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53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3BA978-2025-42E7-9BC6-B1316E6BC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36993F-A182-45F1-BB74-0EDFB67F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60C63B-EDDE-4F2D-A62D-E5ADB277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AE-412C-421A-A3ED-41D161C343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EF9900-58D2-445A-9085-0D29A8DF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4BF29A-B34B-48B1-A865-C9E57BA5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13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8609F-170F-4FA8-99F0-6DB5FCE41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8E52D6-9746-48A9-94F0-E4C9D66E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739DB-D46E-4E77-ABF9-B317C340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275E-F286-4613-9D3C-6738171823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EB4E49-1804-480D-9993-49B6864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8E97F-03A7-4182-97ED-4C514304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81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D8098-DB4A-44D8-9F06-2230D233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2F9057-7610-4D09-AA6D-10961967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DFFE81-4136-4ABF-88FE-6E80E824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D55F-2129-4372-BF28-18B2A18D1E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74DBDE-FB18-45D2-BD45-1E977943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2E0EF-A8E2-4247-BA7D-0EAC37F6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8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E758A-EF54-43F7-A100-B8458AB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475E48-C4C4-4754-8C55-8C9478B0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702D57-F2E9-471E-854A-C36BD631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322B-B851-4833-9152-4D21D5A068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7A919-B070-46C8-A954-A0F8501B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60277E-E528-4ACD-A386-0912C0C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0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CE4FD3-A3BF-4418-A0F6-81B18B571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915756-02A8-4A39-A1BE-9D4C2FB5F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27CE8C-59DE-48C5-BD07-8178B0A6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3C040D-DB7E-4498-ACD9-F95F156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269-9C7C-495D-B3AF-463698652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3936EB-205B-4EC8-97FA-39624E9E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0FB992-C1BE-4A94-B9B0-3807DDF5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00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9C52D-9834-43A6-9E18-B95642E5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10A53E-ECE9-4635-B143-BC031B29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928FC3-56EF-43E7-ABCC-62D8B274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F49D51C-26D3-4E88-9C35-0AF6D35DF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C13D1-CF3C-42EA-9197-65F5DC682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20177C-0322-4137-ACA1-4A08C3D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5219-FBDA-402B-9471-32B7F2FF6C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54A880D-A10D-49DC-986D-DD4817FA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A77DA6-CC71-45D8-9135-E92B140C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7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9C52D-9834-43A6-9E18-B95642E5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10A53E-ECE9-4635-B143-BC031B29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928FC3-56EF-43E7-ABCC-62D8B274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F49D51C-26D3-4E88-9C35-0AF6D35DF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E9C13D1-CF3C-42EA-9197-65F5DC682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020177C-0322-4137-ACA1-4A08C3D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5219-FBDA-402B-9471-32B7F2FF6CA5}" type="datetime1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54A880D-A10D-49DC-986D-DD4817FA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A77DA6-CC71-45D8-9135-E92B140C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9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B1D6A-3329-43E2-90C8-898D964C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FD1AD8-CBFA-4242-A268-83C10037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233C-1787-475D-935B-513CAE9AC9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AC1826-AB3F-42B1-ADAC-6006390A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0958C95-81A2-4E60-BFC1-6F15A253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0AB543-5E76-4015-A551-1DFC7939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666-C504-45BD-8853-EAFE7B7644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7E0BA0F-DAB1-4E60-AEBD-4BA792E0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3D8BEF-588B-482C-958C-D56C99ED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99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E0549-9C67-4922-B135-AB12C9D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D78DDB-E751-4EB7-B8A2-41312A23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2CF258-E954-4E4C-AC34-A120F94A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DA881F-EED8-497E-840A-7B026B9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0AE8-02C2-4CE2-9BAD-44BD6697E1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9C6DAB-7DC8-4A1B-B55F-93928B3C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A69B75-9657-44C1-8631-58DAFD7D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22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4FF44-5914-4193-BBF0-7FE69B2D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D5CAFF-2F0C-41E5-8AB9-CFFEAD94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1D06B4-5175-4B11-B022-206BCAF9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D66D6A-6FD0-4E49-A1E8-E1FA12C4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DA-CA5F-4638-B1D3-6DE6DC2E89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DE1423-546E-455E-AF41-79324CB7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8BD165-9F5E-4F1F-BAA5-D25284BE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45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659EB-22FE-42D4-9585-CFB6773C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B0836D-D8EE-4050-B33F-CE1FC6CBD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2B8F98-3163-4B03-83CA-28F8C3AB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30C5-06F6-4327-AA01-241F54C67D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47D68C-2144-4C1C-A427-FCBBB25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2FA15A-2751-47C3-8A85-F9928B3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53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3BA978-2025-42E7-9BC6-B1316E6BC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36993F-A182-45F1-BB74-0EDFB67F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60C63B-EDDE-4F2D-A62D-E5ADB277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26AE-412C-421A-A3ED-41D161C343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EF9900-58D2-445A-9085-0D29A8DF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4BF29A-B34B-48B1-A865-C9E57BA5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4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B1D6A-3329-43E2-90C8-898D964C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FD1AD8-CBFA-4242-A268-83C10037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233C-1787-475D-935B-513CAE9AC985}" type="datetime1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AC1826-AB3F-42B1-ADAC-6006390A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0958C95-81A2-4E60-BFC1-6F15A253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0AB543-5E76-4015-A551-1DFC7939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666-C504-45BD-8853-EAFE7B7644C0}" type="datetime1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7E0BA0F-DAB1-4E60-AEBD-4BA792E0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3D8BEF-588B-482C-958C-D56C99ED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E0549-9C67-4922-B135-AB12C9D1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D78DDB-E751-4EB7-B8A2-41312A23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2CF258-E954-4E4C-AC34-A120F94A1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DA881F-EED8-497E-840A-7B026B9F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0AE8-02C2-4CE2-9BAD-44BD6697E176}" type="datetime1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9C6DAB-7DC8-4A1B-B55F-93928B3C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A69B75-9657-44C1-8631-58DAFD7D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4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4FF44-5914-4193-BBF0-7FE69B2D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D5CAFF-2F0C-41E5-8AB9-CFFEAD94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1D06B4-5175-4B11-B022-206BCAF95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D66D6A-6FD0-4E49-A1E8-E1FA12C4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ADA-CA5F-4638-B1D3-6DE6DC2E890E}" type="datetime1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DE1423-546E-455E-AF41-79324CB7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8BD165-9F5E-4F1F-BAA5-D25284BE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4F0BF6-EDDB-4661-A817-EAE23D6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5C7D73-E889-4E90-8C37-1A09E27A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45A97-CF5A-416A-B087-CA5E8991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2DA3-EA0E-4478-85A1-7A83C91663EB}" type="datetime1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89575D-2A2E-459F-8C1C-744F64A6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D95B1-1567-473D-B935-8FCC3434C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B02-181F-4334-AAF9-52A24E518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F0BF6-EDDB-4661-A817-EAE23D6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5C7D73-E889-4E90-8C37-1A09E27A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545A97-CF5A-416A-B087-CA5E8991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37B8-136C-4136-894A-4219A044D5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89575D-2A2E-459F-8C1C-744F64A6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D95B1-1567-473D-B935-8FCC3434C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F0BF6-EDDB-4661-A817-EAE23D6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5C7D73-E889-4E90-8C37-1A09E27A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545A97-CF5A-416A-B087-CA5E8991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37B8-136C-4136-894A-4219A044D5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89575D-2A2E-459F-8C1C-744F64A6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D95B1-1567-473D-B935-8FCC3434C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4F0BF6-EDDB-4661-A817-EAE23D6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5C7D73-E889-4E90-8C37-1A09E27A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45A97-CF5A-416A-B087-CA5E8991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2DA3-EA0E-4478-85A1-7A83C91663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89575D-2A2E-459F-8C1C-744F64A6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D95B1-1567-473D-B935-8FCC3434C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4F0BF6-EDDB-4661-A817-EAE23D68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5C7D73-E889-4E90-8C37-1A09E27A6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545A97-CF5A-416A-B087-CA5E8991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2DA3-EA0E-4478-85A1-7A83C91663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89575D-2A2E-459F-8C1C-744F64A67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D95B1-1567-473D-B935-8FCC3434C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5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jpe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717C4D-511B-459E-85A6-8574B9CEC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6" y="271752"/>
            <a:ext cx="2508513" cy="78842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A80E552-7599-40AC-99A9-6040C61A2DC6}"/>
              </a:ext>
            </a:extLst>
          </p:cNvPr>
          <p:cNvGrpSpPr/>
          <p:nvPr/>
        </p:nvGrpSpPr>
        <p:grpSpPr>
          <a:xfrm>
            <a:off x="10488565" y="0"/>
            <a:ext cx="1708991" cy="6858000"/>
            <a:chOff x="10488565" y="0"/>
            <a:chExt cx="1708991" cy="68580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08A0BE6-A795-45EB-9AAC-182F9FEA7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565" y="3459787"/>
              <a:ext cx="1702366" cy="17012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69B33DDA-DB3F-4AC4-8AD4-9729A30AB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9582" y="0"/>
              <a:ext cx="1697974" cy="169696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BE96F441-20BB-4A53-BDFF-2547A116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2955" y="5156750"/>
              <a:ext cx="1701250" cy="170125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9C961984-5C2C-4BE9-A306-7228A344B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308" y="1696963"/>
              <a:ext cx="1695692" cy="176282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0F8674-DB7F-49F9-AC75-F5ED29A67344}"/>
              </a:ext>
            </a:extLst>
          </p:cNvPr>
          <p:cNvSpPr/>
          <p:nvPr/>
        </p:nvSpPr>
        <p:spPr>
          <a:xfrm>
            <a:off x="480916" y="4704723"/>
            <a:ext cx="917955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ПОДДЕРЖКИ АПК</a:t>
            </a:r>
            <a:b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МОСКОВСКОЙ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в 2025 г.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55105" y="1492936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10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6959" y="452341"/>
            <a:ext cx="1222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части затрат на уплату страховых премий, начисленных по договорам сельскохозяйственного страхования в области животноводства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461858" y="5065045"/>
            <a:ext cx="2852468" cy="1550481"/>
            <a:chOff x="436252" y="1635768"/>
            <a:chExt cx="2852468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977173" y="1635768"/>
              <a:ext cx="2311547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18,8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52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941818" y="4107179"/>
            <a:ext cx="4660291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941819" y="2072640"/>
            <a:ext cx="50956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отчет о движении скота и птицы;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 сельскохозяйственного страхования;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платежные поручения, подтверждающие уплату не менее 50% страховой премии;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0800000" flipV="1">
            <a:off x="6941819" y="1643045"/>
            <a:ext cx="1668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2144" y="1643044"/>
            <a:ext cx="346889" cy="4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87487" y="40590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14.04.2025 – 23.04.2025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024" y="4467594"/>
            <a:ext cx="6339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3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части затрат с/х товаропроизводителей на уплату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страховых премий, начисленных по договорам в области животноводства</a:t>
            </a:r>
            <a:endParaRPr lang="ru-RU" sz="13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5974655" cy="2148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сельскохозяйственных животных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действующего договора сельскохозяйственного страхования в области животноводства;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уплаченная страховая премия;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63024" y="5314850"/>
            <a:ext cx="5974655" cy="133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возмещения части затрат сельскохозяйственных товаропроизводителей на уплату страховых премий, начисленных по договорам сельскохозяйственного страхования в области животноводства</a:t>
            </a:r>
          </a:p>
        </p:txBody>
      </p:sp>
      <p:pic>
        <p:nvPicPr>
          <p:cNvPr id="3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95D046C5-FA97-830D-3899-8B79F0EC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6" y="5235210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26DD0E98-3A1E-6791-DCB0-D4F6A197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8" y="446759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76A0302-3769-AB1D-3F3C-CC3417AB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7642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009355" y="1109310"/>
            <a:ext cx="4296508" cy="574869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11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-3232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2" y="483119"/>
            <a:ext cx="4293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молодняка племенных </a:t>
            </a:r>
          </a:p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сельскохозяйственных животных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438949" y="4828012"/>
            <a:ext cx="2947133" cy="1550481"/>
            <a:chOff x="341588" y="1635768"/>
            <a:chExt cx="2947133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230,3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8" y="2202717"/>
              <a:ext cx="345975" cy="208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сельскохозяйственные товаропроизводители и предприятия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АПК;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59" y="4551905"/>
            <a:ext cx="425557" cy="50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844772" y="4107179"/>
            <a:ext cx="4757338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договоров на поставку животных;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товарных накладных и универсальных передаточных документов (УПД);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актов приема-передачи животных;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платежных поручений;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копия свидетельства о регистрации в государственном племенном регистре организации-продавца;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копия свидетельства о ветеринарном благополучии приобретенных животных;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87010" y="32092"/>
            <a:ext cx="4085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14.04.2025 – 23.04.2025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           01.09.2025 - 15.09.2025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           10.12.2025 – 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22.12.2025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544" y="5011341"/>
            <a:ext cx="57033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затрат на приобретение молодняка племенных       сельскохозяйственных животных (за исключением с/х животных, приобретенных по импорту)</a:t>
            </a:r>
          </a:p>
          <a:p>
            <a:pPr marL="285750" indent="-285750">
              <a:buFontTx/>
              <a:buChar char="-"/>
            </a:pP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224A44"/>
                </a:solidFill>
              </a:rPr>
              <a:t>  </a:t>
            </a:r>
          </a:p>
          <a:p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224A44"/>
                </a:solidFill>
              </a:rPr>
              <a:t>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5681507" cy="251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включение в перечень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товаропроизводителей и организаций АПК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95306" y="5128260"/>
            <a:ext cx="5974655" cy="162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078CD9-A4EC-245C-9C56-4D84D7F1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" y="4991101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66D4FFA-F90F-E740-C3B2-CA84E81DE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9" y="2531783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12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5564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индейки, гусей и уток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393149" y="5065045"/>
            <a:ext cx="2911657" cy="1550481"/>
            <a:chOff x="377063" y="1635768"/>
            <a:chExt cx="2911657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832393" y="1635768"/>
              <a:ext cx="2456327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63" y="1643440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сельскохозяйственные товаропроизводители и предприятия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АПК;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68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73017" y="4107179"/>
            <a:ext cx="4829093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копии договоров на поставку инкубационных яиц;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копии документов, предусмотренных договором, подтверждающих передачу инкубационных яиц;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копии счетов-фактур или УПД;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76642" y="49214"/>
            <a:ext cx="4104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14.04.2025 </a:t>
            </a: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– 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23.04.2025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</a:t>
            </a:r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 01.11.2025 – 12.11.2025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030" y="410717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</a:rPr>
              <a:t>поддержка производства индейки, гусей и уток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48079" y="2282877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включение в перечень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товаропроизводителей и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организаций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АПК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63030" y="4791589"/>
            <a:ext cx="5974655" cy="171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части затрат сельскохозяйственных товаропроизводителей и организаций агропромышленного комплекса на приобретение инкубационного яйца индеек, гусей, уток, в том числе приобретенного по импорту</a:t>
            </a:r>
          </a:p>
        </p:txBody>
      </p:sp>
      <p:pic>
        <p:nvPicPr>
          <p:cNvPr id="3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B836CCCD-35B8-BD78-7D9B-2DFF1276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2" y="4719305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A8F4565-0A6F-79AA-1A07-2EFB06130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0" y="423039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4283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развитие семейных ферм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07" y="4081485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93725" y="3071216"/>
            <a:ext cx="5423482" cy="2318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и монтаж оборудования, а также </a:t>
            </a:r>
            <a:r>
              <a:rPr lang="ru-RU" altLang="ru-RU" sz="12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газопоршневых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установок;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с/х техники и специализированного транспорта;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с/х животных (кроме свиней) и птицы, рыбопосадочного материала;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30980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5" y="1032890"/>
            <a:ext cx="5614619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Семейная ферма - КФХ, число членов которого составляет 2 и более членов семьи</a:t>
            </a:r>
            <a:r>
              <a:rPr lang="en-US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главы хозяйства, являющегося гражданином РФ</a:t>
            </a: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2" y="88073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59351" y="2048759"/>
            <a:ext cx="563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возмещение затрат КФХ, связанных с развитием семейных ферм;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обеспечение 60% затрат на развитие семейных ферм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52570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4" y="5029806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588362" y="5029806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3311959" y="5730480"/>
            <a:ext cx="2953596" cy="1550481"/>
            <a:chOff x="377160" y="1731169"/>
            <a:chExt cx="2953596" cy="15504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789446" y="1731169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59,9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60" y="1733637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Прямоугольник 32"/>
          <p:cNvSpPr/>
          <p:nvPr/>
        </p:nvSpPr>
        <p:spPr>
          <a:xfrm>
            <a:off x="6674544" y="421755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06.05.2025 – 16.05.2025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A21B1EE-8575-90C9-5564-EA989505B2F0}"/>
              </a:ext>
            </a:extLst>
          </p:cNvPr>
          <p:cNvSpPr/>
          <p:nvPr/>
        </p:nvSpPr>
        <p:spPr>
          <a:xfrm>
            <a:off x="594877" y="5750639"/>
            <a:ext cx="2541310" cy="155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субсидии: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млн руб.</a:t>
            </a:r>
            <a:endParaRPr lang="ru-RU" alt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4">
            <a:extLst>
              <a:ext uri="{FF2B5EF4-FFF2-40B4-BE49-F238E27FC236}">
                <a16:creationId xmlns="" xmlns:a16="http://schemas.microsoft.com/office/drawing/2014/main" id="{452A5EE8-66AD-ABE9-1574-06BA58854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8" y="5756548"/>
            <a:ext cx="348270" cy="3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09" y="1457392"/>
            <a:ext cx="254858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895492" y="1407683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199091" y="1457392"/>
            <a:ext cx="5826979" cy="342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</a:t>
            </a:r>
            <a:r>
              <a:rPr lang="ru-RU" altLang="ru-RU" sz="18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и осуществление деятельности на сельской территории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деятельность более 12 месяцев;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случаев привлечения к ответственности за несоблюдение запрета на выжигание сухой травянистой растительности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нарушений условий ранее предоставленной финансовой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пользования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земельным участком;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перед ФГБУ «Управление «</a:t>
            </a:r>
            <a:r>
              <a:rPr lang="ru-RU" altLang="ru-RU" sz="12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&gt;50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руб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по уплате налогов, сборов, страховых взносов и пеней в соответствии с законодательством о налогах и сборах &gt;10 тыс. руб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29805" y="4093733"/>
            <a:ext cx="56962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endParaRPr lang="ru-RU" sz="16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подтверждающие родство членов КФХ;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паспорт главы КФХ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подтверждающие приобретения;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об уплате или освобождении от уплаты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НДС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37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3846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 НА РАЗВИТИЕ СЕМЕЙНЫХ ФЕРМ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4" y="390959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93725" y="2559577"/>
            <a:ext cx="5423482" cy="2318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риобретение земельных участков с/х назначения, находящиеся в муниципальной собственности;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азработка проектной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документации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объектов для производства, хранения и переработки с/х продукции;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приобретение, строительство, реконструкция, капитальный ремонт или модернизация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объектов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производства, хранения и переработки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продукции;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и монтаж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оборудования, а также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газопоршневых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установок;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погашение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≤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 льготного инвестиционного кредита,  займа на реализацию проекта;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процентов по льготному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кредиту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5544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5" y="905732"/>
            <a:ext cx="5614619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Семейная ферма - КФХ, число членов которого составляет 2 и более членов семьи</a:t>
            </a:r>
            <a:r>
              <a:rPr lang="en-US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главы хозяйства, являющегося гражданином РФ</a:t>
            </a: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2" y="753577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59351" y="1723163"/>
            <a:ext cx="563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финансовое обеспечение до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60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% затрат КФХ по проекту развития семейной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фермы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26974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4" y="5312500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588362" y="5312500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3311959" y="6013174"/>
            <a:ext cx="2953596" cy="1550481"/>
            <a:chOff x="377160" y="1731169"/>
            <a:chExt cx="2953596" cy="15504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789446" y="1731169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60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60" y="1733637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Прямоугольник 32"/>
          <p:cNvSpPr/>
          <p:nvPr/>
        </p:nvSpPr>
        <p:spPr>
          <a:xfrm>
            <a:off x="6674544" y="421755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06.05.2025 – 05.06.2025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A21B1EE-8575-90C9-5564-EA989505B2F0}"/>
              </a:ext>
            </a:extLst>
          </p:cNvPr>
          <p:cNvSpPr/>
          <p:nvPr/>
        </p:nvSpPr>
        <p:spPr>
          <a:xfrm>
            <a:off x="594877" y="6033333"/>
            <a:ext cx="2541310" cy="155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гранта: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5 до 30 млн руб.</a:t>
            </a:r>
            <a:endParaRPr lang="ru-RU" alt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4">
            <a:extLst>
              <a:ext uri="{FF2B5EF4-FFF2-40B4-BE49-F238E27FC236}">
                <a16:creationId xmlns="" xmlns:a16="http://schemas.microsoft.com/office/drawing/2014/main" id="{452A5EE8-66AD-ABE9-1574-06BA58854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8" y="6039242"/>
            <a:ext cx="348270" cy="3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4" y="905732"/>
            <a:ext cx="254858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168376" y="905732"/>
            <a:ext cx="5826979" cy="342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</a:t>
            </a:r>
            <a:r>
              <a:rPr lang="ru-RU" altLang="ru-RU" sz="18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altLang="ru-RU" sz="1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и осуществление деятельности на сельской территории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деятельность более 12 месяцев;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земельным участком;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случаев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привлечения к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ответственности за несоблюдение запрета на выжигание сухой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травянистой растительности;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денежных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 ≥40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стоимости расходов по проекту, в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наличие собственных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 ≥10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нарушений условий ранее предоставленной финансовой поддержки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перед ФГБУ «Управление «</a:t>
            </a:r>
            <a:r>
              <a:rPr lang="ru-RU" altLang="ru-RU" sz="12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&gt;50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руб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по уплате налогов, сборов, страховых взносов и пеней в соответствии с законодательством о налогах и сборах &gt;10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руб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99092" y="3921838"/>
            <a:ext cx="569627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endParaRPr lang="ru-RU" sz="16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подтверждающие родство членов КФХ;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 количестве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членов и работников в КФХ;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проект развития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семейной фермы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выписка с банковского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счета;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кредитный договор или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выписка из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протокола решения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 предоставлении кредита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 привлечении заемных средств;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, обосновывающие расходы,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предусмотренные по проекту;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паспорт главы КФХ;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об уплате или освобождении от уплаты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НДС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38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605874" y="1588837"/>
            <a:ext cx="4586126" cy="525520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15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90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 племенного маточного поголовья сельскохозяйственных животных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387351" y="5060467"/>
            <a:ext cx="2926976" cy="1555059"/>
            <a:chOff x="361745" y="1631190"/>
            <a:chExt cx="2926976" cy="1555059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809535" y="1635768"/>
              <a:ext cx="2479186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102,3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45" y="1631190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сельскохозяйственные товаропроизводители и предприятия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АПК;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835140" y="4107179"/>
            <a:ext cx="4766970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74544" y="1555217"/>
            <a:ext cx="537012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отчет о движении скота и птицы за 2024 г.;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продуктивности за предыдущий год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свидетельство о регистрации в государственном племенном регистре;</a:t>
            </a:r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20897" y="1154382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72" y="1199807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38182" y="108993"/>
            <a:ext cx="4238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12.05.2025 –  20.05.2025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046" y="3787140"/>
            <a:ext cx="6136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обеспечения расходов на содержание племенного маточного поголовья сельскохозяйственных животных</a:t>
            </a:r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3" y="2282877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племенного маточного поголовья с/х животных;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25046" y="4671060"/>
            <a:ext cx="5974655" cy="161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30D92E7-D974-F3CC-DB68-66BACAC0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7642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FC5AB95-9678-4176-2EE1-B0375F95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9" y="381129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3D0B2998-FB0E-E8AF-706C-AC98E475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3" y="4608617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16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4796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молочного животноводства 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372401" y="5065045"/>
            <a:ext cx="2941925" cy="1550481"/>
            <a:chOff x="346795" y="1635768"/>
            <a:chExt cx="2941925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801913" y="1635768"/>
              <a:ext cx="2486807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26016" y="881971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сельскохозяйственные товаропроизводители и предприятия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АПК;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762639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4022149"/>
            <a:ext cx="456037" cy="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827520" y="4107179"/>
            <a:ext cx="4774590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сохранности поголовья;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молочной продуктивности коров;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реестр документов, подтверждающих факт реализации и (или) отгрузки на собственную переработку молока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N 13-АПК (годовая);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N 15-АПК (годовая);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N 1-КФХ (годовая)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12183" y="57632"/>
            <a:ext cx="4182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12.05.2025 – 22.05.2025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8545" y="4244872"/>
            <a:ext cx="6039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поддержка молочного животноводства  </a:t>
            </a:r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5" y="2034540"/>
            <a:ext cx="5974654" cy="2301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информации об объеме реализованного молока подтвержденной через ФГИС «</a:t>
            </a:r>
            <a:r>
              <a:rPr 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ВетИС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«Меркурий»;</a:t>
            </a:r>
            <a:endParaRPr lang="en-US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достижение средней молочной продуктивности коров за год;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поголовья коров и (или) овец;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сохранности поголовья в текущем году;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4770171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DFB4F879-842F-9A70-7D3F-0209223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0" y="423039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9AF00B93-A550-C917-8537-265F6FAE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0" y="199834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6F8312E0-BCBF-3CB7-B67E-2D84E80D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7" y="4798870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17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42" y="547014"/>
            <a:ext cx="11844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Приобретение результатов научно-исследовательских работ по генотипированию крупного рогатого скота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55170"/>
            <a:ext cx="3054276" cy="1550481"/>
            <a:chOff x="234445" y="1625893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25893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904723"/>
              <a:ext cx="357798" cy="35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6650" y="1225045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сельскохозяйственные товаропроизводители и предприятия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АПК;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4" y="1151669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541824"/>
            <a:ext cx="456839" cy="4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договоров оказания услуг по лабораторному молекулярно-генетическому исследованию;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актов оказания услуг;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свидетельство о регистрации в государственном племенном регистре организации, проводящей молекулярно-генетические исследования (</a:t>
            </a:r>
            <a:r>
              <a:rPr 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генотипирование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);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платежных поручений;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реестр </a:t>
            </a:r>
            <a:r>
              <a:rPr 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генотипированного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крупного рогатого скота;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01" y="1055768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66235" y="-7657"/>
            <a:ext cx="4182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12.05.2025 – 22.05.2025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</a:t>
            </a:r>
            <a:r>
              <a:rPr lang="ru-RU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 </a:t>
            </a: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01.12.2025 – 15.12.2025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167" y="41571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затрат на научно-исследовательскую работу</a:t>
            </a:r>
          </a:p>
          <a:p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по </a:t>
            </a:r>
            <a:r>
              <a:rPr 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генотипированию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крупного рогатого скота.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включение в перечень 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товаропроизводителей и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 АПК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4931946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F09FB776-35C5-29E2-03AF-5825945C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8" y="2752903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D3768CA-68A8-FE1C-D3FF-C95D545A2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508242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6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36339" y="1351572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18</a:t>
            </a:fld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945299" y="4164134"/>
            <a:ext cx="5246701" cy="1614432"/>
            <a:chOff x="249606" y="296447"/>
            <a:chExt cx="2876200" cy="720833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584496" y="296447"/>
              <a:ext cx="2541310" cy="720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103,8 ** млн руб. </a:t>
              </a:r>
              <a:endPara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Ставка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возмещения</a:t>
              </a: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-30%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Предельная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стоимость</a:t>
              </a: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</a:t>
              </a:r>
              <a:r>
                <a:rPr lang="ru-RU" altLang="ru-RU" sz="1400" b="1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627 </a:t>
              </a: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тыс. руб.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ското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-место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06" y="296533"/>
              <a:ext cx="232893" cy="23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4" y="816699"/>
            <a:ext cx="5621627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ЛПХ), российская организация;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реализован инвестпроект по созданию и(или) модернизации МТФ, признанный победителем федерального отбора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664544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0" y="3358271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7387091" y="3443301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270924"/>
            <a:ext cx="5264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РВ (при создании МТФ)/акт приемки объекта или оборудования (при модернизации МТФ);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сводный реестр  договоров и платежных поручений;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договора на  выполнение работ и(или) приобретение  оборудования;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платежные поручения/ выписки из расчетного счета получателя о перечислении средств, подтверждающие фактический объем затрат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44575" y="877276"/>
            <a:ext cx="1503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31" y="902514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298650" y="584907"/>
            <a:ext cx="4213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03.11.2025 – 21.11.2025 *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167" y="5047516"/>
            <a:ext cx="5637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возмещение СХТП (за исключением ЛПХ) </a:t>
            </a:r>
            <a:b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 российским организациям части прямых понесенных затрат на создание и(или) модернизацию МТФ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570058"/>
            <a:ext cx="5737865" cy="245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к МТФ: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не менее 1000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ското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-мест КРС или МРС;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 на проектную мощность в срок до 2 лет с момента РВ;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комплектация в срок до 9 мес. поголовьем коров/нетелей/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козоматок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100% (мощность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&lt;3000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ското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-мест) и 50% (мощность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3000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ското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-мест);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молочная продуктивность – более  7000 кг на корову (700 кг на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козоматку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обеспеченность энергоресурсами-100% от заявленной мощности;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РС не ранее 3х лет до года получения субсидии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5891310"/>
            <a:ext cx="5974655" cy="7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затрат: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МТФ;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модернизация МТФ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674240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505132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2" y="5904251"/>
            <a:ext cx="420688" cy="4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BE6D08D-C41E-41F2-B2CA-EC68C24BD350}"/>
              </a:ext>
            </a:extLst>
          </p:cNvPr>
          <p:cNvSpPr/>
          <p:nvPr/>
        </p:nvSpPr>
        <p:spPr>
          <a:xfrm>
            <a:off x="33227" y="362954"/>
            <a:ext cx="7738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И(ИЛИ) МОДЕРНИЗАЦИЯ </a:t>
            </a:r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ЖИВОТНОВОДЧЕСКИХ КОМПЛЕКСОВ</a:t>
            </a:r>
          </a:p>
          <a:p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МОЛОЧНОГО НАПРАВЛЕНИЯ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C16954-5C5D-48EE-9A5A-2C571F2E40E3}"/>
              </a:ext>
            </a:extLst>
          </p:cNvPr>
          <p:cNvSpPr txBox="1"/>
          <p:nvPr/>
        </p:nvSpPr>
        <p:spPr>
          <a:xfrm>
            <a:off x="7519734" y="6425007"/>
            <a:ext cx="4672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* зависит от даты федерального отбора</a:t>
            </a:r>
          </a:p>
          <a:p>
            <a:r>
              <a:rPr lang="ru-RU" sz="1200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** расчетный объем ФБ 121,9 млн</a:t>
            </a:r>
            <a:endParaRPr lang="ru-RU" sz="1200" dirty="0"/>
          </a:p>
        </p:txBody>
      </p:sp>
      <p:sp>
        <p:nvSpPr>
          <p:cNvPr id="26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33227" y="-11487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36339" y="1351572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19</a:t>
            </a:fld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945299" y="4405977"/>
            <a:ext cx="5124783" cy="1614433"/>
            <a:chOff x="249606" y="29711"/>
            <a:chExt cx="2809366" cy="720833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517662" y="29711"/>
              <a:ext cx="2541310" cy="720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11,7 млн руб. (БМО)</a:t>
              </a:r>
              <a:b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Ставка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возмещения: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                     КРС-45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тыс. руб./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ското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-место;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                             </a:t>
              </a: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МРС-10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тыс. руб./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ското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-место.</a:t>
              </a:r>
              <a:endParaRPr lang="ru-RU" altLang="ru-RU" sz="14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Предельная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стоимость</a:t>
              </a: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90%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 факт. затрат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06" y="62454"/>
              <a:ext cx="232893" cy="23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4" y="816699"/>
            <a:ext cx="5621627" cy="124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ЛПХ), организации АПК;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664544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0" y="3648873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7387091" y="3733903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3998" y="1288847"/>
            <a:ext cx="52644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информация о соответствии МТФ требованиям;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РС, РВ, акты ввода, акты об осуществлении тех. подключения;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заключение экспертизы на проектную документацию;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сметы, заключение об оценки достоверности сметной стоимости;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сводный реестр  договоров;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КС-2, КС-3, ОС-1, ОС-15;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платежные поручения, подтверждающие фактический объем затрат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44575" y="877276"/>
            <a:ext cx="1503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31" y="902514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118719" y="-2197"/>
            <a:ext cx="4213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03.11.2025 – 26.11.2025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167" y="3932702"/>
            <a:ext cx="5637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возмещение затрат, связанных с созданием объектов инфраструктуры к МТФ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153694"/>
            <a:ext cx="5677007" cy="1767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чем за год до получения субсидии реализован инвестпроект по созданию и(или) модернизации МТФ мощностью(приростом мощности)не менее 200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ското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-мест;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чем за 3 года до создания МТФ создана инфраструктура/ обеспечено тех. подключение к инженерным и(или) транспортным сетям и ЛОС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4789022"/>
            <a:ext cx="5974655" cy="1366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затрат: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инженерной инфраструктуры (объекты электро-водоснабжения и водоотведения за пределами ЗУ под МТФ);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транспортной инфраструктуры (а/д протяженностью </a:t>
            </a:r>
            <a:b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1 км до ЗУ под МТФ)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57876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3936512"/>
            <a:ext cx="366422" cy="3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2" y="4801964"/>
            <a:ext cx="420688" cy="3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BE6D08D-C41E-41F2-B2CA-EC68C24BD350}"/>
              </a:ext>
            </a:extLst>
          </p:cNvPr>
          <p:cNvSpPr/>
          <p:nvPr/>
        </p:nvSpPr>
        <p:spPr>
          <a:xfrm>
            <a:off x="0" y="480101"/>
            <a:ext cx="9908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ИНФРАСТРУКТУРЫ </a:t>
            </a:r>
            <a:r>
              <a:rPr lang="ru-RU" altLang="ru-RU" sz="14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ЖИВОТНОВОДЧЕСКИм КОМПЛЕКСам </a:t>
            </a:r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МОЛОЧНОГО НАПРАВЛЕНИЯ</a:t>
            </a:r>
          </a:p>
        </p:txBody>
      </p:sp>
      <p:sp>
        <p:nvSpPr>
          <p:cNvPr id="2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-678" r="9925" b="3378"/>
          <a:stretch/>
        </p:blipFill>
        <p:spPr bwMode="auto">
          <a:xfrm>
            <a:off x="792480" y="472481"/>
            <a:ext cx="10576560" cy="4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КАЛЕНДАРЬ МЕР ПОДДЕРЖКИ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" y="50139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сроки подачи заявок;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требования к получателям;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необходимые документы;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объем </a:t>
            </a:r>
            <a:r>
              <a:rPr lang="ru-RU" sz="1600" b="1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софинансирования</a:t>
            </a: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дополнительные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1137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Растениеводство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06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7179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агротехнологические работы на площадях, занятых картофелем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14,853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805024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СХТП,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включенные в реестр </a:t>
            </a:r>
            <a:r>
              <a:rPr 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посевных площадях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за 2024 г.;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почвенного, агрохимического и эколого-токсикологического обследования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реестр расхода семян  в 2024 году;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перечень земельных участков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118719" y="33110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24.02.2025 – 05.03.2025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925" y="372245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финансовое обеспечение затрат на проведение агротехнологических работ, на площадях, занятых картофелем;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7"/>
            <a:ext cx="6469956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сорта и гибриды семян с/х культур из Государственного реестра селекционных достижений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сортовые и посевные качества семян соответствуют  требованиям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ГОСТ 33996-2016;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  проведено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агро-химобследование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почвы за последние 5 лет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3" y="4682541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вложений);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4" y="3820219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3" y="4796841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22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10867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АГРОТЕХНОЛОГИЧЕСКИЕ работы на площадях, занятых овощами открытого грунта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12,909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626126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СХТП,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включенные в реестр </a:t>
            </a:r>
            <a:r>
              <a:rPr 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/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посевных площадях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за 2024 г.;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почвенного, агрохимического и эколого-токсикологического обследования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реестр расхода семян  в 2024 году;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перечень земельных участков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43672" y="86084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24.02.2025 – 05.03.2025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925" y="366466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финансовое обеспечение затрат на проведение агротехнологических работ, на площадях, занятых овощами открытого грунта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7"/>
            <a:ext cx="6574731" cy="1319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сорта и гибриды семян с/х культур из Государственного реестра селекционных достижений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сортовые и посевные качества семян соответствуют  требованиям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ГОСТ 32592-2013, ГОСТ Р 30106-94, ГОСТ 32917-2014, ГОСТ 33996-2016</a:t>
            </a:r>
            <a:endParaRPr lang="ru-RU" sz="1400" dirty="0"/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проведено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агро-химобследование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почвы за последние 5 лет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3" y="4694910"/>
            <a:ext cx="6194473" cy="1920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вложений);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7" y="3665299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3" y="4649546"/>
            <a:ext cx="376136" cy="3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23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133101" y="60229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30" y="483119"/>
            <a:ext cx="4178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картофеля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341628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105,967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СКПК)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72" y="4165118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размере посевных площадей за 2022-2024 гг.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фактическом сборе урожая  за 2022-2024 гг.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реестр расхода семян картофеля за 2024 г.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внесения удобрений за 2024г.;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994773" y="55611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24.02.2025 – 05.03.2025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090" y="3830180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обеспечение расходов 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 производство картофеля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6365181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внесение удобрений в объеме, установленном Министерством;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сорта и гибриды семян с/х культур из Государственного реестра селекционных достижений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сортовые и посевные качества семян соответствуют  требованиям ГОСТ 33996-2016</a:t>
            </a:r>
            <a:endParaRPr lang="en-US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4931946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963188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2" y="4944889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24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480101"/>
            <a:ext cx="81187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овощей открытого грунта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94,109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СКПК)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сведения о фактическом сборе урожая за 2022-2024 гг.;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реестр расхода семян за 2024 г.;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внесения удобрений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</a:t>
            </a: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118718" y="109677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24.02.2025 – 05.03.2025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925" y="384567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обеспечение расходов на производство овощей открытого грунта</a:t>
            </a:r>
            <a:endParaRPr 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6346131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внесение удобрений в объеме, установленном Министерством;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сорта и гибриды семян с/х культур из Государственного реестра селекционных достижений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сортовые и посевные качества семян соответствуют  требованиям ГОСТ 32592-2013, ГОСТ Р 30106-94, ГОСТ 32917-2014, ГОСТ 33996-2016</a:t>
            </a:r>
            <a:endParaRPr lang="ru-RU" sz="1400" dirty="0"/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4931946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2" y="3902031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4911779"/>
            <a:ext cx="390573" cy="3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62900" y="1581282"/>
            <a:ext cx="4229100" cy="5172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25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7236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элитного семеноводства картофеля и овощей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435761" y="5199881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263,046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СКПК)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28" y="4450945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977703" y="4399906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 с патентообладателем на производство и реализацию оригинальных семян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реестр расхода семян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акта апробации семенных участков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en-US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 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 соответствия на семена и (или) протокол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испытаний;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перечень земельных участков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897821" y="394376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</a:t>
            </a:r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r>
              <a:rPr lang="ru-RU" sz="16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24.02.2025 </a:t>
            </a:r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– </a:t>
            </a:r>
            <a:r>
              <a:rPr lang="ru-RU" sz="16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05.03.2025</a:t>
            </a:r>
            <a:endParaRPr lang="ru-RU" sz="16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396" y="3460955"/>
            <a:ext cx="72885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финансовое обеспечение расходов на поддержку элитного семеноводства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92531" y="2311452"/>
            <a:ext cx="6180486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СХТП является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оригинатором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или уполномоченным им лицом;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собственное производство оригинальных и элитных семян картофеля /овощей 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74397" y="4486660"/>
            <a:ext cx="6135623" cy="192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вложений);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6095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2" y="4399906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4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21129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26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6505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и </a:t>
            </a:r>
            <a:r>
              <a:rPr lang="ru-RU" sz="1400" b="1" cap="all" spc="-1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зерновых культур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548317" y="5065044"/>
            <a:ext cx="4967408" cy="1550481"/>
            <a:chOff x="522711" y="1635767"/>
            <a:chExt cx="4967408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952097" y="1635767"/>
              <a:ext cx="4538022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49</a:t>
              </a: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</a:t>
              </a:r>
              <a:r>
                <a:rPr lang="en-US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205</a:t>
              </a: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млн руб.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размер субсидии не более 50% объема затрат</a:t>
              </a:r>
              <a:endPara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11" y="164467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20311" y="9237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товаропроизводитель;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научные и образовательные организации, которые в процессе деятельности производят зерновые культуры или осуществляют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переработку;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3" y="894920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26" y="3661732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977703" y="3661732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 с/х страхования с гос. поддержкой                  (при наличии);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о факте реализации зерновых культур собственного производства;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перечень земельных участков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895492" y="64796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24.02.2025 – 05.03.2025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544" y="37404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обеспечение расходов на производство и реализацию зерновых культур (пшеница, рожь, ячмень, кукуруза)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10090" y="2552376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зарегистрирован в Федеральной системе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прослеживаемости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зерна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отнесение участника к производителям зерна 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20311" y="4665245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" y="2621280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" y="3905249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6" y="4759908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36339" y="1351572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27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-68949" y="571686"/>
            <a:ext cx="12192000" cy="313902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600" b="1" cap="all" spc="1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И(ИЛИ) МОДЕРНИЗАЦИЯ ОБЪЕКТОВ АПК </a:t>
            </a:r>
            <a:endParaRPr lang="ru-RU" altLang="ru-RU" sz="1600" b="1" spc="100" dirty="0">
              <a:solidFill>
                <a:srgbClr val="0A4F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398313" y="4555265"/>
            <a:ext cx="5045266" cy="1660298"/>
            <a:chOff x="292042" y="601281"/>
            <a:chExt cx="2765775" cy="74131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516507" y="621760"/>
              <a:ext cx="2541310" cy="720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 smtClean="0">
                  <a:solidFill>
                    <a:srgbClr val="F9B10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125,7 млн</a:t>
              </a:r>
              <a:r>
                <a:rPr lang="ru-RU" altLang="ru-RU" sz="1400" b="1" dirty="0">
                  <a:solidFill>
                    <a:srgbClr val="F9B10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руб.</a:t>
              </a:r>
              <a:br>
                <a:rPr lang="ru-RU" altLang="ru-RU" sz="1400" b="1" dirty="0">
                  <a:solidFill>
                    <a:srgbClr val="F9B10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altLang="ru-RU" sz="1400" b="1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Ставка </a:t>
              </a:r>
              <a:r>
                <a:rPr lang="ru-RU" altLang="ru-RU" sz="1400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возмещения</a:t>
              </a:r>
              <a:r>
                <a:rPr lang="ru-RU" altLang="ru-RU" sz="1400" b="1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-25%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Предельная </a:t>
              </a:r>
              <a:r>
                <a:rPr lang="ru-RU" altLang="ru-RU" sz="1400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стоимость</a:t>
              </a:r>
              <a:r>
                <a:rPr lang="ru-RU" altLang="ru-RU" sz="1400" b="1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от 15 до 37 </a:t>
              </a:r>
              <a:r>
                <a:rPr lang="ru-RU" altLang="ru-RU" sz="1400" dirty="0">
                  <a:solidFill>
                    <a:srgbClr val="0A4F2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 руб. за тонну (без НДС)</a:t>
              </a:r>
              <a:r>
                <a:rPr lang="ru-RU" altLang="ru-RU" sz="1400" b="1" dirty="0">
                  <a:solidFill>
                    <a:srgbClr val="F9B10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42" y="601281"/>
              <a:ext cx="179566" cy="18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09111" y="1190544"/>
            <a:ext cx="6253110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(за исключением ЛПХ), российская организация;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состоит на учете в налоговых органах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деятельность в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 инвестпроект по созданию и(или) модернизации хранилища, признанный победителем федерального отбора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" y="1089191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31" y="3849767"/>
            <a:ext cx="402046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62221" y="392772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58276" y="1019337"/>
            <a:ext cx="52644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 err="1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инвестпроект</a:t>
            </a: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 по созданию/модернизации хранилища;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РВ </a:t>
            </a: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(при создании)/акт приемки объекта </a:t>
            </a:r>
            <a:b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или оборудования (при модернизации);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заключение экспертизы на проектную документацию;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договора купли-продажи технологических систем </a:t>
            </a:r>
            <a:b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по поддержанию микроклимата;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ИРД и ТУ, подтверждающие 100% обеспеченность энергоресурсами;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выписка из ЕГРН на хранилище;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документы, подтверждающие фактические затраты (ССР, КС-2, КС-3, ОС-15, ОС-1,  платежные поручения, договора и пр.)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54332" y="762222"/>
            <a:ext cx="1503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38" y="1012027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192167" y="95033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Прием заявок: 01.04.2025 – 18.04.2025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                           11.08.2025 – 29.08.2025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535" y="4898642"/>
            <a:ext cx="5637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: возмещение СХТП (за исключением ЛПХ) </a:t>
            </a:r>
            <a:b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и российским организациям части прямых понесенных затрат </a:t>
            </a:r>
            <a:b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на создание и(или) модернизацию хранилищ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27280" y="2807981"/>
            <a:ext cx="5737865" cy="2459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хранилищам: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 не менее 1000 тонн ед. хранения;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технологических систем, обеспечивающих поддержание микроклимата/улучшение указанных систем (при модернизации);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энергоресурсами-100% от заявленной мощности;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 не ранее 3х лет до года получения субсидии, </a:t>
            </a:r>
            <a:b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РВ не позднее 1 июля года получения субсидии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65499" y="5626724"/>
            <a:ext cx="5974655" cy="7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затрат: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хранилищ;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хранилищ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6" y="2807981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6" y="4898642"/>
            <a:ext cx="323403" cy="3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" y="5642388"/>
            <a:ext cx="344568" cy="3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BE6D08D-C41E-41F2-B2CA-EC68C24BD350}"/>
              </a:ext>
            </a:extLst>
          </p:cNvPr>
          <p:cNvSpPr/>
          <p:nvPr/>
        </p:nvSpPr>
        <p:spPr>
          <a:xfrm>
            <a:off x="16166" y="865448"/>
            <a:ext cx="3453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Картофеле-, овощехранилища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C16954-5C5D-48EE-9A5A-2C571F2E40E3}"/>
              </a:ext>
            </a:extLst>
          </p:cNvPr>
          <p:cNvSpPr txBox="1"/>
          <p:nvPr/>
        </p:nvSpPr>
        <p:spPr>
          <a:xfrm>
            <a:off x="155575" y="6292785"/>
            <a:ext cx="114714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* зависит от даты начала реализации проекта и состава технологического </a:t>
            </a:r>
            <a:r>
              <a:rPr lang="ru-RU" sz="1000" dirty="0" smtClean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оборудования (2021: 15 тыс. руб. за тонну, при наличии установленного перечнем оборудования – </a:t>
            </a:r>
            <a:r>
              <a:rPr lang="ru-RU" sz="1000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25 тыс. руб. за </a:t>
            </a:r>
            <a:r>
              <a:rPr lang="ru-RU" sz="1000" dirty="0" smtClean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тонну; 2022: 21 </a:t>
            </a:r>
            <a:r>
              <a:rPr lang="ru-RU" sz="1000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тыс. руб. за тонну, при наличии установленного перечнем оборудования – </a:t>
            </a:r>
            <a:r>
              <a:rPr lang="ru-RU" sz="1000" dirty="0" smtClean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35 </a:t>
            </a:r>
            <a:r>
              <a:rPr lang="ru-RU" sz="1000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тыс. руб. за тонну; </a:t>
            </a:r>
            <a:r>
              <a:rPr lang="ru-RU" sz="1000" dirty="0" smtClean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2023: 23 </a:t>
            </a:r>
            <a:r>
              <a:rPr lang="ru-RU" sz="1000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тыс. руб. за тонну, при наличии установленного перечнем оборудования – </a:t>
            </a:r>
            <a:r>
              <a:rPr lang="ru-RU" sz="1000" dirty="0" smtClean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37 </a:t>
            </a:r>
            <a:r>
              <a:rPr lang="ru-RU" sz="1000" dirty="0">
                <a:solidFill>
                  <a:srgbClr val="F9B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34" charset="0"/>
              </a:rPr>
              <a:t>тыс. руб. за тонну; </a:t>
            </a:r>
          </a:p>
          <a:p>
            <a:endParaRPr lang="ru-RU" sz="1000" dirty="0">
              <a:solidFill>
                <a:srgbClr val="F9B1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 pitchFamily="34" charset="0"/>
            </a:endParaRPr>
          </a:p>
          <a:p>
            <a:endParaRPr lang="ru-RU" sz="1000" dirty="0">
              <a:solidFill>
                <a:srgbClr val="F9B1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 pitchFamily="34" charset="0"/>
            </a:endParaRPr>
          </a:p>
        </p:txBody>
      </p:sp>
      <p:sp>
        <p:nvSpPr>
          <p:cNvPr id="26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28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6181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64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ПРОИЗВОДСТВА ОВОЩЕЙ ЗАЩИЩЕННОГО ГРУНТА</a:t>
            </a:r>
            <a:endParaRPr lang="ru-RU" sz="1400" b="1" spc="-1" dirty="0">
              <a:solidFill>
                <a:srgbClr val="00643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107,162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</a:t>
            </a:r>
            <a:r>
              <a:rPr lang="ru-RU" alt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81" y="4259348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об объеме производства овощей произведенных с применением технологии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досвечивания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 январь - февраль 2025 года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972299" y="122322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</a:t>
            </a:r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24.03.2025 – 02.04.2025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925" y="348271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обеспечение расходов на производство овощей защищенного грунта, произведенных с применением технологии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досвечивания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6469956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выращивание овощей защищенного грунта с использованием</a:t>
            </a:r>
            <a:b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системы электрического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досвечивания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требования к мощности 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досвечивания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урожайности овощей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в соответствии с Приказом Минсельхоза РФ от 21.12.2022 № 902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4931946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8" y="3618289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2" y="4944889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57173" y="1465733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29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растениеводство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4712"/>
            <a:ext cx="6404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плодово-ягодных насаждений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255315"/>
            <a:ext cx="5777438" cy="1550481"/>
            <a:chOff x="234445" y="1635768"/>
            <a:chExt cx="5777438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0" y="1635768"/>
              <a:ext cx="5264473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32,074 млн руб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>
                  <a:solidFill>
                    <a:srgbClr val="00643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размер субсидии не может быть ≥ 95 %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>
                  <a:solidFill>
                    <a:srgbClr val="00643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 фактических затрат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67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</a:t>
            </a:r>
            <a:r>
              <a:rPr lang="ru-RU" alt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ИП, осуществляющие первичную и последующую                                                                                                                                                                                                                         переработку с/х </a:t>
            </a:r>
            <a:r>
              <a:rPr lang="ru-RU" alt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продукции;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49" y="4530572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73017" y="4498320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53199" y="1394322"/>
            <a:ext cx="52644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закладку многолетних насаждений и ПСД;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расход посадочного материала;</a:t>
            </a:r>
            <a:endParaRPr lang="en-US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реестр земельных участков, используемых для закладки многолетних </a:t>
            </a:r>
            <a:r>
              <a:rPr lang="ru-RU" sz="1400" dirty="0" smtClean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насаждений;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сертификат соответствия на посадочный материал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или протокол испытаний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договоров на закладку (при наличии) или документы, подтверждающие затраты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акт о приемке выполненных работ КС-2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о стоимости выполненных работ КС-3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акт приема закладки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реестр документов, подтверждающих затраты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973364" y="52204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29.10.2025 – 10.11.2025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509" y="4554167"/>
            <a:ext cx="6192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возмещение  затрат на поддержку производства продукции плодово-ягодных насаждений предшествующего и текущего года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65509" y="2788857"/>
            <a:ext cx="5974655" cy="2525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проекта на закладку многолетних насаждений;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закладка многолетних насаждений на площади не менее 1 га;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случая пала сухой травы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сортовые и посевные качества семян соответствуют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ГОСТ Р 55758-2013, ГОСТ Р 70191-2022 и ГОСТ 59653-2021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закладке садов интенсивного типа используются семена с/х культур из Государственного реестра селекционных достижений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/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/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752475" y="5314850"/>
            <a:ext cx="5800724" cy="143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товарно-материальных ценностей, связанных с закладкой плодово-ягодных насаждений;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5" y="2784396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5" y="4626082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4" y="5263232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</a:t>
            </a:fld>
            <a:endParaRPr lang="ru-RU"/>
          </a:p>
        </p:txBody>
      </p:sp>
      <p:sp>
        <p:nvSpPr>
          <p:cNvPr id="6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ИНФОРМИРОВАНИЕ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803" y="5891121"/>
            <a:ext cx="2914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Портал </a:t>
            </a:r>
            <a:r>
              <a:rPr lang="ru-RU" sz="1600" b="1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МОй</a:t>
            </a: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АПК</a:t>
            </a:r>
          </a:p>
          <a:p>
            <a:r>
              <a:rPr lang="en-US" sz="16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https://moyapk.mosreg.ru/</a:t>
            </a:r>
            <a:endParaRPr lang="ru-RU" sz="16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1477" y="5795149"/>
            <a:ext cx="312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Телеграмм канал «Минсельхоз вещает»</a:t>
            </a:r>
          </a:p>
          <a:p>
            <a:r>
              <a:rPr lang="en-US" sz="16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https://t.me/minselhozmo</a:t>
            </a:r>
            <a:endParaRPr lang="ru-RU" sz="16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0926" y="5768011"/>
            <a:ext cx="312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Официальный сайт МСХ МО</a:t>
            </a:r>
          </a:p>
          <a:p>
            <a:r>
              <a:rPr lang="en-US" sz="16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https://msh.mosreg.ru/</a:t>
            </a:r>
            <a:endParaRPr lang="ru-RU" sz="16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endParaRPr 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2" y="589457"/>
            <a:ext cx="3697505" cy="311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33" y="589457"/>
            <a:ext cx="3115933" cy="343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18" y="589457"/>
            <a:ext cx="3930950" cy="343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268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Рыбоводство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84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31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РЫБОВОДСТВО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9405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товарной рыбы и </a:t>
            </a:r>
            <a:r>
              <a:rPr lang="en-US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рыбопосадочного материала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625822" y="5015167"/>
            <a:ext cx="3228850" cy="1550481"/>
            <a:chOff x="234444" y="1585890"/>
            <a:chExt cx="3228850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921984" y="1585890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26,4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млн 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dirty="0">
                  <a:solidFill>
                    <a:srgbClr val="00643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размер субсидии </a:t>
              </a:r>
              <a:r>
                <a:rPr lang="ru-RU" altLang="ru-RU" sz="1600" dirty="0" smtClean="0">
                  <a:solidFill>
                    <a:srgbClr val="00643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- 20 </a:t>
              </a:r>
              <a:r>
                <a:rPr lang="ru-RU" altLang="ru-RU" sz="1600" dirty="0">
                  <a:solidFill>
                    <a:srgbClr val="00643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dirty="0">
                  <a:solidFill>
                    <a:srgbClr val="00643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 фактических затрат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4" y="1614073"/>
              <a:ext cx="415057" cy="42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20311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  <a:endParaRPr lang="en-US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МО.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1023659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89" y="4113592"/>
            <a:ext cx="456839" cy="5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7170974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  <a:endParaRPr lang="en-US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2695768"/>
            <a:ext cx="5264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</a:t>
            </a:r>
            <a:r>
              <a:rPr lang="en-US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N 6-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АПК (годовая)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подтверждающие произведенные затраты;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ветеринарных сопроводительных документов </a:t>
            </a:r>
            <a:b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 приобретенные корма.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8078" y="2319305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32" y="2335671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11683" y="11632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01.05.2025 – 31.11.2025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385" y="4409245"/>
            <a:ext cx="58543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r>
              <a:rPr lang="en-US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возмещение части затрат сельскохозяйственных товаропроизводителей и организаций агропромышленного комплекса на приобретение кормов для производства товарной рыбы и рыбопосадочного материала.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390254"/>
            <a:ext cx="5974655" cy="19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  <a:endParaRPr lang="en-US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кормов для производства товарной рыбы и рыбопосадочного материала в период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с1 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ноября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2024г.                 по 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 октября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2025г.; 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документов, подтверждающих соответствие кормов для производства товарной рыбы и рыбопосадочного материала ветеринарно-санитарным требованиям.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891032" y="1141308"/>
            <a:ext cx="5353632" cy="1036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  <a:endParaRPr lang="en-US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кормов для производства товарной рыбы </a:t>
            </a:r>
            <a:b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рыбопосадочного материала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448445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9" y="446905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42" y="1261543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Универсальная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84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33</a:t>
            </a:fld>
            <a:endParaRPr lang="ru-RU" dirty="0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УНИВЕРСАЛЬНАЯ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2405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 </a:t>
            </a:r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«агростартап»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28" y="2871601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9" y="3063522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5" y="905732"/>
            <a:ext cx="5614619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КФХ,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зарегистрированное на сельской территории МО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году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подачи заявления на участие в конкурсе;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гражданин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РФ,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обязующийся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зарегистрировать КФХ на сельской территории МО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победы в конкурсе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2" y="753577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59351" y="2033653"/>
            <a:ext cx="563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финансовое обеспечение до 90% затрат КФХ по проекту создания и (или) развития хозяйства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7464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74544" y="421755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06.03.2025 – 05.04.2025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20" y="1004088"/>
            <a:ext cx="254858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521997" y="2971747"/>
            <a:ext cx="5423482" cy="2318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риобретение земельных участков с/х назначения;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проектной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документации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строительства или реконструкции зданий для производства, хранения и переработки с/х продукции;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приобретение, строительство,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реконструкция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модернизация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зданий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производства, хранения и переработки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продукции, в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ограждения,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их подключение к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электрическим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водо-, газо- и теплопроводным сетям, в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автономным;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с/х животных (кроме свиней) и птицы, рыбопосадочного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материала;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машин и оборудования, средств автотранспортных, прицепов и пр.;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посадочного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материала для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закладки многолетних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насаждений;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погашение </a:t>
            </a:r>
            <a:r>
              <a:rPr lang="en-US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≤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 льготного инвестиционного кредита,  займа на реализацию проекта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82150" y="1485900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00226" y="2883849"/>
            <a:ext cx="5696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endParaRPr lang="ru-RU" sz="16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проект создания и (или) развития хозяйства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обосновывающие расходы, предусмотренные по проекту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выписка с банковского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счета;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документ, подтверждающий образование или стаж работы в сфере с/х;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аспорт;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об уплате или освобождении от уплаты НДС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464702" y="1004089"/>
            <a:ext cx="5826979" cy="2119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</a:t>
            </a:r>
            <a:r>
              <a:rPr lang="ru-RU" altLang="ru-RU" sz="18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altLang="ru-RU" sz="1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аличие проекта;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ранее не осуществлял деятельность, связанную с производством с/х продукции и не был зарегистрирован как КФХ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собственных средств ≥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10% стоимости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расходов по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проекту;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аличие с/х образования или стажа работы в сельском хозяйстве (в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опыт ведения ЛПХ) более 3-х лет;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по уплате налогов, сборов, страховых взносов и пеней в соответствии с законодательством о налогах и сборах &gt;10 тыс. руб.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20" y="4728945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6606558" y="4728945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9309583" y="5407311"/>
            <a:ext cx="2953596" cy="1550481"/>
            <a:chOff x="377160" y="1731169"/>
            <a:chExt cx="2953596" cy="15504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789446" y="1731169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37,3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60" y="1733637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A21B1EE-8575-90C9-5564-EA989505B2F0}"/>
              </a:ext>
            </a:extLst>
          </p:cNvPr>
          <p:cNvSpPr/>
          <p:nvPr/>
        </p:nvSpPr>
        <p:spPr>
          <a:xfrm>
            <a:off x="6611495" y="5401402"/>
            <a:ext cx="2541310" cy="155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гранта: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1,5 до </a:t>
            </a:r>
            <a:r>
              <a: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млн руб.</a:t>
            </a:r>
            <a:endParaRPr lang="ru-RU" alt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4">
            <a:extLst>
              <a:ext uri="{FF2B5EF4-FFF2-40B4-BE49-F238E27FC236}">
                <a16:creationId xmlns="" xmlns:a16="http://schemas.microsoft.com/office/drawing/2014/main" id="{452A5EE8-66AD-ABE9-1574-06BA588541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26" y="5407311"/>
            <a:ext cx="348270" cy="3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4985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развитие </a:t>
            </a:r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сельской кооперации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76" y="251364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2" y="2380375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5" y="915374"/>
            <a:ext cx="5614619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потребительский кооператив</a:t>
            </a: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2" y="763219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59351" y="1471054"/>
            <a:ext cx="5639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развитие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сельской кооперации на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возмещение части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понесенных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затрат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, возникающих при реализации мероприятий, направленных на создание новых субъектов малого предпринимательства в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АПК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7486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74544" y="421755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01.04.2025 – 11.04.2025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 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01.07.2025 – 11.07.2025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75" y="1031108"/>
            <a:ext cx="254858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350857" y="1031109"/>
            <a:ext cx="5826979" cy="231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</a:t>
            </a:r>
            <a:r>
              <a:rPr lang="ru-RU" altLang="ru-RU" sz="18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и осуществление деятельности на сельской территории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кооператив и его члены субъекты малого и среднего предпринимательства;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членство в ревизионном союзе с/х кооперативов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81574" y="2525888"/>
            <a:ext cx="56962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endParaRPr lang="ru-RU" sz="16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устав кооператива;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выписка из реестра членов кооператива с приложением документов, подтверждающих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статус сельскохозяйственного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товаропроизводителя;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о членстве в ревизионном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союзе;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справка об уплате или освобождении от уплаты НДС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подтверждающие затраты</a:t>
            </a:r>
          </a:p>
        </p:txBody>
      </p:sp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09" y="5443516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8401807" y="5525372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5981373" y="5522904"/>
            <a:ext cx="2953596" cy="1550481"/>
            <a:chOff x="377160" y="1731169"/>
            <a:chExt cx="2953596" cy="15504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789446" y="1731169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24,9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60" y="1733637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A21B1EE-8575-90C9-5564-EA989505B2F0}"/>
              </a:ext>
            </a:extLst>
          </p:cNvPr>
          <p:cNvSpPr/>
          <p:nvPr/>
        </p:nvSpPr>
        <p:spPr>
          <a:xfrm>
            <a:off x="541690" y="5516995"/>
            <a:ext cx="5175346" cy="145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субсидии: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а) до 3 млн руб.;    б-в) до 10 млн руб.;</a:t>
            </a:r>
          </a:p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г) до 20 млн руб.;  д) до 5 млн руб. </a:t>
            </a:r>
            <a:endParaRPr lang="ru-RU" alt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4">
            <a:extLst>
              <a:ext uri="{FF2B5EF4-FFF2-40B4-BE49-F238E27FC236}">
                <a16:creationId xmlns="" xmlns:a16="http://schemas.microsoft.com/office/drawing/2014/main" id="{452A5EE8-66AD-ABE9-1574-06BA588541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" y="5522904"/>
            <a:ext cx="348270" cy="3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62929"/>
              </p:ext>
            </p:extLst>
          </p:nvPr>
        </p:nvGraphicFramePr>
        <p:xfrm>
          <a:off x="621626" y="2392226"/>
          <a:ext cx="5359747" cy="2758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78974"/>
                <a:gridCol w="1180773"/>
              </a:tblGrid>
              <a:tr h="296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Направления расходов: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Возмещение затрат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80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а) приобретение имущества</a:t>
                      </a:r>
                      <a:r>
                        <a:rPr lang="ru-RU" sz="1100" kern="1200" baseline="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 для передачи в собственность членам кооператива;</a:t>
                      </a:r>
                      <a:endParaRPr lang="ru-RU" sz="1100" kern="1200" dirty="0" smtClean="0">
                        <a:ln>
                          <a:noFill/>
                        </a:ln>
                        <a:solidFill>
                          <a:srgbClr val="0A4F2E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  <a:sym typeface="Helvetic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50%</a:t>
                      </a:r>
                      <a:endParaRPr lang="ru-RU" sz="1100" kern="1200" dirty="0">
                        <a:ln>
                          <a:noFill/>
                        </a:ln>
                        <a:solidFill>
                          <a:srgbClr val="0A4F2E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16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б) приобретение КРС и МРС для замены больных или инфицированных животных;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50%</a:t>
                      </a:r>
                    </a:p>
                    <a:p>
                      <a:endParaRPr lang="ru-RU" sz="1100" kern="1200" dirty="0">
                        <a:ln>
                          <a:noFill/>
                        </a:ln>
                        <a:solidFill>
                          <a:srgbClr val="0A4F2E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в) приобретение с/х техники и специализированного транспорта, оборудования;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г) закупка с/х у членов кооператива или у ЛПХ, не являющимися членами кооператива;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10-15%</a:t>
                      </a:r>
                      <a:endParaRPr lang="ru-RU" sz="1100" kern="1200" dirty="0">
                        <a:ln>
                          <a:noFill/>
                        </a:ln>
                        <a:solidFill>
                          <a:srgbClr val="0A4F2E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д) уплата лизинговых платежей за приобретение в лизинг объектов для хранения, переработки, упаковки, маркировки и реализации с/х продукции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20%</a:t>
                      </a:r>
                      <a:endParaRPr lang="ru-RU" sz="1100" kern="1200" dirty="0">
                        <a:ln>
                          <a:noFill/>
                        </a:ln>
                        <a:solidFill>
                          <a:srgbClr val="0A4F2E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УНИВЕРСАЛЬНАЯ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232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 «</a:t>
            </a:r>
            <a:r>
              <a:rPr lang="ru-RU" sz="1400" b="1" cap="all" spc="-1" dirty="0" err="1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Агротуризм</a:t>
            </a:r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4" y="3071216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4" y="1011195"/>
            <a:ext cx="5037831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(СХТП), </a:t>
            </a:r>
            <a:b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исключением ЛПХ</a:t>
            </a: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5732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9019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74544" y="421755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01.04.2025 – 01.05.2025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95492" y="1485900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6263" y="1990196"/>
            <a:ext cx="5060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финансовое обеспечение до 90% расходов СХТП на развитие сельского туризма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4" y="3071216"/>
            <a:ext cx="4866329" cy="2318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приобретение, строительство,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модернизация или реконструкция средств размещения (в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одульных) для ведения деятельности в области сельского туризма (включая детские развлекательные комплексы и объекты проката), их подключение к электрическим, водо-, газо- и теплопроводным сетям (в 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автономным);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и монтаж туристического оборудования, снаряжения и инвентаря в целях обеспечения эксплуатации туристических объектов, объектов для осуществления деятельности в сфере сельского туризма, техники, специализированного транспорта;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проведение работ по благоустройству территорий, прилегающих к средствам размещения, используемым для осуществления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деятельности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сфере сельского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туризма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21" y="4784877"/>
            <a:ext cx="491817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6129059" y="4784877"/>
            <a:ext cx="5226833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8852656" y="5485551"/>
            <a:ext cx="3179740" cy="1550481"/>
            <a:chOff x="377160" y="1731169"/>
            <a:chExt cx="2953596" cy="15504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789446" y="1731169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38,2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60" y="1733637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A21B1EE-8575-90C9-5564-EA989505B2F0}"/>
              </a:ext>
            </a:extLst>
          </p:cNvPr>
          <p:cNvSpPr/>
          <p:nvPr/>
        </p:nvSpPr>
        <p:spPr>
          <a:xfrm>
            <a:off x="6135573" y="5505710"/>
            <a:ext cx="2735887" cy="155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гранта:</a:t>
            </a: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alt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10 млн руб.</a:t>
            </a:r>
            <a:endParaRPr lang="ru-RU" alt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4">
            <a:extLst>
              <a:ext uri="{FF2B5EF4-FFF2-40B4-BE49-F238E27FC236}">
                <a16:creationId xmlns="" xmlns:a16="http://schemas.microsoft.com/office/drawing/2014/main" id="{452A5EE8-66AD-ABE9-1574-06BA588541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05" y="5511619"/>
            <a:ext cx="374936" cy="3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05" y="3272456"/>
            <a:ext cx="385193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92" y="1011195"/>
            <a:ext cx="27437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062676" y="1011195"/>
            <a:ext cx="5901526" cy="3426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</a:t>
            </a:r>
            <a:r>
              <a:rPr lang="ru-RU" altLang="ru-RU" sz="18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altLang="ru-RU" sz="1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и осуществление деятельности на сельской территории МО;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относиться к категории «малое предприятие» или «</a:t>
            </a:r>
            <a:r>
              <a:rPr lang="ru-RU" altLang="ru-RU" sz="1200" dirty="0" err="1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микропредприятие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en-US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земельным участком;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собственных средств ≥10% стоимости расходов по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проекту;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по уплате налогов, сборов, страховых взносов и пеней в соответствии с законодательством о налогах и сборах &gt;10 тыс. руб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96405" y="3284704"/>
            <a:ext cx="57601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endParaRPr lang="ru-RU" sz="16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проект развития сельского туризма;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выписка с банковского счета;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кредитный договор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 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привлечении заемных </a:t>
            </a: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средств;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подтверждение права пользования земельным участком;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26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УНИВЕРСАЛЬНАЯ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30419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6112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приобретения с/х техники и оборудования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438950" y="5960269"/>
            <a:ext cx="3013359" cy="1550481"/>
            <a:chOff x="234445" y="1563140"/>
            <a:chExt cx="3013359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06494" y="1563140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335</a:t>
              </a: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</a:t>
              </a:r>
              <a:r>
                <a:rPr lang="en-US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465 </a:t>
              </a: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млн руб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3" y="798922"/>
            <a:ext cx="6251635" cy="171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СКПК)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ИП, осуществляющие первичную и(или)  последующую переработку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с/х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продукции;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762639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39" y="5361488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838959" y="5324683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38950" y="1398940"/>
            <a:ext cx="582925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документы, подтверждающие фактически произведенные затраты;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копия удостоверения многодетной семьи (для ИП, КФХ при наличии)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копии 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договоров купли-продажи и(или)лизинга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фотография информационной таблички (</a:t>
            </a:r>
            <a:r>
              <a:rPr lang="ru-RU" sz="1400" dirty="0" err="1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шильдик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копии первичных документов (счета, УПД, ПП и т.д.)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 соответствия на технику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о движении скота и птицы на первое число месяца, предшествующего месяцу подачи заявки*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свидетельства о внесении в государственный племенной регистр*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об объеме овощей (картофеля) в овощехранилищах*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о наличии внутрихозяйственных мелиоративных систем*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* в зависимости о направления расходов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895492" y="62358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26.05.2025 – 15.06.2025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                 27.10.2024 – 16.11.2025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43291" y="2383819"/>
            <a:ext cx="5795659" cy="208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техники у поставщиков, зарегистрированных и осуществляющих свою деятельность на территории МО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собственное поголовье животных в количестве ≥20 голов  коров, буйволов молочного направления и (или) ≥50 голов коз (оборудование для переработке молока или получения сыров)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в государственном племенном регистре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содержание племенных кур яичного направления продуктивности)</a:t>
            </a:r>
            <a:b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739512" y="4439246"/>
            <a:ext cx="5974655" cy="229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расходов*: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ru-RU" sz="16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altLang="ru-RU" sz="160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техники и(или</a:t>
            </a:r>
            <a:r>
              <a:rPr lang="en-US" altLang="ru-RU" sz="160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altLang="ru-RU" sz="160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оборудования</a:t>
            </a:r>
            <a:r>
              <a:rPr lang="en-US" altLang="ru-RU" sz="160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altLang="ru-RU" sz="160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улучшения условий хранения в овощехранилищах (картофелехранилищах);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развития отрасли растениеводства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развития животноводческих комплексов молочного направления (молочных ферм), а также оборудования для молекулярно-генетических лабораторий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развития животноводческих комплексов (птицефабрик)</a:t>
            </a:r>
            <a:b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9" y="2351795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9" y="4349426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УНИВЕРСАЛЬНАЯ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5492" y="1421129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611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приобретения с/х техники и оборудования</a:t>
            </a:r>
          </a:p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договорам финансовой аренды (лизинга)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4522248" cy="1550481"/>
            <a:chOff x="234445" y="1635768"/>
            <a:chExt cx="4522248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0" y="1635768"/>
              <a:ext cx="4009283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  <a:r>
                <a:rPr lang="ru-RU" altLang="ru-RU" sz="1600" b="1" dirty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млн руб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 1 единицу не более 3,5 млн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руб.</a:t>
              </a:r>
              <a:endPara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СКПК)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4167" y="1451729"/>
            <a:ext cx="5264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 и 1-фермер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перечень земельных участков;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КП лизинговой компании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972299" y="55402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26.05.2025 – 04.06.2025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                 27.07.2025 – 06.08.2025</a:t>
            </a:r>
            <a:endParaRPr lang="ru-RU" sz="16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837" y="373795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части затрат 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 приобретение с/х техники по </a:t>
            </a: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договорам финансовой аренды (лизинга)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290498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КП лизинговой компании</a:t>
            </a:r>
            <a:r>
              <a:rPr lang="en-US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трактора не ниже 5-го тягового класса</a:t>
            </a:r>
            <a:r>
              <a:rPr lang="en-US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техника изготовлена (произведена) не ранее 1 января 2024 года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Права пользования з/у, на которых осуществляется (планируется) с/х деятельность</a:t>
            </a:r>
            <a:endParaRPr lang="en-US" altLang="ru-RU" sz="1400" dirty="0">
              <a:solidFill>
                <a:srgbClr val="00643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752475" y="4895750"/>
            <a:ext cx="5800724" cy="143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064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оплата авансового платежа с лизинговой организацией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9049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" y="382653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0" y="4953646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УНИВЕРСАЛЬНАЯ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Переработка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075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36339" y="1351572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39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ПЕРЕРАБОТКА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945299" y="5038140"/>
            <a:ext cx="5246701" cy="1614430"/>
            <a:chOff x="249606" y="667645"/>
            <a:chExt cx="2876200" cy="720833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584496" y="667645"/>
              <a:ext cx="2541310" cy="720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16,1 млн руб.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Ставка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возмещения</a:t>
              </a:r>
              <a:r>
                <a:rPr lang="ru-RU" altLang="ru-RU" sz="1400" b="1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-70%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 фактических затрат</a:t>
              </a:r>
              <a:endPara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Предельная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стоимость зависит от мощности линии: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 7 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шт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/час - 4 млн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руб.;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7-25 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шт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/час - 6 млн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руб.;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 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тыс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altLang="ru-RU" sz="1400" dirty="0" err="1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шт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/час - 11 млн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руб.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endPara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06" y="671445"/>
              <a:ext cx="232893" cy="23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4" y="816699"/>
            <a:ext cx="5621627" cy="2022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ЛПХ), российская организация;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МО;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МО;</a:t>
            </a:r>
            <a:endParaRPr lang="en-US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осуществляют производство и (или) первичную, и (или) последующую (промышленную) переработку сельскохозяйственной продукции и ее реализацию и (или) осуществляет производство и (или) первичную и (или) последующую переработку молока на молочную продукцию и выпуск ее в оборот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739361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10" y="4372457"/>
            <a:ext cx="456839" cy="5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7387091" y="4390983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53199" y="2383181"/>
            <a:ext cx="5264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фактические 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затраты (Акт ввода в эксплуатацию, договора на  выполнение работ </a:t>
            </a:r>
            <a:b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 приобретение  оборудования, платежные поручения </a:t>
            </a:r>
            <a:b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</a:b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 пр.);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сводный реестр договоров;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сведения о производительности (мощности) производственных (фасовочных) линий доукомплектованных маркировочным оборудованием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44575" y="1957966"/>
            <a:ext cx="1503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31" y="1958265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921458" y="335556"/>
            <a:ext cx="4297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17.03.2025 – 26.04.2025*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                 05.09.2025 – 15.11.2025**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307" y="4813467"/>
            <a:ext cx="56373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возмещение сельскохозяйственным товаропроизводителям, российским организациям и индивидуальным предпринимателям части затрат на приобретение и ввод в промышленную эксплуатацию маркировочного оборудования для внедрения обязательной маркировки отдельных видов молочной продукции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28422" y="3334854"/>
            <a:ext cx="5737865" cy="187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оборудование приобретено в 2021–2023 гг. и введено в эксплуатацию не позднее подачи документов в Министерство;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заявки Комиссией Минсельхоза России принято решение об отборе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553199" y="936081"/>
            <a:ext cx="5382188" cy="7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Направления затрат: 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 и ввод в промышленную эксплуатацию маркировочного оборудования</a:t>
            </a:r>
          </a:p>
        </p:txBody>
      </p:sp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3430723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2" y="4926784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1" y="806834"/>
            <a:ext cx="420688" cy="4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BE6D08D-C41E-41F2-B2CA-EC68C24BD350}"/>
              </a:ext>
            </a:extLst>
          </p:cNvPr>
          <p:cNvSpPr/>
          <p:nvPr/>
        </p:nvSpPr>
        <p:spPr>
          <a:xfrm>
            <a:off x="66504" y="446849"/>
            <a:ext cx="3483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Маркировочное оборудование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C16954-5C5D-48EE-9A5A-2C571F2E40E3}"/>
              </a:ext>
            </a:extLst>
          </p:cNvPr>
          <p:cNvSpPr txBox="1"/>
          <p:nvPr/>
        </p:nvSpPr>
        <p:spPr>
          <a:xfrm>
            <a:off x="206378" y="6247459"/>
            <a:ext cx="4672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*зависит от даты доведения средств из федерального бюджета </a:t>
            </a:r>
          </a:p>
          <a:p>
            <a:r>
              <a:rPr lang="ru-RU" sz="1200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**зависит от даты федерального отбора </a:t>
            </a:r>
          </a:p>
          <a:p>
            <a:endParaRPr lang="ru-RU" sz="1200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C9124D4-840A-47D5-8741-2544ECDC2F52}"/>
              </a:ext>
            </a:extLst>
          </p:cNvPr>
          <p:cNvSpPr txBox="1">
            <a:spLocks/>
          </p:cNvSpPr>
          <p:nvPr/>
        </p:nvSpPr>
        <p:spPr>
          <a:xfrm>
            <a:off x="404198" y="311428"/>
            <a:ext cx="9168064" cy="567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0000"/>
              </a:lnSpc>
              <a:spcBef>
                <a:spcPct val="0"/>
              </a:spcBef>
              <a:spcAft>
                <a:spcPts val="369"/>
              </a:spcAft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300" dirty="0">
                <a:solidFill>
                  <a:srgbClr val="07443C"/>
                </a:solidFill>
                <a:latin typeface="Berlin Type Bold" panose="020B0802020203020204" pitchFamily="34" charset="0"/>
                <a:ea typeface="+mn-ea"/>
              </a:rPr>
              <a:t>НОВОЕ В ЛЬГОТНОМ КРЕДИТОВАНИИ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36690"/>
              </p:ext>
            </p:extLst>
          </p:nvPr>
        </p:nvGraphicFramePr>
        <p:xfrm>
          <a:off x="713607" y="993655"/>
          <a:ext cx="11096102" cy="47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6483">
                  <a:extLst>
                    <a:ext uri="{9D8B030D-6E8A-4147-A177-3AD203B41FA5}">
                      <a16:colId xmlns="" xmlns:a16="http://schemas.microsoft.com/office/drawing/2014/main" val="272879114"/>
                    </a:ext>
                  </a:extLst>
                </a:gridCol>
                <a:gridCol w="4941286">
                  <a:extLst>
                    <a:ext uri="{9D8B030D-6E8A-4147-A177-3AD203B41FA5}">
                      <a16:colId xmlns="" xmlns:a16="http://schemas.microsoft.com/office/drawing/2014/main" val="3477008081"/>
                    </a:ext>
                  </a:extLst>
                </a:gridCol>
              </a:tblGrid>
              <a:tr h="1921719">
                <a:tc gridSpan="3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0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Льготное кредитование производителей молока перенесено в приоритетное направление, что позволяет привлекать новые кредиты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0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пониженной ставке (</a:t>
                      </a:r>
                      <a:r>
                        <a:rPr lang="ru-RU" sz="2400" b="1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  <a:r>
                        <a:rPr lang="ru-RU" sz="2400" b="0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при КС ЦБ 21% ставка для заемщика до </a:t>
                      </a:r>
                      <a:r>
                        <a:rPr lang="ru-RU" sz="2400" b="1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8,3%</a:t>
                      </a:r>
                      <a:r>
                        <a:rPr lang="ru-RU" sz="2400" b="0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Приказ Минсельхоза России от 6 ноября 2024 г. № 666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3114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2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2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235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400" b="0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Введены льготные инвестиционные кредиты на строительство, реконструкцию, модернизацию </a:t>
                      </a:r>
                      <a:r>
                        <a:rPr lang="ru-RU" sz="2400" b="1" i="0" u="none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свиноводческих комплексов </a:t>
                      </a:r>
                      <a:endParaRPr lang="ru-RU" sz="2400" b="1" i="0" u="none" kern="0" dirty="0" smtClean="0">
                        <a:solidFill>
                          <a:srgbClr val="00643D"/>
                        </a:solidFill>
                        <a:latin typeface="Berlin Type" panose="020B05020202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400" b="0" i="0" kern="0" dirty="0" smtClean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</a:t>
                      </a:r>
                      <a:r>
                        <a:rPr lang="ru-RU" sz="2400" b="0" i="0" kern="0" dirty="0">
                          <a:solidFill>
                            <a:srgbClr val="00643D"/>
                          </a:solidFill>
                          <a:latin typeface="Berlin Type" panose="020B05020202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оборудования для них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1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Приказ Минсельхоза России от 12 февраля 2024 г. № 61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условия получения:</a:t>
                      </a:r>
                      <a:endParaRPr lang="ru-RU" sz="1800" b="1" dirty="0">
                        <a:solidFill>
                          <a:srgbClr val="07443C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</a:rPr>
                        <a:t>мощность не менее 2,5 тыс. гол. свиноматок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92075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dirty="0">
                        <a:solidFill>
                          <a:srgbClr val="07443C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65113" marR="0" lvl="0" indent="92075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</a:rPr>
                        <a:t>IV</a:t>
                      </a:r>
                      <a:r>
                        <a:rPr lang="ru-RU" sz="1800" dirty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179388" marR="0" lvl="0" indent="85725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</a:rPr>
                        <a:t>компартмент</a:t>
                      </a:r>
                      <a:endParaRPr lang="ru-RU" sz="1800" dirty="0">
                        <a:solidFill>
                          <a:srgbClr val="07443C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1800" dirty="0">
                        <a:solidFill>
                          <a:srgbClr val="07443C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</a:rPr>
                        <a:t>наличие в регионе правовых актов </a:t>
                      </a:r>
                    </a:p>
                    <a:p>
                      <a:pPr marL="0" marR="0" lvl="0" indent="85725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7443C"/>
                          </a:solidFill>
                          <a:latin typeface="Century Gothic" panose="020B0502020202020204" pitchFamily="34" charset="0"/>
                        </a:rPr>
                        <a:t>по борьбе с АЧС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122459"/>
                  </a:ext>
                </a:extLst>
              </a:tr>
            </a:tbl>
          </a:graphicData>
        </a:graphic>
      </p:graphicFrame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BD04E859-3445-4829-A914-64A875AA66B8}"/>
              </a:ext>
            </a:extLst>
          </p:cNvPr>
          <p:cNvCxnSpPr>
            <a:cxnSpLocks/>
          </p:cNvCxnSpPr>
          <p:nvPr/>
        </p:nvCxnSpPr>
        <p:spPr>
          <a:xfrm>
            <a:off x="536713" y="1292087"/>
            <a:ext cx="0" cy="1199322"/>
          </a:xfrm>
          <a:prstGeom prst="line">
            <a:avLst/>
          </a:prstGeom>
          <a:ln w="28575">
            <a:solidFill>
              <a:srgbClr val="2DA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68F8F0FA-F676-407E-8D36-92E65C13A820}"/>
              </a:ext>
            </a:extLst>
          </p:cNvPr>
          <p:cNvCxnSpPr>
            <a:cxnSpLocks/>
          </p:cNvCxnSpPr>
          <p:nvPr/>
        </p:nvCxnSpPr>
        <p:spPr>
          <a:xfrm>
            <a:off x="536713" y="3631096"/>
            <a:ext cx="0" cy="2074076"/>
          </a:xfrm>
          <a:prstGeom prst="line">
            <a:avLst/>
          </a:prstGeom>
          <a:ln w="28575">
            <a:solidFill>
              <a:srgbClr val="2DAB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1">
            <a:extLst>
              <a:ext uri="{FF2B5EF4-FFF2-40B4-BE49-F238E27FC236}">
                <a16:creationId xmlns="" xmlns:a16="http://schemas.microsoft.com/office/drawing/2014/main" id="{71257C0F-DEF3-47E8-BE1A-4EF5AA7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779" y="6336498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z="1400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fld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2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Пищевые добавки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188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4" y="6973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41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112340" y="358527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научно-исследовательских и опытно-конструкторских работ (НИОКР) и (или) опытно-конструкторских работ (ОКР)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472388" y="5462443"/>
            <a:ext cx="5034474" cy="525789"/>
            <a:chOff x="605012" y="246586"/>
            <a:chExt cx="2576463" cy="32710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917454" y="246586"/>
              <a:ext cx="2264021" cy="327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69,9 млн руб.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Ставка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возмещения</a:t>
              </a:r>
              <a:r>
                <a:rPr lang="ru-RU" altLang="ru-RU" sz="1400" b="1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-50</a:t>
              </a:r>
              <a:r>
                <a:rPr lang="ru-RU" altLang="ru-RU" sz="14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 </a:t>
              </a:r>
              <a:r>
                <a:rPr lang="ru-RU" altLang="ru-RU" sz="1400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 фактических </a:t>
              </a:r>
              <a:r>
                <a:rPr lang="ru-RU" altLang="ru-RU" sz="1400" dirty="0" smtClean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затрат на проведение НИОКР</a:t>
              </a:r>
              <a:endPara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12" y="335368"/>
              <a:ext cx="232893" cy="23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32874" y="787878"/>
            <a:ext cx="5493853" cy="165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</a:t>
            </a:r>
            <a:endParaRPr lang="ru-RU" altLang="ru-RU" sz="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2075" indent="-92075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организация, производящая критически важные ферментные препараты, пищевые и кормовые добавки, технологические вспомогательные средства и (или) планирующая их производить и реализующая </a:t>
            </a:r>
            <a:r>
              <a:rPr lang="ru-RU" alt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инновационно</a:t>
            </a: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-технологический проект;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состоит на учете в налоговых органах МО;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осуществляет деятельность в МО;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6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8" y="4926610"/>
            <a:ext cx="456839" cy="52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7032146" y="4917312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  <a:endParaRPr lang="ru-RU" altLang="ru-RU" sz="8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</a:t>
            </a:r>
            <a:r>
              <a:rPr lang="en-US" altLang="ru-RU" sz="16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15476" y="1940504"/>
            <a:ext cx="1503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08" y="1890626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7957327" y="546241"/>
            <a:ext cx="426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 08.09.2025 – 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21.11.2025 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037" y="5014264"/>
            <a:ext cx="54778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возмещение затрат организаций, связанных с проведением НИОКР и (или) ОКР в рамках реализации </a:t>
            </a:r>
            <a:r>
              <a:rPr lang="ru-RU" sz="14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инновационно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-технологических проектов для последующего создания производства критически важных ферментных препаратов, пищевых и кормовых добавок, технологических вспомогательных средств.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1090" y="2623704"/>
            <a:ext cx="5577250" cy="30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632675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5051326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82" y="763317"/>
            <a:ext cx="420688" cy="4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096001" y="761486"/>
            <a:ext cx="6027928" cy="1150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Направления затрат: 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9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оплату услуг, связанных с проведением НИОКР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приобретение оборудования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государственную регистрацию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96000" y="2165064"/>
            <a:ext cx="5820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паспорт </a:t>
            </a:r>
            <a:r>
              <a:rPr lang="ru-RU" sz="1200" dirty="0" err="1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инновационно</a:t>
            </a: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-технологического проекта;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документы, подтверждающие фактические затраты (договора на  выполнение работ и приобретение  оборудования, сырья и материалов, платежные поручения и пр.);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сводный реестр договоров;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tabLst>
                <a:tab pos="5378450" algn="l"/>
              </a:tabLs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наличие одного (нескольких) документов: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378450" algn="l"/>
              </a:tabLs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документ(ы) об оценке соответствия пищевых добавок, ферментных препаратов, технологических вспомогательных средств обязательным требованиям;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378450" algn="l"/>
              </a:tabLs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документ(ы) об оценке соответствия кормовых добавок обязательным требованиям и (или) выписка из государственного реестра кормовых добавок;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5378450" algn="l"/>
              </a:tabLs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патент(ы) на результаты интеллектуальной деятельности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460375" y="2881267"/>
            <a:ext cx="5493853" cy="2039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92075" indent="-92075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Затраты на проведение НИОКР и (или) ОКР должны быть понесены в текущем финансовом году и (или) в течение 2 лет, предшествующих текущему финансовому году;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Получатель субсидии в течение 3 лет после окончания НИОКР и (или) ОКР обеспечивает производство критически важных ферментных препаратов, пищевых и кормовых добавок, технологических вспомогательные средства, что подтверждается фактом ввода в эксплуатацию объекта  с предоставлением разрешения на ввод в эксплуатацию.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6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ПИЩЕВЫЕ ДОБАВКИ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Земля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34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43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6758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</a:t>
            </a:r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гидромелиоративных мероприятий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18" y="2072617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8" y="2972634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5" y="915374"/>
            <a:ext cx="5614619" cy="164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(за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исключением ЛПХ,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СКПК);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</a:t>
            </a: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учете в налоговых органах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" y="826107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34406" y="1917150"/>
            <a:ext cx="46842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Возмещение части затрат сельскохозяйственных</a:t>
            </a:r>
            <a:b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</a:b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товаропроизводителей на проведение гидромелиоративных мероприятий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0" y="2054159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74544" y="421755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12.05.2025 – 17.05.2025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</a:t>
            </a:r>
            <a:r>
              <a:rPr lang="en-US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08.12</a:t>
            </a:r>
            <a:r>
              <a:rPr lang="en-US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.2025-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13</a:t>
            </a:r>
            <a:r>
              <a:rPr lang="en-US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</a:t>
            </a:r>
            <a:r>
              <a:rPr lang="ru-RU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12</a:t>
            </a:r>
            <a:r>
              <a:rPr lang="en-US" sz="1600" b="1" dirty="0" smtClean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97" y="1031108"/>
            <a:ext cx="254858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895492" y="1471054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36444" y="939186"/>
            <a:ext cx="5826979" cy="1157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</a:t>
            </a:r>
            <a:r>
              <a:rPr lang="ru-RU" altLang="ru-RU" sz="18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мелиорации участника отбора прошел отбор Минсельхоза России</a:t>
            </a:r>
            <a:r>
              <a:rPr lang="ru-RU" altLang="ru-RU" sz="10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отбора подтвердил права пользования земельными участками;</a:t>
            </a:r>
          </a:p>
          <a:p>
            <a:pPr marL="285750" lvl="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отнесение участника отбора к сельскохозяйственным товаропроизводителям;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паспорт мелиоративной </a:t>
            </a:r>
            <a:r>
              <a:rPr lang="ru-RU" sz="10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</a:t>
            </a:r>
            <a:r>
              <a:rPr lang="ru-RU" sz="10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151204" y="2072617"/>
            <a:ext cx="598745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</a:pPr>
            <a:r>
              <a:rPr lang="ru-RU" sz="95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документов на земельный участок, на котором расположена мелиоративная система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документов,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подтверждающих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оросительные и осушительные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исполнительной схемы;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сводного сметного расчета на проведение работ;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</a:pP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положительное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государственной (негосударственной) экспертизы проектной документации на объект;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разрешения на строительство (реконструкцию) объекта;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разрешения на ввод в эксплуатацию оросительных или осушительных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систем;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актов приемки законченного строительством объекта по форме N КС-11;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итоговой проверки выполненных работ;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о фактических затратах на выполнение работ;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договоров на выполнение работ (оказание услуг);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приказов о назначении ответственных лиц, об утверждении графика проведения и объема работ;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договоров на поставку оборудования и (или) договоров финансовой аренды (лизинга);</a:t>
            </a:r>
          </a:p>
          <a:p>
            <a:pPr algn="just"/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актов о приемке выполненных работ по форме N КС-2 и справок о стоимости выполненных работ и затрат по форме N КС-3;</a:t>
            </a:r>
          </a:p>
          <a:p>
            <a:pPr algn="just"/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акта о приеме-передаче здания (сооружения) по форме N ОС-1а и (или) акта о приеме-сдаче отремонтированных, реконструированных, модернизированных объектов основных средств по форме N ОС-3;</a:t>
            </a:r>
          </a:p>
          <a:p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копия платежных;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документов на выплату заработной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платы;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копия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сертификатов соответствия на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оборудование; 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паспорт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мелиоративной 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системы;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форма </a:t>
            </a:r>
            <a:r>
              <a:rPr lang="ru-RU" sz="9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6-АПК (годовая</a:t>
            </a:r>
            <a:r>
              <a:rPr lang="ru-RU" sz="9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ru-RU" sz="9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74486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735586" y="6122318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307975" y="5476108"/>
            <a:ext cx="2967336" cy="1332372"/>
            <a:chOff x="-3878117" y="1393051"/>
            <a:chExt cx="2967336" cy="1550481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-3312075" y="1393051"/>
              <a:ext cx="2401294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28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78117" y="1755644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55207"/>
              </p:ext>
            </p:extLst>
          </p:nvPr>
        </p:nvGraphicFramePr>
        <p:xfrm>
          <a:off x="634406" y="2820696"/>
          <a:ext cx="4364313" cy="26391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64313"/>
              </a:tblGrid>
              <a:tr h="424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Направления расходов: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2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а) строительство, реконструкция и техническое перевооружение оросительных и осушительных систем общего и индивидуального пользования и отдельно расположенных гидротехнических сооружений </a:t>
                      </a:r>
                      <a:r>
                        <a:rPr lang="ru-RU" sz="105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 также рыбоводных прудов, принадлежащих на праве собственности (аренды) получателям средств, приобретение машин, установок, дождевальных и поливальных аппаратов, насосных станций, включенных в сводный сметный расчет стоимости строительства, реконструкции и технического перевооружения</a:t>
                      </a:r>
                      <a:r>
                        <a:rPr lang="ru-RU" sz="105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б) </a:t>
                      </a:r>
                      <a:r>
                        <a:rPr lang="ru-RU" sz="105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разработка </a:t>
                      </a:r>
                      <a:r>
                        <a:rPr lang="ru-RU" sz="1050" b="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проектно-сметной документации на проведение гидромелиоративных мероприятий (от затрат на реализацию проекта мелиорации)</a:t>
                      </a:r>
                      <a:r>
                        <a:rPr lang="ru-RU" sz="1050" b="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7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spc="100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Земля</a:t>
            </a:r>
            <a:endParaRPr lang="ru-RU" altLang="ru-RU" sz="28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44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6612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Субсидия на </a:t>
            </a:r>
            <a:r>
              <a:rPr lang="ru-RU" sz="1400" b="1" cap="all" spc="-1" dirty="0" smtClean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культуртехнических мероприятий</a:t>
            </a:r>
            <a:endParaRPr lang="ru-RU" sz="1400" b="1" cap="all" spc="-1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35" y="183422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Требования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3" name="Picture 9" descr="Расходы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9" y="2810171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21825" y="915374"/>
            <a:ext cx="5614619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(за исключением ЛПХ, СКПК);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sz="12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2" y="826109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58601" y="1917619"/>
            <a:ext cx="56853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  <a:endParaRPr lang="ru-RU" sz="140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Возмещение части затрат сельскохозяйственных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товаропроизводителей на проведение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культуртехнических мероприятий</a:t>
            </a:r>
            <a:endParaRPr 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9" y="1986433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74544" y="421755"/>
            <a:ext cx="4064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12.05.2025 – 17.05.2025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	</a:t>
            </a:r>
            <a:r>
              <a:rPr lang="en-US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          </a:t>
            </a: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 08.12</a:t>
            </a:r>
            <a:r>
              <a:rPr lang="en-US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.2025-</a:t>
            </a: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13</a:t>
            </a:r>
            <a:r>
              <a:rPr lang="en-US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</a:t>
            </a: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12</a:t>
            </a:r>
            <a:r>
              <a:rPr lang="en-US" sz="1600" b="1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.2025</a:t>
            </a:r>
            <a:endParaRPr lang="ru-RU" sz="1600" b="1" dirty="0">
              <a:solidFill>
                <a:srgbClr val="F9B101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75" y="1031108"/>
            <a:ext cx="254858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815974" y="1485900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233ED52-DE28-0F89-0D82-432B8605D068}"/>
              </a:ext>
            </a:extLst>
          </p:cNvPr>
          <p:cNvSpPr/>
          <p:nvPr/>
        </p:nvSpPr>
        <p:spPr>
          <a:xfrm>
            <a:off x="6350857" y="1031109"/>
            <a:ext cx="5826979" cy="2314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1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мелиорации участника отбора прошел отбор Минсельхоза России</a:t>
            </a:r>
            <a:r>
              <a:rPr lang="ru-RU" altLang="ru-RU" sz="11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отбора подтвердил права пользования земельными участками</a:t>
            </a:r>
            <a:r>
              <a:rPr lang="ru-RU" altLang="ru-RU" sz="11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отнесение участника отбора к сельскохозяйственным товаропроизводителям.</a:t>
            </a:r>
            <a:endParaRPr lang="ru-RU" altLang="ru-RU" sz="11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16209" y="1859880"/>
            <a:ext cx="56962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</a:t>
            </a:r>
            <a:r>
              <a:rPr lang="ru-RU" sz="105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</a:t>
            </a:r>
            <a:endParaRPr lang="ru-RU" sz="105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расчет </a:t>
            </a: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размера субсидии на проведение культуртехнических мероприятий;</a:t>
            </a:r>
            <a:endParaRPr lang="en-US" sz="10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отчетность о финансово-экономическом состоянии </a:t>
            </a:r>
            <a:r>
              <a:rPr lang="ru-RU" sz="10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соответствующий финансовый год;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проведении </a:t>
            </a:r>
            <a:r>
              <a:rPr lang="ru-RU" sz="1050" u="sng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 </a:t>
            </a:r>
            <a:r>
              <a:rPr lang="ru-RU" sz="105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подрядным способом </a:t>
            </a:r>
            <a:r>
              <a:rPr lang="ru-RU" sz="1050" u="sng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1050" u="sng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выписка из ЕГРН о правах земельного участка;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обследования земельного участка, на котором запланировано проведение культуртехнических мероприятий;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итоговой проверки выполнения культуртехнических мероприятий;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ситуационный план с обозначением границ работ и площадью улучшенных угодий;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смета на проведение работ 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договора (договоров) подряда на проведение работ;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справки о стоимости выполненных работ и затрат по форме N КС-3;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050" u="sng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проведении </a:t>
            </a:r>
            <a:r>
              <a:rPr lang="ru-RU" sz="105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 </a:t>
            </a:r>
            <a:r>
              <a:rPr lang="ru-RU" sz="1050" u="sng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хозяйственным </a:t>
            </a:r>
            <a:r>
              <a:rPr lang="ru-RU" sz="1050" u="sng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способом: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документа, подтверждающего право на земельный участок;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обследования земельного участка, на котором запланировано проведение культуртехнических мероприятий;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 итоговой проверки выполнения культуртехнических мероприятий;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ситуационный план с обозначением границ работ и площадью улучшенных угодий;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смета на проведение работ;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приказов о назначении ответственных лиц, об утверждении графика проведения работ хозяйственным способом и объема работ;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договора (договоров) на выполнение отдельных работ подрядным способом;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акта (актов) о приемке выполненных работ по форме N КС-2;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справки о стоимости выполненных работ и затрат по форме N КС-3;</a:t>
            </a:r>
          </a:p>
          <a:p>
            <a:pPr marL="171450" indent="-1714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05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справка о фактических затратах на проведение культуртехнических </a:t>
            </a:r>
            <a:r>
              <a:rPr lang="ru-RU" sz="105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</a:t>
            </a:r>
            <a:endParaRPr lang="ru-RU" sz="1050" dirty="0" smtClean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pic>
        <p:nvPicPr>
          <p:cNvPr id="28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6068356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7427BA-5AAA-EA40-DA02-DCD2EBB15CDF}"/>
              </a:ext>
            </a:extLst>
          </p:cNvPr>
          <p:cNvSpPr/>
          <p:nvPr/>
        </p:nvSpPr>
        <p:spPr>
          <a:xfrm>
            <a:off x="709037" y="5916185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  <a:r>
              <a:rPr lang="ru-RU" altLang="ru-RU" sz="16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</a:t>
            </a:r>
            <a:r>
              <a:rPr lang="ru-RU" altLang="ru-RU" sz="12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ЭБ </a:t>
            </a:r>
            <a:r>
              <a:rPr lang="en-US" altLang="ru-RU" sz="12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2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1FAACF3-41ED-1A88-CFFC-F1DFDE3A6000}"/>
              </a:ext>
            </a:extLst>
          </p:cNvPr>
          <p:cNvGrpSpPr/>
          <p:nvPr/>
        </p:nvGrpSpPr>
        <p:grpSpPr>
          <a:xfrm>
            <a:off x="288349" y="4701920"/>
            <a:ext cx="3032661" cy="1366436"/>
            <a:chOff x="311873" y="1992035"/>
            <a:chExt cx="3032661" cy="136643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6A21B1EE-8575-90C9-5564-EA989505B2F0}"/>
                </a:ext>
              </a:extLst>
            </p:cNvPr>
            <p:cNvSpPr/>
            <p:nvPr/>
          </p:nvSpPr>
          <p:spPr>
            <a:xfrm>
              <a:off x="732561" y="1992035"/>
              <a:ext cx="2611973" cy="1366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240,1 млн </a:t>
              </a: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руб</a:t>
              </a:r>
              <a:r>
                <a:rPr lang="ru-RU" altLang="ru-RU" sz="1600" b="1" dirty="0" smtClean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2" name="Рисунок 24">
              <a:extLst>
                <a:ext uri="{FF2B5EF4-FFF2-40B4-BE49-F238E27FC236}">
                  <a16:creationId xmlns="" xmlns:a16="http://schemas.microsoft.com/office/drawing/2014/main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73" y="2262631"/>
              <a:ext cx="370251" cy="37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16616"/>
              </p:ext>
            </p:extLst>
          </p:nvPr>
        </p:nvGraphicFramePr>
        <p:xfrm>
          <a:off x="709038" y="2810171"/>
          <a:ext cx="4386566" cy="18881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86566"/>
              </a:tblGrid>
              <a:tr h="440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Направления расходов: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а) 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расчистка земель от древесной и травянистой растительности, кочек, пней и мха, а также от камней и иных предметов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б)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рыхление, </a:t>
                      </a:r>
                      <a:r>
                        <a:rPr lang="ru-RU" sz="1100" kern="1200" dirty="0" err="1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пескование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1100" kern="1200" dirty="0" err="1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глинование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землевание, плантаж и первичная обработка почвы;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в) 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разработка проектно-сметной документации на проведение культуртехнических мероприятий</a:t>
                      </a:r>
                      <a:r>
                        <a:rPr lang="ru-RU" sz="1100" kern="1200" dirty="0" smtClean="0">
                          <a:ln>
                            <a:noFill/>
                          </a:ln>
                          <a:solidFill>
                            <a:srgbClr val="0A4F2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sym typeface="Helvetica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Земля</a:t>
            </a:r>
          </a:p>
        </p:txBody>
      </p:sp>
    </p:spTree>
    <p:extLst>
      <p:ext uri="{BB962C8B-B14F-4D97-AF65-F5344CB8AC3E}">
        <p14:creationId xmlns:p14="http://schemas.microsoft.com/office/powerpoint/2010/main" val="7840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8C9124D4-840A-47D5-8741-2544ECDC2F52}"/>
              </a:ext>
            </a:extLst>
          </p:cNvPr>
          <p:cNvSpPr txBox="1">
            <a:spLocks/>
          </p:cNvSpPr>
          <p:nvPr/>
        </p:nvSpPr>
        <p:spPr>
          <a:xfrm>
            <a:off x="404198" y="311428"/>
            <a:ext cx="9168064" cy="567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80000"/>
              </a:lnSpc>
              <a:spcBef>
                <a:spcPct val="0"/>
              </a:spcBef>
              <a:spcAft>
                <a:spcPts val="369"/>
              </a:spcAft>
              <a:buNone/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300" dirty="0" smtClean="0">
                <a:solidFill>
                  <a:srgbClr val="07443C"/>
                </a:solidFill>
                <a:latin typeface="Berlin Type Bold" panose="020B0802020203020204" pitchFamily="34" charset="0"/>
                <a:ea typeface="+mn-ea"/>
              </a:rPr>
              <a:t>ЕФИС ЗСН</a:t>
            </a:r>
            <a:endParaRPr lang="ru-RU" sz="2300" dirty="0">
              <a:solidFill>
                <a:srgbClr val="07443C"/>
              </a:solidFill>
              <a:latin typeface="Berlin Type Bold" panose="020B0802020203020204" pitchFamily="34" charset="0"/>
              <a:ea typeface="+mn-ea"/>
            </a:endParaRPr>
          </a:p>
        </p:txBody>
      </p:sp>
      <p:sp>
        <p:nvSpPr>
          <p:cNvPr id="11" name="Номер слайда 41">
            <a:extLst>
              <a:ext uri="{FF2B5EF4-FFF2-40B4-BE49-F238E27FC236}">
                <a16:creationId xmlns="" xmlns:a16="http://schemas.microsoft.com/office/drawing/2014/main" id="{71257C0F-DEF3-47E8-BE1A-4EF5AA7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2779" y="6336498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z="140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fld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8" y="785004"/>
            <a:ext cx="6290274" cy="35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161" y="6374769"/>
            <a:ext cx="11806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</a:t>
            </a:r>
            <a:r>
              <a:rPr lang="ru-RU" sz="1400" i="1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 от 2 февраля 2023 г. № 154 “О порядке ведения государственного реестра земель </a:t>
            </a:r>
            <a:r>
              <a:rPr lang="ru-RU" sz="1400" i="1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с/х </a:t>
            </a:r>
            <a:r>
              <a:rPr lang="ru-RU" sz="1400" i="1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назначения”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21260" y="785004"/>
            <a:ext cx="46640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Государственная система объединяющая данные о землях сельхозназначения: </a:t>
            </a:r>
          </a:p>
          <a:p>
            <a:r>
              <a:rPr lang="ru-RU" sz="20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- их </a:t>
            </a:r>
            <a:r>
              <a:rPr lang="ru-RU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границах, </a:t>
            </a:r>
          </a:p>
          <a:p>
            <a:r>
              <a:rPr lang="ru-RU" sz="20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- правообладателях</a:t>
            </a:r>
            <a:r>
              <a:rPr lang="ru-RU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, </a:t>
            </a:r>
          </a:p>
          <a:p>
            <a:r>
              <a:rPr lang="ru-RU" sz="20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- кадастровой </a:t>
            </a:r>
            <a:r>
              <a:rPr lang="ru-RU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стоимости, </a:t>
            </a:r>
          </a:p>
          <a:p>
            <a:r>
              <a:rPr lang="ru-RU" sz="20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- информация </a:t>
            </a:r>
            <a:r>
              <a:rPr lang="ru-RU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 сельхозугодьях.</a:t>
            </a:r>
          </a:p>
          <a:p>
            <a:endParaRPr lang="ru-RU" sz="20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r>
              <a:rPr lang="ru-RU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Система поможет повысить прозрачность, эффективность использования земель и контроль за их состоянием.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198" y="4570656"/>
            <a:ext cx="2658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https://efis.mcx.ru</a:t>
            </a:r>
            <a:r>
              <a:rPr lang="en-US" sz="20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ru-RU" sz="20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944" y="4990772"/>
            <a:ext cx="11361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В 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рамках Правил субсидий по приоритетным направлениям, связанным </a:t>
            </a:r>
            <a:r>
              <a:rPr lang="ru-RU" sz="14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с содержанием и (или) разведением сельскохозяйственных и племенных животных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, </a:t>
            </a:r>
            <a:r>
              <a:rPr 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необходимо внести в 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Реестр соответствующих сведений о земельных участках сельскохозяйственного назначения, на которых осуществляется или планируется осуществлять сельскохозяйственное производство по разведению свиней, овец и коз, птицы, молочного и мясного скотоводства, пушного звероводства, племенного скотоводства и документальному подтверждению прав на земельные участки, находящиеся </a:t>
            </a:r>
            <a:r>
              <a:rPr lang="ru-RU" sz="14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только под объектами недвижимого имущества, используемыми для указанных целей</a:t>
            </a:r>
            <a:r>
              <a:rPr lang="ru-RU" sz="1400" b="1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.</a:t>
            </a:r>
            <a:endParaRPr lang="ru-RU" sz="1400" b="1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7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BE9F17-9FB3-40BE-81F5-86316BB1956F}"/>
              </a:ext>
            </a:extLst>
          </p:cNvPr>
          <p:cNvSpPr txBox="1"/>
          <p:nvPr/>
        </p:nvSpPr>
        <p:spPr>
          <a:xfrm>
            <a:off x="480915" y="2888480"/>
            <a:ext cx="919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Животноводство</a:t>
            </a:r>
            <a:endParaRPr lang="ru-RU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1AAA966-DD81-4BF5-BC7F-24B7AC72EBD9}"/>
              </a:ext>
            </a:extLst>
          </p:cNvPr>
          <p:cNvGrpSpPr/>
          <p:nvPr/>
        </p:nvGrpSpPr>
        <p:grpSpPr>
          <a:xfrm>
            <a:off x="10485957" y="-6688"/>
            <a:ext cx="1707052" cy="6860402"/>
            <a:chOff x="10485957" y="-6688"/>
            <a:chExt cx="1707052" cy="6860402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5DA9B3BC-DECB-4E2A-B981-5ABD3C473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5156750"/>
              <a:ext cx="1697974" cy="169696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F12D5657-F174-4F57-BB82-DFA50006D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035" y="3459785"/>
              <a:ext cx="1696965" cy="169696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87E2E2F-4A5B-4210-A3D8-C6315A85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-6688"/>
              <a:ext cx="1706043" cy="16976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7B7FCE6F-D16E-4207-B2CD-6D0A6FBC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957" y="1691001"/>
              <a:ext cx="1706043" cy="17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5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9991" y="1492936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4718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племенного животноводства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1 576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109310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отчет о движении скота и птицы за 2024 г.;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перечень быков-производителей (для СХТП - станций    по искусственному осеменению);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свидетельство о регистрации в государственном племенном регистре;</a:t>
            </a:r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118719" y="48146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07.04.2025 – 11.04.2025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438" y="402214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 содержание племенного маточного поголовья;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на содержание племенных быков-производителей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4" y="2306881"/>
            <a:ext cx="5974655" cy="1961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включение в перечень племенных хозяйств МО;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отчета о финансово-экономическом состоянии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племенного маточного поголовья с/х животных / птицы;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8543" y="4828012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3B5B278-3842-90EA-A9AB-20BE8608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7642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8F611E3-4605-B457-0663-E00284FF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9" y="402846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98B36938-A9F5-84D0-B630-D15F0A72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3" y="4785853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99991" y="1394322"/>
            <a:ext cx="4296508" cy="53721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0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4122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мясного животноводства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260051" y="5065045"/>
            <a:ext cx="3054276" cy="1550481"/>
            <a:chOff x="234445" y="1635768"/>
            <a:chExt cx="3054276" cy="155048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747411" y="1635768"/>
              <a:ext cx="2541310" cy="1550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22,4 млн руб.</a:t>
              </a: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45" y="1655638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1048134"/>
            <a:ext cx="5031720" cy="1374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957155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0" y="4022149"/>
            <a:ext cx="456839" cy="4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747011" y="4107179"/>
            <a:ext cx="4855099" cy="72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017" y="1398940"/>
            <a:ext cx="5264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расчет размера субсидии;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отчет о движении скота и птицы за 2024 г.;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форма N 6-АПК (годовая)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4167" y="10557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1" y="1030530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016182" y="47718"/>
            <a:ext cx="4064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07.04.2025 – 11.04.2025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369" y="390443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</a:t>
            </a:r>
            <a:r>
              <a:rPr 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развитие мясного животноводства </a:t>
            </a:r>
          </a:p>
          <a:p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племенных животных)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12388" y="2240172"/>
            <a:ext cx="6201648" cy="153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маточного товарного поголовья на 1 января года предоставления субсидии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1080" y="4765297"/>
            <a:ext cx="5974655" cy="1816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pic>
        <p:nvPicPr>
          <p:cNvPr id="3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C0D921D3-8BF4-F7E4-B2F3-4C9C678C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9" y="4695083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2776527-72DD-7E73-08A7-F4F6D3D2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9" y="402846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0BA57AB-A39B-53AD-21E8-4C438C93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276428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4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/>
          <a:stretch/>
        </p:blipFill>
        <p:spPr>
          <a:xfrm>
            <a:off x="8118719" y="1602793"/>
            <a:ext cx="4077780" cy="525520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80331" y="1781545"/>
            <a:ext cx="4316167" cy="507645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B02-181F-4334-AAF9-52A24E518656}" type="slidenum">
              <a:rPr lang="ru-RU" smtClean="0"/>
              <a:t>9</a:t>
            </a:fld>
            <a:endParaRPr lang="ru-RU"/>
          </a:p>
        </p:txBody>
      </p:sp>
      <p:sp>
        <p:nvSpPr>
          <p:cNvPr id="5" name="Shape 379">
            <a:extLst>
              <a:ext uri="{FF2B5EF4-FFF2-40B4-BE49-F238E27FC236}">
                <a16:creationId xmlns:a16="http://schemas.microsoft.com/office/drawing/2014/main" xmlns="" id="{716D5D8E-1F11-49AD-9BD4-A83FB87C2545}"/>
              </a:ext>
            </a:extLst>
          </p:cNvPr>
          <p:cNvSpPr txBox="1"/>
          <p:nvPr/>
        </p:nvSpPr>
        <p:spPr>
          <a:xfrm>
            <a:off x="0" y="-1"/>
            <a:ext cx="12192000" cy="480101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cap="all" spc="100" dirty="0">
                <a:solidFill>
                  <a:srgbClr val="0A4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altLang="ru-RU" sz="1400" b="1" spc="100" dirty="0">
              <a:solidFill>
                <a:srgbClr val="0A4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0101"/>
            <a:ext cx="3965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spc="-1" dirty="0">
                <a:solidFill>
                  <a:srgbClr val="224A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производства молока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31FAACF3-41ED-1A88-CFFC-F1DFDE3A6000}"/>
              </a:ext>
            </a:extLst>
          </p:cNvPr>
          <p:cNvGrpSpPr/>
          <p:nvPr/>
        </p:nvGrpSpPr>
        <p:grpSpPr>
          <a:xfrm>
            <a:off x="6728113" y="5419833"/>
            <a:ext cx="3091784" cy="1215562"/>
            <a:chOff x="641810" y="1942823"/>
            <a:chExt cx="3376330" cy="1263296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6A21B1EE-8575-90C9-5564-EA989505B2F0}"/>
                </a:ext>
              </a:extLst>
            </p:cNvPr>
            <p:cNvSpPr/>
            <p:nvPr/>
          </p:nvSpPr>
          <p:spPr>
            <a:xfrm>
              <a:off x="991683" y="1942823"/>
              <a:ext cx="3026457" cy="1263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63" tIns="45031" rIns="90063" bIns="45031"/>
            <a:lstStyle>
              <a:lvl1pPr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1pPr>
              <a:lvl2pPr marL="742950" indent="-28575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2pPr>
              <a:lvl3pPr marL="11430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3pPr>
              <a:lvl4pPr marL="16002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4pPr>
              <a:lvl5pPr marL="2057400" indent="-228600" defTabSz="2692400"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5pPr>
              <a:lvl6pPr marL="25146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6pPr>
              <a:lvl7pPr marL="29718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7pPr>
              <a:lvl8pPr marL="34290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8pPr>
              <a:lvl9pPr marL="3886200" indent="-228600" defTabSz="2692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defRPr>
              </a:lvl9pPr>
            </a:lstStyle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0A4F2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Бюджет:  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dirty="0">
                  <a:solidFill>
                    <a:srgbClr val="F9B10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1 085 млн руб.</a:t>
              </a:r>
            </a:p>
            <a:p>
              <a:pPr defTabSz="900339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3" name="Рисунок 24">
              <a:extLst>
                <a:ext uri="{FF2B5EF4-FFF2-40B4-BE49-F238E27FC236}">
                  <a16:creationId xmlns:a16="http://schemas.microsoft.com/office/drawing/2014/main" xmlns="" id="{452A5EE8-66AD-ABE9-1574-06BA5885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10" y="1990615"/>
              <a:ext cx="224700" cy="22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633925" y="681642"/>
            <a:ext cx="5576604" cy="1802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Получатель: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сельскохозяйственный товаропроизводитель 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(за исключением ЛПХ, СКПК</a:t>
            </a:r>
            <a:r>
              <a:rPr lang="ru-RU" altLang="ru-RU" sz="1400" dirty="0" smtClean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endParaRPr lang="ru-RU" altLang="ru-RU" sz="1400" dirty="0">
              <a:solidFill>
                <a:srgbClr val="0A4F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 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состоит на учете в налоговых органах </a:t>
            </a: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МО;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 деятельность в МО</a:t>
            </a:r>
          </a:p>
        </p:txBody>
      </p:sp>
      <p:pic>
        <p:nvPicPr>
          <p:cNvPr id="46" name="Picture 2" descr="люди значок графический дизайн шаблона вектор PNG , люди, значки шаблона,  графические значки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1" y="787878"/>
            <a:ext cx="50082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Значок компьютера Компьютерный знак и символ Ноутбук значок плоский дизайн  векторный шаблон | Премиум векторы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28" y="4616669"/>
            <a:ext cx="456839" cy="4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E7427BA-5AAA-EA40-DA02-DCD2EBB15CDF}"/>
              </a:ext>
            </a:extLst>
          </p:cNvPr>
          <p:cNvSpPr/>
          <p:nvPr/>
        </p:nvSpPr>
        <p:spPr>
          <a:xfrm>
            <a:off x="6991360" y="4647802"/>
            <a:ext cx="4610750" cy="18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заявки:</a:t>
            </a:r>
          </a:p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ГИС ЭБ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https://promote.budget.gov.ru/</a:t>
            </a:r>
            <a:endParaRPr lang="ru-RU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35139" y="1729740"/>
            <a:ext cx="52023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расчет размера субсидии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наличии поголовья;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молочной продуктивности коров и (или) коз;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реестр документов, подтверждающих факт реализации и (или) отгрузки на собственную переработку молока; </a:t>
            </a:r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сертификата о соответствии производства органической; продукции;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копия договора с/х страхования;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N 6-АПК (годовая);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N 13-АПК (годовая);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N 15-АПК (годовая);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форма 1-КФХ (годовая) </a:t>
            </a:r>
            <a:endParaRPr 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88479" y="1225044"/>
            <a:ext cx="1447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Документы:</a:t>
            </a:r>
          </a:p>
        </p:txBody>
      </p:sp>
      <p:pic>
        <p:nvPicPr>
          <p:cNvPr id="52" name="Picture 6" descr="Значок документов иллюстрации для личного и коммерческого использования.  Иллюстрация штока - иллюстрации насчитывающей польза, линейно: 180136621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9" y="1149487"/>
            <a:ext cx="357798" cy="3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8118719" y="15309"/>
            <a:ext cx="4182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9B101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Прием заявок: 07.04.2025 – 17.04.2025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4752" y="4467595"/>
            <a:ext cx="6154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" pitchFamily="34" charset="0"/>
              </a:rPr>
              <a:t>Цель: 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поддержка  производства молока</a:t>
            </a:r>
            <a:endParaRPr lang="ru-RU" sz="16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  <a:sym typeface="Helvetica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497140" y="1801116"/>
            <a:ext cx="6213689" cy="260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сохранности поголовья в отчетном финансовом году;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достижение молочной продуктивности коров за отчетный год 5 тыс. и выше (бюджет МО)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поголовья коров и (или) коз;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информации об объеме реализованного молока подтвержденной через ФГИС «</a:t>
            </a:r>
            <a:r>
              <a:rPr 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ВетИС</a:t>
            </a:r>
            <a:r>
              <a:rPr 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«Меркурий»;</a:t>
            </a:r>
            <a:endParaRPr lang="en-US" altLang="ru-RU" sz="1400" dirty="0">
              <a:solidFill>
                <a:srgbClr val="224A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задолженности перед ФГБУ «Управление «</a:t>
            </a:r>
            <a:r>
              <a:rPr lang="ru-RU" altLang="ru-RU" sz="1400" dirty="0" err="1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Спецмелиоводхоз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 услуги по подаче воды </a:t>
            </a:r>
            <a:r>
              <a:rPr lang="en-US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 тыс. руб.;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 пользования земельными участками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6661" y="5010303"/>
            <a:ext cx="5974655" cy="1625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rgbClr val="0A4F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расходов: 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выплаты персоналу;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работ и услуг (за исключением кап. вложения);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непроизведенных активов, нематериальных активов, материальных запасов и основных средств;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уплата налогов, сборов (за исключением НДС);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 на доходы физических лиц; </a:t>
            </a:r>
          </a:p>
          <a:p>
            <a:pPr marL="285750" indent="-285750" defTabSz="900339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400" dirty="0">
                <a:solidFill>
                  <a:srgbClr val="224A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взносы на обязательное социальное страхование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9982ACC-E9D6-AF9A-0AF4-9E587C17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1" y="1781469"/>
            <a:ext cx="368851" cy="3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552EC21-F310-2004-8726-A40C2DFF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8" y="4467595"/>
            <a:ext cx="366422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Расходы – Бесплатные иконки: бизнес и финансы">
            <a:extLst>
              <a:ext uri="{FF2B5EF4-FFF2-40B4-BE49-F238E27FC236}">
                <a16:creationId xmlns:a16="http://schemas.microsoft.com/office/drawing/2014/main" xmlns="" id="{A0F75774-BE3F-36DD-C0AE-517B5AB4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2" y="4958873"/>
            <a:ext cx="420688" cy="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7518</Words>
  <Application>Microsoft Office PowerPoint</Application>
  <PresentationFormat>Произвольный</PresentationFormat>
  <Paragraphs>1229</Paragraphs>
  <Slides>44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Якимова Марина Олеговна</dc:creator>
  <cp:lastModifiedBy>Лада Валерия Евгеньевна</cp:lastModifiedBy>
  <cp:revision>682</cp:revision>
  <cp:lastPrinted>2024-10-02T08:34:10Z</cp:lastPrinted>
  <dcterms:created xsi:type="dcterms:W3CDTF">2024-06-11T09:51:23Z</dcterms:created>
  <dcterms:modified xsi:type="dcterms:W3CDTF">2025-03-28T08:52:24Z</dcterms:modified>
</cp:coreProperties>
</file>