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71" r:id="rId2"/>
    <p:sldMasterId id="2147483682" r:id="rId3"/>
  </p:sldMasterIdLst>
  <p:notesMasterIdLst>
    <p:notesMasterId r:id="rId12"/>
  </p:notesMasterIdLst>
  <p:handoutMasterIdLst>
    <p:handoutMasterId r:id="rId13"/>
  </p:handoutMasterIdLst>
  <p:sldIdLst>
    <p:sldId id="2603" r:id="rId4"/>
    <p:sldId id="2596" r:id="rId5"/>
    <p:sldId id="2647" r:id="rId6"/>
    <p:sldId id="2648" r:id="rId7"/>
    <p:sldId id="2650" r:id="rId8"/>
    <p:sldId id="2651" r:id="rId9"/>
    <p:sldId id="2652" r:id="rId10"/>
    <p:sldId id="2676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olos Text" panose="020B060402020202020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Raleway" pitchFamily="2" charset="-52"/>
      <p:regular r:id="rId26"/>
      <p:bold r:id="rId27"/>
      <p:italic r:id="rId28"/>
      <p:boldItalic r:id="rId29"/>
    </p:embeddedFont>
    <p:embeddedFont>
      <p:font typeface="Segoe UI" panose="020B0502040204020203" pitchFamily="34" charset="0"/>
      <p:regular r:id="rId30"/>
      <p:bold r:id="rId31"/>
      <p:italic r:id="rId32"/>
      <p:boldItalic r:id="rId33"/>
    </p:embeddedFont>
    <p:embeddedFont>
      <p:font typeface="Segoe UI Semilight" panose="020B0402040204020203" pitchFamily="34" charset="0"/>
      <p:regular r:id="rId34"/>
      <p: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56B"/>
    <a:srgbClr val="FFFFFF"/>
    <a:srgbClr val="670449"/>
    <a:srgbClr val="E9D3DE"/>
    <a:srgbClr val="A5A5A5"/>
    <a:srgbClr val="636363"/>
    <a:srgbClr val="D5DAE4"/>
    <a:srgbClr val="E6E6E6"/>
    <a:srgbClr val="BF9000"/>
    <a:srgbClr val="437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38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ableStyles" Target="tableStyles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0BDA605-1575-412F-BA42-191BE36302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155CBA-737E-4A9B-B204-FCDE532B9A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E17DC-990B-4F89-851C-31E4AB7BF375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E9D374-40A4-4217-8E6D-93800EA3D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A72277-8CDD-455A-B750-45B5D0E6F3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70EE2-91C9-4BB0-9625-B3464F29CC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42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94723-82ED-4ACB-8F8D-F3AF956C9A6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05516-9DD3-4419-8314-33B56182FB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6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лавный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" descr="MIIMO_Logo_monochrome_white_02.png">
            <a:extLst>
              <a:ext uri="{FF2B5EF4-FFF2-40B4-BE49-F238E27FC236}">
                <a16:creationId xmlns:a16="http://schemas.microsoft.com/office/drawing/2014/main" id="{40FEF380-591A-48FD-8E54-0A054E892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4807020"/>
            <a:ext cx="1676564" cy="1520447"/>
          </a:xfrm>
          <a:prstGeom prst="rect">
            <a:avLst/>
          </a:prstGeom>
        </p:spPr>
      </p:pic>
      <p:sp>
        <p:nvSpPr>
          <p:cNvPr id="15" name="Заголовок 11">
            <a:extLst>
              <a:ext uri="{FF2B5EF4-FFF2-40B4-BE49-F238E27FC236}">
                <a16:creationId xmlns:a16="http://schemas.microsoft.com/office/drawing/2014/main" id="{C3AF479F-7913-4920-9C4F-A6C039D5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1277258"/>
            <a:ext cx="10914742" cy="2315256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458F7A35-7276-4105-A85C-2A8F6F09D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3684588"/>
            <a:ext cx="10915196" cy="4247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8298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D069EE4-C80F-4E12-8FFD-79BCA2A1A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681" y="1979314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id="{F1E9ADE3-F955-4727-B820-2CD19C332B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826" y="1979314"/>
            <a:ext cx="2960745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93C6759B-731B-4379-8C70-20139B0671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7825" y="2278581"/>
            <a:ext cx="2960745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BACE17BE-ADC2-45FF-BA6A-C17F18567B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8164" y="3928672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id="{A4F5CAAF-47EB-41A9-ABC6-348984FB2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309" y="3928672"/>
            <a:ext cx="2743201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9A7A06EC-D3B2-4D64-9745-BC7373BC68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4308" y="4227939"/>
            <a:ext cx="2743201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768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D069EE4-C80F-4E12-8FFD-79BCA2A1A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681" y="3898997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0753FA30-3391-4819-977C-C88B99C836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8164" y="1979314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Текст 15">
            <a:extLst>
              <a:ext uri="{FF2B5EF4-FFF2-40B4-BE49-F238E27FC236}">
                <a16:creationId xmlns:a16="http://schemas.microsoft.com/office/drawing/2014/main" id="{99AA8007-F814-4E8C-80AE-7EFC1226F4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309" y="2864374"/>
            <a:ext cx="2439063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id="{A3C53F25-A6D3-4CEB-AF3E-DCDE66964A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4308" y="3163641"/>
            <a:ext cx="2439063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Текст 15">
            <a:extLst>
              <a:ext uri="{FF2B5EF4-FFF2-40B4-BE49-F238E27FC236}">
                <a16:creationId xmlns:a16="http://schemas.microsoft.com/office/drawing/2014/main" id="{DE142E9F-AFFB-4D63-9F5E-F0EA3739CB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826" y="4910835"/>
            <a:ext cx="2960745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41E23D19-5BF2-4AE7-ADFF-CA36A2704F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7825" y="5210102"/>
            <a:ext cx="2960745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08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E6E1F09-350F-4877-8FC7-4DB85B54C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2" y="1459022"/>
            <a:ext cx="5128996" cy="5128994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C249122-3349-40D8-A4F7-78D3722179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2488" y="2355178"/>
            <a:ext cx="4673306" cy="2669194"/>
          </a:xfrm>
          <a:custGeom>
            <a:avLst/>
            <a:gdLst>
              <a:gd name="connsiteX0" fmla="*/ 0 w 4015740"/>
              <a:gd name="connsiteY0" fmla="*/ 0 h 2293620"/>
              <a:gd name="connsiteX1" fmla="*/ 4015740 w 4015740"/>
              <a:gd name="connsiteY1" fmla="*/ 0 h 2293620"/>
              <a:gd name="connsiteX2" fmla="*/ 4015740 w 4015740"/>
              <a:gd name="connsiteY2" fmla="*/ 2293620 h 2293620"/>
              <a:gd name="connsiteX3" fmla="*/ 0 w 4015740"/>
              <a:gd name="connsiteY3" fmla="*/ 2293620 h 229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5740" h="2293620">
                <a:moveTo>
                  <a:pt x="0" y="0"/>
                </a:moveTo>
                <a:lnTo>
                  <a:pt x="4015740" y="0"/>
                </a:lnTo>
                <a:lnTo>
                  <a:pt x="4015740" y="2293620"/>
                </a:lnTo>
                <a:lnTo>
                  <a:pt x="0" y="229362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83C79-CDFB-4D67-8A29-98EE845B35CE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EC2CE1BA-C5F0-4007-ABCC-567BB1E1B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64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B03D8D9-5030-42AF-9664-A78B3E5C63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47" y="2357107"/>
            <a:ext cx="6400306" cy="3865784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98AD1E8-ACAA-435B-B018-5314329162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91702" y="2541266"/>
            <a:ext cx="4791170" cy="3076998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B61182-DB22-4658-8C5A-C20008F3212F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D2AA3DB2-30AA-4745-A947-9D3F2B83E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014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EFA28CF-694F-4BB5-8F2C-1F071C37A2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35" y="2577650"/>
            <a:ext cx="6400306" cy="3865784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F4F91F9-CA22-4B8F-A4C3-5F76F46123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0" cy="2988000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044D3D-AE5A-4F44-AF2D-956AAD3FF513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3B37CE04-81F8-4535-9AC6-53AD1BB4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381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67265F-9EFD-42AE-9441-799B2987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197BC-3B28-4D63-ABDB-A513E36D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464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EE0A88-F5ED-4E11-8ED3-DBFAE5FD83A3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5E6498-D836-4D21-9893-870009FF6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390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32606DD-BE1C-4A11-A016-98252E8BA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5" y="1269216"/>
            <a:ext cx="6400306" cy="3865784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762A83B-737A-4FB3-967A-F56AB93FA1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3490" y="1453375"/>
            <a:ext cx="4791170" cy="3076998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4C8D8-0708-4117-A907-E1641C3C7BAF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AC393886-3886-4DBB-A389-413947152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566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40DF7-813E-41D3-B713-37F71150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0D348E-0FEA-4CF4-965E-0A714893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651F07-3A09-46CB-85EF-4B3B5911A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7D4C26-2763-4D7A-AA07-97192D6B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2EA8DC-373E-4108-8B44-D1E5DB3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486DA-F663-40AD-AB08-886DC64DDBC0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A12C714F-2BCC-49DA-9E2E-0BE4DF097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082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054C8-B084-4CBA-A8FF-F4C532CF6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37FFC5-0C5F-48BF-AF90-BF3763F2D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08B02F-D69D-4F58-86DA-FCA16991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630" y="2057400"/>
            <a:ext cx="41333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983570-D018-43EA-A8FC-58C32715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715A0-E4F5-4896-9BCA-105CBC56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109A9-BCCA-49BE-9DE7-D41C118BC619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EE995F5E-776F-4EEE-8F47-87E351B5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89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" descr="MIIMO_Logo_monochrome_white_02.png">
            <a:extLst>
              <a:ext uri="{FF2B5EF4-FFF2-40B4-BE49-F238E27FC236}">
                <a16:creationId xmlns:a16="http://schemas.microsoft.com/office/drawing/2014/main" id="{40FEF380-591A-48FD-8E54-0A054E892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4807020"/>
            <a:ext cx="1676564" cy="1520447"/>
          </a:xfrm>
          <a:prstGeom prst="rect">
            <a:avLst/>
          </a:prstGeom>
        </p:spPr>
      </p:pic>
      <p:sp>
        <p:nvSpPr>
          <p:cNvPr id="20" name="Текст 18">
            <a:extLst>
              <a:ext uri="{FF2B5EF4-FFF2-40B4-BE49-F238E27FC236}">
                <a16:creationId xmlns:a16="http://schemas.microsoft.com/office/drawing/2014/main" id="{458F7A35-7276-4105-A85C-2A8F6F09D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815928"/>
            <a:ext cx="10915196" cy="3416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Заголовок 11">
            <a:extLst>
              <a:ext uri="{FF2B5EF4-FFF2-40B4-BE49-F238E27FC236}">
                <a16:creationId xmlns:a16="http://schemas.microsoft.com/office/drawing/2014/main" id="{C9B72D80-B32F-47B2-B938-A957648C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2098809"/>
            <a:ext cx="10914742" cy="2315256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18">
            <a:extLst>
              <a:ext uri="{FF2B5EF4-FFF2-40B4-BE49-F238E27FC236}">
                <a16:creationId xmlns:a16="http://schemas.microsoft.com/office/drawing/2014/main" id="{2DCAB316-9BD1-4B3C-B705-4128947CA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5" y="1193300"/>
            <a:ext cx="10915196" cy="2585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55022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5C102-D731-41C5-9236-43465C18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872986-D9B1-4ACC-8B8C-63C17E8CC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82E32A-4E29-4137-B7C4-92688C9C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02C3F4-090A-4CAB-8264-1684D1ED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D3B78-AE40-496C-AA42-81564F0BA380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5BA1BEE-9A24-494D-B08F-49D5FFF38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788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D9C2C3-E5CC-4954-ABB9-94C3C0E2B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847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ECF700-A966-4C66-B7AF-1B82F4881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8593" y="365125"/>
            <a:ext cx="790390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D73356-CA8B-4195-9B40-62958650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9D4838-2ABA-44C7-91B7-2DEADE6F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93651-A2B0-41B8-B0B6-AD9D90A0DAE4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4DCC5454-20FC-4309-A0D5-3CD271AAE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455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B1E88C-1CC8-9A49-914F-74AF9F2682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7769" y="104258"/>
            <a:ext cx="1420446" cy="24398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45E11F9-D2DF-1B4D-921C-10E3464D83A9}"/>
              </a:ext>
            </a:extLst>
          </p:cNvPr>
          <p:cNvCxnSpPr>
            <a:cxnSpLocks/>
          </p:cNvCxnSpPr>
          <p:nvPr userDrawn="1"/>
        </p:nvCxnSpPr>
        <p:spPr>
          <a:xfrm flipH="1">
            <a:off x="219443" y="468403"/>
            <a:ext cx="11753114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100000">
                  <a:srgbClr val="00B0F0"/>
                </a:gs>
                <a:gs pos="0">
                  <a:srgbClr val="1A356B"/>
                </a:gs>
              </a:gsLst>
              <a:lin ang="10800000" scaled="1"/>
              <a:tileRect/>
            </a:gradFill>
            <a:prstDash val="solid"/>
          </a:ln>
          <a:effectLst/>
        </p:spPr>
      </p:cxnSp>
      <p:sp>
        <p:nvSpPr>
          <p:cNvPr id="14" name="Полилиния: фигура 12">
            <a:extLst>
              <a:ext uri="{FF2B5EF4-FFF2-40B4-BE49-F238E27FC236}">
                <a16:creationId xmlns:a16="http://schemas.microsoft.com/office/drawing/2014/main" id="{FE0B221A-ACDC-5240-A4C4-3BCA303622B3}"/>
              </a:ext>
            </a:extLst>
          </p:cNvPr>
          <p:cNvSpPr/>
          <p:nvPr userDrawn="1"/>
        </p:nvSpPr>
        <p:spPr>
          <a:xfrm>
            <a:off x="11032337" y="6432551"/>
            <a:ext cx="1159663" cy="378704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rgbClr val="1A356B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02326E7B-D6EF-084F-980F-BD3C71D7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43" y="60082"/>
            <a:ext cx="10373795" cy="348240"/>
          </a:xfrm>
        </p:spPr>
        <p:txBody>
          <a:bodyPr>
            <a:normAutofit/>
          </a:bodyPr>
          <a:lstStyle>
            <a:lvl1pPr>
              <a:defRPr kumimoji="1" lang="ru-RU" sz="2400" b="1" kern="1200" dirty="0" smtClean="0">
                <a:solidFill>
                  <a:srgbClr val="1A356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D7329CFA-B507-4D44-97F9-6D2075BB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2580" y="6440103"/>
            <a:ext cx="519023" cy="365125"/>
          </a:xfrm>
        </p:spPr>
        <p:txBody>
          <a:bodyPr/>
          <a:lstStyle>
            <a:lvl1pPr>
              <a:defRPr kumimoji="1" lang="ru-RU" sz="1400" b="0" kern="120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 panose="020F0502020204030204"/>
              </a:defRPr>
            </a:lvl1pPr>
          </a:lstStyle>
          <a:p>
            <a:fld id="{57EBBE1A-037E-476C-8D0F-9DD7F516AD1A}" type="slidenum">
              <a:rPr lang="ru-RU" smtClean="0"/>
              <a:pPr/>
              <a:t>‹#›</a:t>
            </a:fld>
            <a:endParaRPr lang="ru-RU" dirty="0"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94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6DADC6-6C87-3DDC-78EE-7706EFF7548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A356B"/>
          </a:solidFill>
          <a:ln>
            <a:solidFill>
              <a:srgbClr val="1A35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55831" y="1122363"/>
            <a:ext cx="981217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5831" y="3602038"/>
            <a:ext cx="981217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82074C-6643-E684-A804-B55FA97D0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831" y="5519057"/>
            <a:ext cx="4440984" cy="91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66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6DADC6-6C87-3DDC-78EE-7706EFF7548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A356B"/>
          </a:solidFill>
          <a:ln>
            <a:solidFill>
              <a:srgbClr val="1A35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636E4B-2848-2CD9-5839-0C6728E5BD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831" y="5519057"/>
            <a:ext cx="4440984" cy="9148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55831" y="1122363"/>
            <a:ext cx="981217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5831" y="3602038"/>
            <a:ext cx="981217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98726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6DADC6-6C87-3DDC-78EE-7706EFF7548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A356B"/>
          </a:solidFill>
          <a:ln>
            <a:solidFill>
              <a:srgbClr val="1A35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55831" y="1122363"/>
            <a:ext cx="981217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5831" y="3602038"/>
            <a:ext cx="9812170" cy="86785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690FB8-153B-1996-F2B5-C4D75CA10A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831" y="4894003"/>
            <a:ext cx="1094886" cy="153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61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6DADC6-6C87-3DDC-78EE-7706EFF7548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A356B"/>
          </a:solidFill>
          <a:ln>
            <a:solidFill>
              <a:srgbClr val="1A35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610DFB-9356-A412-337F-321A36EDA8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831" y="4894002"/>
            <a:ext cx="1094887" cy="15398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55831" y="1122363"/>
            <a:ext cx="981217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5831" y="3602038"/>
            <a:ext cx="9812170" cy="86785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6367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6DADC6-6C87-3DDC-78EE-7706EFF7548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A35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57DD8C-DF6C-12DF-0965-816A90BAD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831" y="5519057"/>
            <a:ext cx="4440984" cy="9148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55831" y="1122363"/>
            <a:ext cx="981217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5831" y="3602038"/>
            <a:ext cx="981217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63538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6DADC6-6C87-3DDC-78EE-7706EFF7548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A35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55831" y="1122363"/>
            <a:ext cx="9812170" cy="2387600"/>
          </a:xfrm>
        </p:spPr>
        <p:txBody>
          <a:bodyPr anchor="t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5831" y="3602038"/>
            <a:ext cx="9812170" cy="85974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39A92B-AD09-9193-CAD9-9304C8218F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831" y="4885893"/>
            <a:ext cx="110065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45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F71D054-17C6-A047-9B54-1695A9ED5C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2773" y="7416"/>
            <a:ext cx="10287000" cy="68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C9AA69-2AE7-B74C-8685-517949C0E075}"/>
              </a:ext>
            </a:extLst>
          </p:cNvPr>
          <p:cNvSpPr/>
          <p:nvPr userDrawn="1"/>
        </p:nvSpPr>
        <p:spPr>
          <a:xfrm>
            <a:off x="0" y="0"/>
            <a:ext cx="11395328" cy="6874042"/>
          </a:xfrm>
          <a:prstGeom prst="rect">
            <a:avLst/>
          </a:prstGeom>
          <a:gradFill>
            <a:gsLst>
              <a:gs pos="70000">
                <a:srgbClr val="FFFFFF">
                  <a:alpha val="47000"/>
                </a:srgbClr>
              </a:gs>
              <a:gs pos="4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B1E88C-1CC8-9A49-914F-74AF9F2682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7769" y="104258"/>
            <a:ext cx="1420446" cy="24398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45E11F9-D2DF-1B4D-921C-10E3464D83A9}"/>
              </a:ext>
            </a:extLst>
          </p:cNvPr>
          <p:cNvCxnSpPr>
            <a:cxnSpLocks/>
          </p:cNvCxnSpPr>
          <p:nvPr userDrawn="1"/>
        </p:nvCxnSpPr>
        <p:spPr>
          <a:xfrm flipH="1">
            <a:off x="219443" y="468403"/>
            <a:ext cx="11753114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100000">
                  <a:srgbClr val="820449"/>
                </a:gs>
                <a:gs pos="0">
                  <a:srgbClr val="1A356B"/>
                </a:gs>
              </a:gsLst>
              <a:lin ang="10800000" scaled="1"/>
              <a:tileRect/>
            </a:gradFill>
            <a:prstDash val="solid"/>
          </a:ln>
          <a:effectLst/>
        </p:spPr>
      </p:cxnSp>
      <p:sp>
        <p:nvSpPr>
          <p:cNvPr id="14" name="Полилиния: фигура 12">
            <a:extLst>
              <a:ext uri="{FF2B5EF4-FFF2-40B4-BE49-F238E27FC236}">
                <a16:creationId xmlns:a16="http://schemas.microsoft.com/office/drawing/2014/main" id="{FE0B221A-ACDC-5240-A4C4-3BCA303622B3}"/>
              </a:ext>
            </a:extLst>
          </p:cNvPr>
          <p:cNvSpPr/>
          <p:nvPr userDrawn="1"/>
        </p:nvSpPr>
        <p:spPr>
          <a:xfrm>
            <a:off x="11032337" y="6432551"/>
            <a:ext cx="1159663" cy="378704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rgbClr val="1A356B"/>
              </a:gs>
              <a:gs pos="100000">
                <a:srgbClr val="8204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02326E7B-D6EF-084F-980F-BD3C71D7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43" y="60082"/>
            <a:ext cx="10373795" cy="348240"/>
          </a:xfrm>
        </p:spPr>
        <p:txBody>
          <a:bodyPr>
            <a:normAutofit/>
          </a:bodyPr>
          <a:lstStyle>
            <a:lvl1pPr>
              <a:defRPr kumimoji="1" lang="ru-RU" sz="2400" b="1" kern="1200" dirty="0" smtClean="0">
                <a:solidFill>
                  <a:srgbClr val="1A356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D7329CFA-B507-4D44-97F9-6D2075BB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2580" y="6440103"/>
            <a:ext cx="519023" cy="365125"/>
          </a:xfrm>
        </p:spPr>
        <p:txBody>
          <a:bodyPr/>
          <a:lstStyle>
            <a:lvl1pPr>
              <a:defRPr kumimoji="1" lang="ru-RU" sz="1400" b="0" kern="120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 panose="020F0502020204030204"/>
              </a:defRPr>
            </a:lvl1pPr>
          </a:lstStyle>
          <a:p>
            <a:fld id="{57EBBE1A-037E-476C-8D0F-9DD7F516AD1A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2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F610A-D646-40CC-AEB6-20D3E7E9A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9" y="120491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9D1987-C336-484B-AE7D-D6B0D6B5A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68458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BB6DF-89A0-4E47-BBCC-C9B332E9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6C5E67-74C9-497E-A2BD-52D54755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901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B44057-189B-A043-81AA-2C868A9EBB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7" y="8021"/>
            <a:ext cx="10799763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C9AA69-2AE7-B74C-8685-517949C0E075}"/>
              </a:ext>
            </a:extLst>
          </p:cNvPr>
          <p:cNvSpPr/>
          <p:nvPr userDrawn="1"/>
        </p:nvSpPr>
        <p:spPr>
          <a:xfrm>
            <a:off x="0" y="0"/>
            <a:ext cx="11395328" cy="6874042"/>
          </a:xfrm>
          <a:prstGeom prst="rect">
            <a:avLst/>
          </a:prstGeom>
          <a:gradFill>
            <a:gsLst>
              <a:gs pos="70000">
                <a:srgbClr val="FFFFFF">
                  <a:alpha val="47000"/>
                </a:srgbClr>
              </a:gs>
              <a:gs pos="4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B1E88C-1CC8-9A49-914F-74AF9F268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7739"/>
          <a:stretch/>
        </p:blipFill>
        <p:spPr>
          <a:xfrm>
            <a:off x="10677769" y="104258"/>
            <a:ext cx="316198" cy="24398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45E11F9-D2DF-1B4D-921C-10E3464D83A9}"/>
              </a:ext>
            </a:extLst>
          </p:cNvPr>
          <p:cNvCxnSpPr>
            <a:cxnSpLocks/>
          </p:cNvCxnSpPr>
          <p:nvPr userDrawn="1"/>
        </p:nvCxnSpPr>
        <p:spPr>
          <a:xfrm flipH="1">
            <a:off x="219443" y="468403"/>
            <a:ext cx="11753114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100000">
                  <a:srgbClr val="820449"/>
                </a:gs>
                <a:gs pos="0">
                  <a:srgbClr val="1A356B"/>
                </a:gs>
              </a:gsLst>
              <a:lin ang="10800000" scaled="1"/>
              <a:tileRect/>
            </a:gradFill>
            <a:prstDash val="solid"/>
          </a:ln>
          <a:effectLst/>
        </p:spPr>
      </p:cxnSp>
      <p:sp>
        <p:nvSpPr>
          <p:cNvPr id="14" name="Полилиния: фигура 12">
            <a:extLst>
              <a:ext uri="{FF2B5EF4-FFF2-40B4-BE49-F238E27FC236}">
                <a16:creationId xmlns:a16="http://schemas.microsoft.com/office/drawing/2014/main" id="{FE0B221A-ACDC-5240-A4C4-3BCA303622B3}"/>
              </a:ext>
            </a:extLst>
          </p:cNvPr>
          <p:cNvSpPr/>
          <p:nvPr userDrawn="1"/>
        </p:nvSpPr>
        <p:spPr>
          <a:xfrm>
            <a:off x="11032337" y="6432551"/>
            <a:ext cx="1159663" cy="378704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rgbClr val="1A356B"/>
              </a:gs>
              <a:gs pos="100000">
                <a:srgbClr val="8204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02326E7B-D6EF-084F-980F-BD3C71D7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43" y="60082"/>
            <a:ext cx="10373795" cy="348240"/>
          </a:xfrm>
        </p:spPr>
        <p:txBody>
          <a:bodyPr>
            <a:normAutofit/>
          </a:bodyPr>
          <a:lstStyle>
            <a:lvl1pPr>
              <a:defRPr kumimoji="1" lang="ru-RU" sz="2400" b="1" kern="1200" dirty="0" smtClean="0">
                <a:solidFill>
                  <a:srgbClr val="1A356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D7329CFA-B507-4D44-97F9-6D2075BB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2580" y="6440103"/>
            <a:ext cx="519023" cy="365125"/>
          </a:xfrm>
        </p:spPr>
        <p:txBody>
          <a:bodyPr/>
          <a:lstStyle>
            <a:lvl1pPr>
              <a:defRPr kumimoji="1" lang="ru-RU" sz="1400" b="0" kern="120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 panose="020F0502020204030204"/>
              </a:defRPr>
            </a:lvl1pPr>
          </a:lstStyle>
          <a:p>
            <a:fld id="{57EBBE1A-037E-476C-8D0F-9DD7F516AD1A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  <a:sym typeface="Calibri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160F27-0E34-A64C-891C-63B6C534F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2029" t="-3082"/>
          <a:stretch/>
        </p:blipFill>
        <p:spPr>
          <a:xfrm>
            <a:off x="10993967" y="104258"/>
            <a:ext cx="1111254" cy="2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20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0E3A2F7-5FCA-4D4E-B065-AA8AB240BE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6455" y="0"/>
            <a:ext cx="1036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C9AA69-2AE7-B74C-8685-517949C0E075}"/>
              </a:ext>
            </a:extLst>
          </p:cNvPr>
          <p:cNvSpPr/>
          <p:nvPr userDrawn="1"/>
        </p:nvSpPr>
        <p:spPr>
          <a:xfrm>
            <a:off x="0" y="0"/>
            <a:ext cx="11395328" cy="6874042"/>
          </a:xfrm>
          <a:prstGeom prst="rect">
            <a:avLst/>
          </a:prstGeom>
          <a:gradFill>
            <a:gsLst>
              <a:gs pos="70000">
                <a:srgbClr val="FFFFFF">
                  <a:alpha val="47000"/>
                </a:srgbClr>
              </a:gs>
              <a:gs pos="4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45E11F9-D2DF-1B4D-921C-10E3464D83A9}"/>
              </a:ext>
            </a:extLst>
          </p:cNvPr>
          <p:cNvCxnSpPr>
            <a:cxnSpLocks/>
          </p:cNvCxnSpPr>
          <p:nvPr userDrawn="1"/>
        </p:nvCxnSpPr>
        <p:spPr>
          <a:xfrm flipH="1">
            <a:off x="219443" y="468403"/>
            <a:ext cx="11753114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100000">
                  <a:srgbClr val="820449"/>
                </a:gs>
                <a:gs pos="0">
                  <a:srgbClr val="1A356B"/>
                </a:gs>
              </a:gsLst>
              <a:lin ang="10800000" scaled="1"/>
              <a:tileRect/>
            </a:gradFill>
            <a:prstDash val="solid"/>
          </a:ln>
          <a:effectLst/>
        </p:spPr>
      </p:cxnSp>
      <p:sp>
        <p:nvSpPr>
          <p:cNvPr id="14" name="Полилиния: фигура 12">
            <a:extLst>
              <a:ext uri="{FF2B5EF4-FFF2-40B4-BE49-F238E27FC236}">
                <a16:creationId xmlns:a16="http://schemas.microsoft.com/office/drawing/2014/main" id="{FE0B221A-ACDC-5240-A4C4-3BCA303622B3}"/>
              </a:ext>
            </a:extLst>
          </p:cNvPr>
          <p:cNvSpPr/>
          <p:nvPr userDrawn="1"/>
        </p:nvSpPr>
        <p:spPr>
          <a:xfrm>
            <a:off x="11032337" y="6432551"/>
            <a:ext cx="1159663" cy="378704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rgbClr val="1A356B"/>
              </a:gs>
              <a:gs pos="100000">
                <a:srgbClr val="8204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02326E7B-D6EF-084F-980F-BD3C71D7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43" y="60082"/>
            <a:ext cx="10373795" cy="348240"/>
          </a:xfrm>
        </p:spPr>
        <p:txBody>
          <a:bodyPr>
            <a:normAutofit/>
          </a:bodyPr>
          <a:lstStyle>
            <a:lvl1pPr>
              <a:defRPr kumimoji="1" lang="ru-RU" sz="2400" b="1" kern="1200" dirty="0" smtClean="0">
                <a:solidFill>
                  <a:srgbClr val="1A356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D7329CFA-B507-4D44-97F9-6D2075BB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2580" y="6440103"/>
            <a:ext cx="519023" cy="365125"/>
          </a:xfrm>
        </p:spPr>
        <p:txBody>
          <a:bodyPr/>
          <a:lstStyle>
            <a:lvl1pPr>
              <a:defRPr kumimoji="1" lang="ru-RU" sz="1400" b="0" kern="120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 panose="020F0502020204030204"/>
              </a:defRPr>
            </a:lvl1pPr>
          </a:lstStyle>
          <a:p>
            <a:fld id="{57EBBE1A-037E-476C-8D0F-9DD7F516AD1A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  <a:sym typeface="Calibri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CF089C-5AF7-3E4D-997A-2563704481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0016" y="111802"/>
            <a:ext cx="1425205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22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800" cy="85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11330665" y="625167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0164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800" cy="524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11330665" y="625167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5503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1138600" y="1739800"/>
            <a:ext cx="9914800" cy="2051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1138600" y="3892600"/>
            <a:ext cx="9914800" cy="14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11330665" y="625167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3127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6DADC6-6C87-3DDC-78EE-7706EFF7548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A356B"/>
          </a:solidFill>
          <a:ln>
            <a:solidFill>
              <a:srgbClr val="1A35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636E4B-2848-2CD9-5839-0C6728E5BD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831" y="5519058"/>
            <a:ext cx="4440984" cy="9148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55831" y="1122363"/>
            <a:ext cx="9812171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5831" y="3602037"/>
            <a:ext cx="9812171" cy="1655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6874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71791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B1E88C-1CC8-9A49-914F-74AF9F2682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7770" y="104258"/>
            <a:ext cx="1420447" cy="243983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45E11F9-D2DF-1B4D-921C-10E3464D83A9}"/>
              </a:ext>
            </a:extLst>
          </p:cNvPr>
          <p:cNvCxnSpPr>
            <a:cxnSpLocks/>
          </p:cNvCxnSpPr>
          <p:nvPr userDrawn="1"/>
        </p:nvCxnSpPr>
        <p:spPr>
          <a:xfrm flipH="1">
            <a:off x="219443" y="468403"/>
            <a:ext cx="11753115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100000">
                  <a:srgbClr val="00B0F0"/>
                </a:gs>
                <a:gs pos="0">
                  <a:srgbClr val="1A356B"/>
                </a:gs>
              </a:gsLst>
              <a:lin ang="10800000" scaled="1"/>
              <a:tileRect/>
            </a:gradFill>
            <a:prstDash val="solid"/>
          </a:ln>
          <a:effectLst/>
        </p:spPr>
      </p:cxnSp>
      <p:sp>
        <p:nvSpPr>
          <p:cNvPr id="14" name="Полилиния: фигура 12">
            <a:extLst>
              <a:ext uri="{FF2B5EF4-FFF2-40B4-BE49-F238E27FC236}">
                <a16:creationId xmlns:a16="http://schemas.microsoft.com/office/drawing/2014/main" id="{FE0B221A-ACDC-5240-A4C4-3BCA303622B3}"/>
              </a:ext>
            </a:extLst>
          </p:cNvPr>
          <p:cNvSpPr/>
          <p:nvPr userDrawn="1"/>
        </p:nvSpPr>
        <p:spPr>
          <a:xfrm>
            <a:off x="11032338" y="6432551"/>
            <a:ext cx="1159663" cy="378704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rgbClr val="1A356B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02326E7B-D6EF-084F-980F-BD3C71D7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44" y="60083"/>
            <a:ext cx="10373795" cy="348240"/>
          </a:xfrm>
        </p:spPr>
        <p:txBody>
          <a:bodyPr>
            <a:normAutofit/>
          </a:bodyPr>
          <a:lstStyle>
            <a:lvl1pPr>
              <a:defRPr kumimoji="1" lang="ru-RU" sz="2400" b="1" kern="1200" dirty="0" smtClean="0">
                <a:solidFill>
                  <a:srgbClr val="1A356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D7329CFA-B507-4D44-97F9-6D2075BB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2582" y="6440104"/>
            <a:ext cx="519023" cy="365125"/>
          </a:xfrm>
        </p:spPr>
        <p:txBody>
          <a:bodyPr/>
          <a:lstStyle>
            <a:lvl1pPr>
              <a:defRPr kumimoji="1" lang="ru-RU" sz="1400" b="0" kern="120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 panose="020F0502020204030204"/>
              </a:defRPr>
            </a:lvl1pPr>
          </a:lstStyle>
          <a:p>
            <a:fld id="{57EBBE1A-037E-476C-8D0F-9DD7F516AD1A}" type="slidenum">
              <a:rPr lang="ru-RU" smtClean="0"/>
              <a:pPr/>
              <a:t>‹#›</a:t>
            </a:fld>
            <a:endParaRPr lang="ru-RU" dirty="0"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07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B0347-4798-4168-B0AA-D0AFDB31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28EFA-1582-48C9-B153-A672485AA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FB8FCF-C3E1-4438-AF7D-F1812FDC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3C9F82-FE2A-4D35-883F-39896DFC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9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D78CE-980C-426B-8493-868251D4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2AD68D-6A09-4B7F-B3C0-C8ECE55F4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BFF39E-7B59-4C12-8EE4-98DD9B068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0BF73-FDEC-4B39-84FC-651099F1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8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BCB57-CA18-46C5-86FE-58992F70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20BFFF-7ADE-4CBF-A555-8D3AAB38E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9AED1F-A876-4DBA-AB16-A2A5EDC25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37795A-5A00-43C2-8B49-F7F72101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E3F89C-0BA7-42CA-8C38-297D57C1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DA32ED-A6D6-4D6C-875C-C8066096B20C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301FFEB8-0761-49B3-9D8C-1C36F2BD9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37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CFF7104-C7B6-4595-AB69-077D88BE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30" y="1681163"/>
            <a:ext cx="53589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820506-B989-4B6B-BE3E-2AF8AAA2A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30" y="2505075"/>
            <a:ext cx="535894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255252-98E7-468D-BFC9-A73AEEE72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811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C4DF92-2197-4785-A075-5FB0189A5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8117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D0017A-A852-48F3-888A-5AF2FD04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9C9A0B-58E3-4FBA-BD67-F4B21138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FC9A0-9CF8-431D-99DE-4E49BB5A2FC7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9DBB2462-94AC-42B0-9C3F-9E001CF67E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75490C6-D3FC-47A8-BF30-46D77214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8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56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99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1121-A2D2-49FB-A422-30384039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F70F9A-F36A-4527-BD9B-109D985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29" y="1825625"/>
            <a:ext cx="109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E518AC-C3BF-41B0-9ACB-DE2CAA1DB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8629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0C42A-7800-43F6-98E3-72E29B493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0171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7893421-D54F-4996-98AB-A05A83C75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30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69" r:id="rId9"/>
    <p:sldLayoutId id="2147483665" r:id="rId10"/>
    <p:sldLayoutId id="2147483666" r:id="rId11"/>
    <p:sldLayoutId id="2147483663" r:id="rId12"/>
    <p:sldLayoutId id="2147483664" r:id="rId13"/>
    <p:sldLayoutId id="2147483662" r:id="rId14"/>
    <p:sldLayoutId id="2147483655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  <p:sldLayoutId id="2147483670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Segoe UI Black" panose="020B0A02040204020203" pitchFamily="34" charset="0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  <a:sym typeface="Calibri" panose="020F0502020204030204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00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9" r:id="rId7"/>
    <p:sldLayoutId id="2147483680" r:id="rId8"/>
    <p:sldLayoutId id="214748368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11330665" y="625167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333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333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5193991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17349" y="1415411"/>
            <a:ext cx="10667056" cy="231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15255" tIns="15255" rIns="15255" bIns="15255" numCol="1" anchor="b" anchorCtr="0" compatLnSpc="1">
            <a:prstTxWarp prst="textNoShape">
              <a:avLst/>
            </a:prstTxWarp>
          </a:bodyPr>
          <a:lstStyle>
            <a:lvl1pPr algn="l" defTabSz="26638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7700">
                <a:solidFill>
                  <a:schemeClr val="bg1"/>
                </a:solidFill>
                <a:latin typeface="Calibri Light"/>
                <a:ea typeface="Calibri Light"/>
                <a:cs typeface="Calibri Light"/>
                <a:sym typeface="Calibri Light" pitchFamily="34" charset="0"/>
              </a:defRPr>
            </a:lvl1pPr>
            <a:lvl2pPr algn="l" defTabSz="26638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7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 pitchFamily="34" charset="0"/>
              </a:defRPr>
            </a:lvl2pPr>
            <a:lvl3pPr algn="l" defTabSz="26638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7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 pitchFamily="34" charset="0"/>
              </a:defRPr>
            </a:lvl3pPr>
            <a:lvl4pPr algn="l" defTabSz="26638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7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 pitchFamily="34" charset="0"/>
              </a:defRPr>
            </a:lvl4pPr>
            <a:lvl5pPr algn="l" defTabSz="26638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7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 pitchFamily="34" charset="0"/>
              </a:defRPr>
            </a:lvl5pPr>
            <a:lvl6pPr marL="0" marR="0" indent="0" algn="l" defTabSz="2667136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2667136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2667136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2667136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900870"/>
            <a:r>
              <a:rPr lang="ru-RU" altLang="ru-RU" sz="4800" kern="0" dirty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Меры поддержки бизнеса</a:t>
            </a:r>
          </a:p>
          <a:p>
            <a:pPr defTabSz="900870"/>
            <a:endParaRPr lang="ru-RU" altLang="ru-RU" sz="1000" kern="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900870"/>
            <a:r>
              <a:rPr lang="ru-RU" altLang="ru-RU" sz="2800" kern="0" dirty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Московская область</a:t>
            </a: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693279" y="4086382"/>
            <a:ext cx="10915196" cy="4247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2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04325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BBE1A-037E-476C-8D0F-9DD7F516AD1A}" type="slidenum">
              <a:rPr lang="ru-RU" sz="1368">
                <a:solidFill>
                  <a:srgbClr val="FFFFFF"/>
                </a:solidFill>
              </a:rPr>
              <a:pPr defTabSz="204325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z="1368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05F830-F0CE-1D1A-5034-4DEC3C89F53B}"/>
              </a:ext>
            </a:extLst>
          </p:cNvPr>
          <p:cNvSpPr/>
          <p:nvPr/>
        </p:nvSpPr>
        <p:spPr>
          <a:xfrm>
            <a:off x="0" y="555423"/>
            <a:ext cx="12192000" cy="506440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algn="ct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 pitchFamily="34" charset="0"/>
              </a:rPr>
              <a:t>Субсидия промышленным предприятиям на покупку оборудования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33ED52-DE28-0F89-0D82-432B8605D068}"/>
              </a:ext>
            </a:extLst>
          </p:cNvPr>
          <p:cNvSpPr/>
          <p:nvPr/>
        </p:nvSpPr>
        <p:spPr>
          <a:xfrm>
            <a:off x="550453" y="1279858"/>
            <a:ext cx="11418832" cy="3498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Кто может получить:  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юридические лица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400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Требования к заявителю:  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налоговая задолженность не более 30 000 рублей на момент подачи заявки;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имеет просроченной (неурегулированной) задолженности по возврату в бюджет Московской области субсидий, бюджетных инвестиций;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находится в процессе ликвидации, реорганизации или банкротства;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руководитель, члены коллегиального исполнительного органа, главный бухгалтер отсутствуют в реестре дисквалифицированных лиц;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является иностранным юридическим лицом, офшорной компанией, а также российским юридическим лицом, в уставном (складочном) капитале которого доля прямого или косвенного (через третьих лиц) участия офшорных компаний в совокупности превышает 25 % (при расчете доли участия офшорных компаний не учитывается участие офшорных компаний в капитале ПАО, акции которых обращаются на организованных торгах в РФ);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было принято решение об оказании аналогичной поддержки из федерального или муниципального бюджета, затраты на оборудование не возмещаются в соответствии с другими нормативными правовыми актами;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достиг значения результатов предоставления Субсидии, установленных ранее заключенными Соглашениями о предоставлении Субсидии по аналогичному мероприятию.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altLang="ru-RU" sz="1000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Размер субсидии:  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до 50% произведенных и подтвержденных затрат, но не более 20 млн рублей на одного получателя Субсидии.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altLang="ru-RU" sz="1600" b="1" dirty="0">
              <a:solidFill>
                <a:srgbClr val="13151C"/>
              </a:solidFill>
              <a:latin typeface="Segoe UI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1140D8D-B20B-8C9A-8FCF-757842A06714}"/>
              </a:ext>
            </a:extLst>
          </p:cNvPr>
          <p:cNvSpPr/>
          <p:nvPr/>
        </p:nvSpPr>
        <p:spPr>
          <a:xfrm>
            <a:off x="2663255" y="5149805"/>
            <a:ext cx="2524869" cy="1075827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704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УЗНАТЬ ПОДРОБНЕЕ</a:t>
            </a: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Инвестиционный портал Московской области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1A35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0A95597-BF78-3DB5-9CD3-5F55F8933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6" y="1890275"/>
            <a:ext cx="310934" cy="30055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8C2049D-74B3-B9FE-4281-3DC22195C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4" y="1279858"/>
            <a:ext cx="310935" cy="3005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E06B885-0F4F-DA94-971D-47C12759D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5" y="4301538"/>
            <a:ext cx="249006" cy="240692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64CB959-7489-22B2-E27D-44A50D14EF4F}"/>
              </a:ext>
            </a:extLst>
          </p:cNvPr>
          <p:cNvSpPr/>
          <p:nvPr/>
        </p:nvSpPr>
        <p:spPr>
          <a:xfrm>
            <a:off x="6886428" y="5149807"/>
            <a:ext cx="2630701" cy="1075827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704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ПОДАТЬ ЗАЯВЛЕНИЕ</a:t>
            </a: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Портал предоставления </a:t>
            </a: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мер финансовой государственной поддержки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1A35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4E776B-7401-588E-7B7C-1635AEE72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60" y="5072862"/>
            <a:ext cx="1252903" cy="12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1486F87A-16DC-8A8D-0951-B93FCAC7380B}"/>
              </a:ext>
            </a:extLst>
          </p:cNvPr>
          <p:cNvSpPr/>
          <p:nvPr/>
        </p:nvSpPr>
        <p:spPr>
          <a:xfrm>
            <a:off x="974988" y="5072862"/>
            <a:ext cx="4213136" cy="12297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161ED547-CA8D-DFDF-217C-F40BDE2CC3FB}"/>
              </a:ext>
            </a:extLst>
          </p:cNvPr>
          <p:cNvSpPr/>
          <p:nvPr/>
        </p:nvSpPr>
        <p:spPr>
          <a:xfrm>
            <a:off x="6949444" y="5072862"/>
            <a:ext cx="4213136" cy="12297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AB7F8-550E-F3A2-D069-2096D3402054}"/>
              </a:ext>
            </a:extLst>
          </p:cNvPr>
          <p:cNvSpPr txBox="1"/>
          <p:nvPr/>
        </p:nvSpPr>
        <p:spPr>
          <a:xfrm>
            <a:off x="550453" y="6440103"/>
            <a:ext cx="5976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 возникшим вопросам обращайтесь по номеру горячей линии -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0150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13151C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4FF920-2573-AEEE-7F46-20EDAF97F1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8" y="6445710"/>
            <a:ext cx="249006" cy="2490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45B10C-F250-8E1C-48E3-A550D3D68528}"/>
              </a:ext>
            </a:extLst>
          </p:cNvPr>
          <p:cNvSpPr/>
          <p:nvPr/>
        </p:nvSpPr>
        <p:spPr>
          <a:xfrm>
            <a:off x="2414207" y="975012"/>
            <a:ext cx="11418832" cy="3498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R="0" lvl="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ru-RU" altLang="ru-RU" sz="1600" b="1" dirty="0">
              <a:solidFill>
                <a:srgbClr val="13151C"/>
              </a:solidFill>
              <a:latin typeface="Segoe UI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D30AE0-0654-42B7-DE78-6804162A104A}"/>
              </a:ext>
            </a:extLst>
          </p:cNvPr>
          <p:cNvSpPr/>
          <p:nvPr/>
        </p:nvSpPr>
        <p:spPr>
          <a:xfrm>
            <a:off x="8072196" y="1310098"/>
            <a:ext cx="3897089" cy="540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Бюджет конкурса - 100 млн руб.</a:t>
            </a:r>
          </a:p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Сроки отбора: с 01.08.2025 по 31.08.2025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7F398B-9759-3EC3-063F-E819CC0913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3266" y="5149805"/>
            <a:ext cx="1075827" cy="107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4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04325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BBE1A-037E-476C-8D0F-9DD7F516AD1A}" type="slidenum">
              <a:rPr lang="ru-RU" sz="1368">
                <a:solidFill>
                  <a:srgbClr val="FFFFFF"/>
                </a:solidFill>
              </a:rPr>
              <a:pPr defTabSz="204325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z="1368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05F830-F0CE-1D1A-5034-4DEC3C89F53B}"/>
              </a:ext>
            </a:extLst>
          </p:cNvPr>
          <p:cNvSpPr/>
          <p:nvPr/>
        </p:nvSpPr>
        <p:spPr>
          <a:xfrm>
            <a:off x="0" y="555423"/>
            <a:ext cx="12192000" cy="506440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algn="ct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 pitchFamily="34" charset="0"/>
              </a:rPr>
              <a:t>Субсидии «Модернизация» и «Лизинг оборудования»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33ED52-DE28-0F89-0D82-432B8605D068}"/>
              </a:ext>
            </a:extLst>
          </p:cNvPr>
          <p:cNvSpPr/>
          <p:nvPr/>
        </p:nvSpPr>
        <p:spPr>
          <a:xfrm>
            <a:off x="570432" y="1160031"/>
            <a:ext cx="11380046" cy="3498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Кто может получить:  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МСП, являющиеся индивидуальными предпринимателями;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МСП, являющиеся юридическими лицами.</a:t>
            </a:r>
          </a:p>
          <a:p>
            <a:pPr algn="just" defTabSz="900339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000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Требования к заявителю:  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является субъектом МСП;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зарегистрирован и осуществляет деятельность на территории Московской области;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осуществляет деятельность в сфере производства товаров (работ, услуг) по видам деятельности в соответствии с разделами «A», «B», «C», «D», «E», «F», «H», «I», «J», «P», «Q», «R», классами 71, 75, 95, 96 ОКВЭД;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осуществляет деятельность в разделе производство и (или) реализация подакцизных товаров, а также добыча и (или) реализацию полезных ископаемых, за исключением общераспространенных полезных ископаемых;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зарегистрирован на ЦП МСП и подал через ЦП МСП заявку на расширенную оценку показателей деятельности субъекта МСП;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налоговая задолженность не более 3 000 рублей;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затраты произведены не ранее 1 августа 2024 года;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приобретенное оборудование не находилось ранее в эксплуатации;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срок изготовления приобретенного оборудования не превышает 5 лет;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приобретенное оборудование не предназначено для ведения деятельности в соответствии с разделом «G» ОКВЭД.</a:t>
            </a:r>
          </a:p>
          <a:p>
            <a:pPr marR="0" lvl="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ru-RU" altLang="ru-RU" sz="1000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Размер субсидии:  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до 50% произведенных и подтвержденных затрат, но не более 5 млн рублей.</a:t>
            </a:r>
            <a:endParaRPr lang="ru-RU" altLang="ru-RU" sz="1600" b="1" dirty="0">
              <a:solidFill>
                <a:srgbClr val="13151C"/>
              </a:solidFill>
              <a:latin typeface="Segoe UI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1140D8D-B20B-8C9A-8FCF-757842A06714}"/>
              </a:ext>
            </a:extLst>
          </p:cNvPr>
          <p:cNvSpPr/>
          <p:nvPr/>
        </p:nvSpPr>
        <p:spPr>
          <a:xfrm>
            <a:off x="2663255" y="5149805"/>
            <a:ext cx="2524869" cy="1075827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704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УЗНАТЬ ПОДРОБНЕЕ</a:t>
            </a: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Инвестиционный портал Московской области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1A35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0A95597-BF78-3DB5-9CD3-5F55F8933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7" y="1885417"/>
            <a:ext cx="310934" cy="30055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8C2049D-74B3-B9FE-4281-3DC22195C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7" y="1138806"/>
            <a:ext cx="310935" cy="3005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E06B885-0F4F-DA94-971D-47C12759D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8" y="4471531"/>
            <a:ext cx="249006" cy="24069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061E4B9-932D-EA27-652C-70BD056AE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550" y="5041247"/>
            <a:ext cx="1311383" cy="1311383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64CB959-7489-22B2-E27D-44A50D14EF4F}"/>
              </a:ext>
            </a:extLst>
          </p:cNvPr>
          <p:cNvSpPr/>
          <p:nvPr/>
        </p:nvSpPr>
        <p:spPr>
          <a:xfrm>
            <a:off x="6886428" y="5149807"/>
            <a:ext cx="2630701" cy="1075827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704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ПОДАТЬ ЗАЯВЛЕНИЕ</a:t>
            </a: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Портал государственных и муниципальных услуг Московской области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1A35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161ED547-CA8D-DFDF-217C-F40BDE2CC3FB}"/>
              </a:ext>
            </a:extLst>
          </p:cNvPr>
          <p:cNvSpPr/>
          <p:nvPr/>
        </p:nvSpPr>
        <p:spPr>
          <a:xfrm>
            <a:off x="6949444" y="5072862"/>
            <a:ext cx="4213136" cy="12297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1AE7F1-B851-4CBE-CD14-CE591FD2F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067" y="5072862"/>
            <a:ext cx="1248154" cy="1248154"/>
          </a:xfrm>
          <a:prstGeom prst="rect">
            <a:avLst/>
          </a:prstGeom>
        </p:spPr>
      </p:pic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1486F87A-16DC-8A8D-0951-B93FCAC7380B}"/>
              </a:ext>
            </a:extLst>
          </p:cNvPr>
          <p:cNvSpPr/>
          <p:nvPr/>
        </p:nvSpPr>
        <p:spPr>
          <a:xfrm>
            <a:off x="974988" y="5072862"/>
            <a:ext cx="4213136" cy="12297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C849C-DD30-C04B-3D9F-D4DC0AE66A50}"/>
              </a:ext>
            </a:extLst>
          </p:cNvPr>
          <p:cNvSpPr txBox="1"/>
          <p:nvPr/>
        </p:nvSpPr>
        <p:spPr>
          <a:xfrm>
            <a:off x="550453" y="6440103"/>
            <a:ext cx="56238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 возникшим вопросам обращайтесь по номеру горячей линии -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0150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13151C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B24D79-80B8-6A5D-94AB-917AE84B46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8" y="6445710"/>
            <a:ext cx="249006" cy="24900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684FBFF-1C1D-97E2-4A49-B318C36C205C}"/>
              </a:ext>
            </a:extLst>
          </p:cNvPr>
          <p:cNvSpPr/>
          <p:nvPr/>
        </p:nvSpPr>
        <p:spPr>
          <a:xfrm>
            <a:off x="7852096" y="1209430"/>
            <a:ext cx="4117190" cy="736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Бюджет конкурса «Модернизация» - 600 млн руб.</a:t>
            </a:r>
          </a:p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Бюджет конкурса «Лизинг» - 50 млн руб.</a:t>
            </a:r>
          </a:p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Сроки отбора: с 12.05.2025 по 10.06.2025</a:t>
            </a:r>
          </a:p>
        </p:txBody>
      </p:sp>
    </p:spTree>
    <p:extLst>
      <p:ext uri="{BB962C8B-B14F-4D97-AF65-F5344CB8AC3E}">
        <p14:creationId xmlns:p14="http://schemas.microsoft.com/office/powerpoint/2010/main" val="247339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75E37E-D189-D8FE-ACD7-92499F452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180" y="5040730"/>
            <a:ext cx="1310754" cy="13107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2C0CC6-1944-D91A-790D-CF170796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66" y="5076804"/>
            <a:ext cx="1248155" cy="12481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04325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BBE1A-037E-476C-8D0F-9DD7F516AD1A}" type="slidenum">
              <a:rPr lang="ru-RU" sz="1368">
                <a:solidFill>
                  <a:srgbClr val="FFFFFF"/>
                </a:solidFill>
              </a:rPr>
              <a:pPr defTabSz="204325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z="1368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05F830-F0CE-1D1A-5034-4DEC3C89F53B}"/>
              </a:ext>
            </a:extLst>
          </p:cNvPr>
          <p:cNvSpPr/>
          <p:nvPr/>
        </p:nvSpPr>
        <p:spPr>
          <a:xfrm>
            <a:off x="0" y="555423"/>
            <a:ext cx="12192000" cy="506440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algn="ct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 pitchFamily="34" charset="0"/>
              </a:rPr>
              <a:t>Субсидии социальным предприятиям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33ED52-DE28-0F89-0D82-432B8605D068}"/>
              </a:ext>
            </a:extLst>
          </p:cNvPr>
          <p:cNvSpPr/>
          <p:nvPr/>
        </p:nvSpPr>
        <p:spPr>
          <a:xfrm>
            <a:off x="570432" y="1252706"/>
            <a:ext cx="11380046" cy="3498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Кто может получить:  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МСП, являющиеся индивидуальными предпринимателями;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МСП, являющиеся юридическими лицами.</a:t>
            </a:r>
          </a:p>
          <a:p>
            <a:pPr algn="just" defTabSz="900339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000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Требования к заявителю:  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является субъектом МСП;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зарегистрирован и осуществляет деятельность на территории Московской Области;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осуществляет деятельность в разделе производство и (или) реализация подакцизных товаров, а также добыча и (или) реализацию полезных ископаемых, за исключением общераспространенных полезных ископаемых;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зарегистрирован на ЦП МСП и подал через ЦП МСП заявку на расширенную оценку показателей деятельности субъекта МСП;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состоит в перечне субъектов МСП, имеющих статус социальных предприятий или осуществляет основной вид деятельности в соответствии подгруппой 32.99.8 раздела «C», группой 85.41 раздела «Р» или группой 88.91 раздела «Q» ОКВЭД;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находится в процессе ликвидации, реорганизации или банкротства;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налоговая задолженность не более 3 000 рублей;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 дату подачи заявки на получение Субсидии затраты произведены в полном объеме.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затраты произведены не ранее 1 сентября 2024 года.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altLang="ru-RU" sz="1000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Размер субсидии:  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более 85% затрат и до 2 млн рублей</a:t>
            </a:r>
            <a:endParaRPr lang="ru-RU" altLang="ru-RU" sz="1600" b="1" dirty="0">
              <a:solidFill>
                <a:srgbClr val="13151C"/>
              </a:solidFill>
              <a:latin typeface="Segoe UI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1140D8D-B20B-8C9A-8FCF-757842A06714}"/>
              </a:ext>
            </a:extLst>
          </p:cNvPr>
          <p:cNvSpPr/>
          <p:nvPr/>
        </p:nvSpPr>
        <p:spPr>
          <a:xfrm>
            <a:off x="2663255" y="5149805"/>
            <a:ext cx="2524869" cy="1075827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704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УЗНАТЬ ПОДРОБНЕЕ</a:t>
            </a: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Инвестиционный портал Московской области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1A35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0A95597-BF78-3DB5-9CD3-5F55F8933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7" y="1978092"/>
            <a:ext cx="310934" cy="30055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8C2049D-74B3-B9FE-4281-3DC22195C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7" y="1231481"/>
            <a:ext cx="310935" cy="3005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E06B885-0F4F-DA94-971D-47C12759D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37" y="4388037"/>
            <a:ext cx="249006" cy="240692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64CB959-7489-22B2-E27D-44A50D14EF4F}"/>
              </a:ext>
            </a:extLst>
          </p:cNvPr>
          <p:cNvSpPr/>
          <p:nvPr/>
        </p:nvSpPr>
        <p:spPr>
          <a:xfrm>
            <a:off x="6886428" y="5149807"/>
            <a:ext cx="2630701" cy="1075827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704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ПОДАТЬ ЗАЯВЛЕНИЕ</a:t>
            </a: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Портал государственных и муниципальных услуг Московской области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1A35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161ED547-CA8D-DFDF-217C-F40BDE2CC3FB}"/>
              </a:ext>
            </a:extLst>
          </p:cNvPr>
          <p:cNvSpPr/>
          <p:nvPr/>
        </p:nvSpPr>
        <p:spPr>
          <a:xfrm>
            <a:off x="6949444" y="5072862"/>
            <a:ext cx="4213136" cy="12297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1486F87A-16DC-8A8D-0951-B93FCAC7380B}"/>
              </a:ext>
            </a:extLst>
          </p:cNvPr>
          <p:cNvSpPr/>
          <p:nvPr/>
        </p:nvSpPr>
        <p:spPr>
          <a:xfrm>
            <a:off x="974988" y="5072862"/>
            <a:ext cx="4213136" cy="12297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F3F1EF-F400-22E4-5B5D-3794D94AA8F5}"/>
              </a:ext>
            </a:extLst>
          </p:cNvPr>
          <p:cNvSpPr txBox="1"/>
          <p:nvPr/>
        </p:nvSpPr>
        <p:spPr>
          <a:xfrm>
            <a:off x="550453" y="6440103"/>
            <a:ext cx="56993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 возникшим вопросам обращайтесь по номеру горячей линии -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0150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13151C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C890AF-6209-9A40-1D94-9BD4CA9B23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8" y="6445710"/>
            <a:ext cx="249006" cy="24900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ACB253-A05D-B55B-2B4B-A7AAF279EC52}"/>
              </a:ext>
            </a:extLst>
          </p:cNvPr>
          <p:cNvSpPr/>
          <p:nvPr/>
        </p:nvSpPr>
        <p:spPr>
          <a:xfrm>
            <a:off x="8072196" y="1318487"/>
            <a:ext cx="3897089" cy="540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Бюджет конкурса - 100 млн руб.</a:t>
            </a:r>
          </a:p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Сроки отбора: с 01.09.2025 по 01.10.2025</a:t>
            </a:r>
          </a:p>
        </p:txBody>
      </p:sp>
    </p:spTree>
    <p:extLst>
      <p:ext uri="{BB962C8B-B14F-4D97-AF65-F5344CB8AC3E}">
        <p14:creationId xmlns:p14="http://schemas.microsoft.com/office/powerpoint/2010/main" val="153514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E398B9-8367-4552-D44D-71239E1A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27" y="5072862"/>
            <a:ext cx="1248154" cy="12481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75E37E-D189-D8FE-ACD7-92499F45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180" y="5040730"/>
            <a:ext cx="1310754" cy="131075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04325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BBE1A-037E-476C-8D0F-9DD7F516AD1A}" type="slidenum">
              <a:rPr lang="ru-RU" sz="1368">
                <a:solidFill>
                  <a:srgbClr val="FFFFFF"/>
                </a:solidFill>
              </a:rPr>
              <a:pPr defTabSz="204325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z="1368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05F830-F0CE-1D1A-5034-4DEC3C89F53B}"/>
              </a:ext>
            </a:extLst>
          </p:cNvPr>
          <p:cNvSpPr/>
          <p:nvPr/>
        </p:nvSpPr>
        <p:spPr>
          <a:xfrm>
            <a:off x="0" y="555423"/>
            <a:ext cx="12192000" cy="506440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algn="ct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 pitchFamily="34" charset="0"/>
              </a:rPr>
              <a:t>Субсидии «Маркетплейсы»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33ED52-DE28-0F89-0D82-432B8605D068}"/>
              </a:ext>
            </a:extLst>
          </p:cNvPr>
          <p:cNvSpPr/>
          <p:nvPr/>
        </p:nvSpPr>
        <p:spPr>
          <a:xfrm>
            <a:off x="570432" y="1042980"/>
            <a:ext cx="11380046" cy="3713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Кто может получить:  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МСП, являющиеся индивидуальными предпринимателями;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МСП, являющиеся юридическими лицами;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самозанятые</a:t>
            </a:r>
          </a:p>
          <a:p>
            <a:pPr algn="just" defTabSz="900339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000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Требования к заявителю:  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является субъектом МСП или самозанятым гражданином;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зарегистрирован и осуществляет деятельность на территории Московской области;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осуществляет деятельность в сфере в соответствии с разделами «A», «C», классом 56 ОКВЭД или реализует товары собственного бренда (под своим товарным знаком);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осуществляет деятельность в разделе производство и (или) реализация подакцизных товаров, а также добыча и (или) реализацию полезных ископаемых, за исключением общераспространенных полезных ископаемых;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зарегистрирован на ЦП МСП и подал через ЦП МСП или в центрах «Мой бизнес» АНО «АИР» заявку на расширенную оценку количественных и качественных показателей деятельности субъекта МСП;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находится в процессе ликвидации, реорганизации или банкротства;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налоговая задолженность не более 3 000 рублей.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затраты, заявленные к компенсации, произведены в полном объеме;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является действующим поставщиком торговой онлайн-площадки.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altLang="ru-RU" sz="1000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Размер субсидии:  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до 50% произведенных и подтвержденных затрат, но не более 500 тыс. рублей на одного получателя Субсидии за весь период реализации мероприятия.</a:t>
            </a:r>
            <a:endParaRPr lang="ru-RU" altLang="ru-RU" sz="1600" b="1" dirty="0">
              <a:solidFill>
                <a:srgbClr val="13151C"/>
              </a:solidFill>
              <a:latin typeface="Segoe UI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1140D8D-B20B-8C9A-8FCF-757842A06714}"/>
              </a:ext>
            </a:extLst>
          </p:cNvPr>
          <p:cNvSpPr/>
          <p:nvPr/>
        </p:nvSpPr>
        <p:spPr>
          <a:xfrm>
            <a:off x="2663255" y="5149805"/>
            <a:ext cx="2524869" cy="1075827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704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УЗНАТЬ ПОДРОБНЕЕ</a:t>
            </a: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Инвестиционный портал Московской области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1A35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0A95597-BF78-3DB5-9CD3-5F55F8933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7" y="1952925"/>
            <a:ext cx="310934" cy="30055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8C2049D-74B3-B9FE-4281-3DC22195C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7" y="1021756"/>
            <a:ext cx="310935" cy="3005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E06B885-0F4F-DA94-971D-47C12759D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8" y="4530650"/>
            <a:ext cx="249006" cy="240692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64CB959-7489-22B2-E27D-44A50D14EF4F}"/>
              </a:ext>
            </a:extLst>
          </p:cNvPr>
          <p:cNvSpPr/>
          <p:nvPr/>
        </p:nvSpPr>
        <p:spPr>
          <a:xfrm>
            <a:off x="6886428" y="5149807"/>
            <a:ext cx="2630701" cy="1075827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704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ПОДАТЬ ЗАЯВЛЕНИЕ</a:t>
            </a: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Портал государственных и муниципальных услуг Московской области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1A35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161ED547-CA8D-DFDF-217C-F40BDE2CC3FB}"/>
              </a:ext>
            </a:extLst>
          </p:cNvPr>
          <p:cNvSpPr/>
          <p:nvPr/>
        </p:nvSpPr>
        <p:spPr>
          <a:xfrm>
            <a:off x="6949444" y="5072862"/>
            <a:ext cx="4213136" cy="12297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1486F87A-16DC-8A8D-0951-B93FCAC7380B}"/>
              </a:ext>
            </a:extLst>
          </p:cNvPr>
          <p:cNvSpPr/>
          <p:nvPr/>
        </p:nvSpPr>
        <p:spPr>
          <a:xfrm>
            <a:off x="974988" y="5072862"/>
            <a:ext cx="4213136" cy="12297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DDB1C-CFAF-6D20-61CF-3428E5003FB9}"/>
              </a:ext>
            </a:extLst>
          </p:cNvPr>
          <p:cNvSpPr txBox="1"/>
          <p:nvPr/>
        </p:nvSpPr>
        <p:spPr>
          <a:xfrm>
            <a:off x="550453" y="6440103"/>
            <a:ext cx="56070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 возникшим вопросам обращайтесь по номеру горячей линии -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0150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13151C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867281-02C0-264D-D471-04B3374144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8" y="6445710"/>
            <a:ext cx="249006" cy="24900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521761-050E-93D2-BFE7-904F5E7E62ED}"/>
              </a:ext>
            </a:extLst>
          </p:cNvPr>
          <p:cNvSpPr/>
          <p:nvPr/>
        </p:nvSpPr>
        <p:spPr>
          <a:xfrm>
            <a:off x="8072196" y="1125540"/>
            <a:ext cx="3897089" cy="540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Бюджет конкурса - 50 млн руб.</a:t>
            </a:r>
          </a:p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Сроки отбора с 03.02.2025</a:t>
            </a:r>
          </a:p>
        </p:txBody>
      </p:sp>
    </p:spTree>
    <p:extLst>
      <p:ext uri="{BB962C8B-B14F-4D97-AF65-F5344CB8AC3E}">
        <p14:creationId xmlns:p14="http://schemas.microsoft.com/office/powerpoint/2010/main" val="3440942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AA9D4B-87F7-B8E5-10C8-0A2ABC9D1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66" y="5072862"/>
            <a:ext cx="1248155" cy="12481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75E37E-D189-D8FE-ACD7-92499F45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180" y="5040730"/>
            <a:ext cx="1310754" cy="131075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04325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BBE1A-037E-476C-8D0F-9DD7F516AD1A}" type="slidenum">
              <a:rPr lang="ru-RU" sz="1368">
                <a:solidFill>
                  <a:srgbClr val="FFFFFF"/>
                </a:solidFill>
              </a:rPr>
              <a:pPr defTabSz="204325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z="1368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05F830-F0CE-1D1A-5034-4DEC3C89F53B}"/>
              </a:ext>
            </a:extLst>
          </p:cNvPr>
          <p:cNvSpPr/>
          <p:nvPr/>
        </p:nvSpPr>
        <p:spPr>
          <a:xfrm>
            <a:off x="0" y="555423"/>
            <a:ext cx="12192000" cy="506440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algn="ct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 pitchFamily="34" charset="0"/>
              </a:rPr>
              <a:t>Субсидии «Франшиза»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33ED52-DE28-0F89-0D82-432B8605D068}"/>
              </a:ext>
            </a:extLst>
          </p:cNvPr>
          <p:cNvSpPr/>
          <p:nvPr/>
        </p:nvSpPr>
        <p:spPr>
          <a:xfrm>
            <a:off x="570432" y="1160427"/>
            <a:ext cx="11380046" cy="3498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Кто может получить:  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МСП, являющиеся индивидуальными предпринимателями;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МСП, являющиеся юридическими лицами.</a:t>
            </a:r>
          </a:p>
          <a:p>
            <a:pPr marL="285750" indent="-285750" algn="just" defTabSz="90033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000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Требования к заявителю:  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является субъектом МСП;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зарегистрирован и осуществляет деятельность на территории Московской области (для юридических лиц возможна регистрация в ином субъекте РФ, но обязательно наличие обособленного подразделения);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осуществляет деятельность в разделе производство и (или) реализация подакцизных товаров, а также добыча и (или) реализацию полезных ископаемых, за исключением общераспространенных полезных ископаемых;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зарегистрирован на ЦП МСП и подал через ЦП МСП заявку на расширенную оценку показателей деятельности субъекта МСП;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налоговая задолженность не более 3 000 рублей;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открытие объекта в рамках франшизы не ранее 1 января 2020 года;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затраты понесены не ранее 1 января 2024 года;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 дату подачи заявки на получение Субсидии затраты произведены в полном объеме;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 дату подачи заявки на получение Субсидии оборудование принято и поставлено на баланс.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altLang="ru-RU" sz="1000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Размер субсидии:  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более 50% затрат до 2 млн рублей (для региональных франшиз);</a:t>
            </a:r>
          </a:p>
          <a:p>
            <a:pPr marL="285750" marR="0" lvl="0" indent="-28575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 более 50% затрат до 1 млн рублей (для франшиз из других субъектов РФ).</a:t>
            </a:r>
            <a:endParaRPr lang="ru-RU" altLang="ru-RU" sz="1600" b="1" dirty="0">
              <a:solidFill>
                <a:srgbClr val="13151C"/>
              </a:solidFill>
              <a:latin typeface="Segoe UI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1140D8D-B20B-8C9A-8FCF-757842A06714}"/>
              </a:ext>
            </a:extLst>
          </p:cNvPr>
          <p:cNvSpPr/>
          <p:nvPr/>
        </p:nvSpPr>
        <p:spPr>
          <a:xfrm>
            <a:off x="2663255" y="5149805"/>
            <a:ext cx="2524869" cy="1075827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704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УЗНАТЬ ПОДРОБНЕЕ</a:t>
            </a: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Инвестиционный портал Московской области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1A35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0A95597-BF78-3DB5-9CD3-5F55F8933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7" y="1885813"/>
            <a:ext cx="310934" cy="30055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8C2049D-74B3-B9FE-4281-3DC22195C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7" y="1139202"/>
            <a:ext cx="310935" cy="3005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E06B885-0F4F-DA94-971D-47C12759D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8" y="4278980"/>
            <a:ext cx="249006" cy="240692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64CB959-7489-22B2-E27D-44A50D14EF4F}"/>
              </a:ext>
            </a:extLst>
          </p:cNvPr>
          <p:cNvSpPr/>
          <p:nvPr/>
        </p:nvSpPr>
        <p:spPr>
          <a:xfrm>
            <a:off x="6886428" y="5149807"/>
            <a:ext cx="2630701" cy="1075827"/>
          </a:xfrm>
          <a:prstGeom prst="rect">
            <a:avLst/>
          </a:prstGeom>
          <a:ln>
            <a:noFill/>
          </a:ln>
        </p:spPr>
        <p:txBody>
          <a:bodyPr wrap="square" lIns="90063" tIns="45031" rIns="90063" bIns="45031">
            <a:spAutoFit/>
          </a:bodyPr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704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ПОДАТЬ ЗАЯВЛЕНИЕ</a:t>
            </a: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solidFill>
                <a:srgbClr val="1A35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r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Портал государственных и муниципальных услуг Московской области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1A35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161ED547-CA8D-DFDF-217C-F40BDE2CC3FB}"/>
              </a:ext>
            </a:extLst>
          </p:cNvPr>
          <p:cNvSpPr/>
          <p:nvPr/>
        </p:nvSpPr>
        <p:spPr>
          <a:xfrm>
            <a:off x="6949444" y="5072862"/>
            <a:ext cx="4213136" cy="12297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1486F87A-16DC-8A8D-0951-B93FCAC7380B}"/>
              </a:ext>
            </a:extLst>
          </p:cNvPr>
          <p:cNvSpPr/>
          <p:nvPr/>
        </p:nvSpPr>
        <p:spPr>
          <a:xfrm>
            <a:off x="974988" y="5072862"/>
            <a:ext cx="4213136" cy="12297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531428-0F39-17CD-C1B3-50F3B7B1E920}"/>
              </a:ext>
            </a:extLst>
          </p:cNvPr>
          <p:cNvSpPr txBox="1"/>
          <p:nvPr/>
        </p:nvSpPr>
        <p:spPr>
          <a:xfrm>
            <a:off x="550453" y="6440103"/>
            <a:ext cx="55455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00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 возникшим вопросам обращайтесь по номеру горячей линии -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A35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0150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13151C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0FEC28-F86C-25E6-7070-B7CD30EC65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8" y="6445710"/>
            <a:ext cx="249006" cy="24900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5B40FF-E3D1-68B0-AC5A-BFBDB73E3A6D}"/>
              </a:ext>
            </a:extLst>
          </p:cNvPr>
          <p:cNvSpPr/>
          <p:nvPr/>
        </p:nvSpPr>
        <p:spPr>
          <a:xfrm>
            <a:off x="8072196" y="1259764"/>
            <a:ext cx="3897089" cy="540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63" tIns="45031" rIns="90063" bIns="45031"/>
          <a:lstStyle>
            <a:lvl1pPr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1pPr>
            <a:lvl2pPr marL="742950" indent="-28575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2pPr>
            <a:lvl3pPr marL="11430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3pPr>
            <a:lvl4pPr marL="16002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4pPr>
            <a:lvl5pPr marL="2057400" indent="-228600" defTabSz="2692400"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5pPr>
            <a:lvl6pPr marL="25146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6pPr>
            <a:lvl7pPr marL="29718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7pPr>
            <a:lvl8pPr marL="34290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8pPr>
            <a:lvl9pPr marL="3886200" indent="-228600" defTabSz="2692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defRPr>
            </a:lvl9pPr>
          </a:lstStyle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Бюджет конкурса - 100 млн руб.</a:t>
            </a:r>
          </a:p>
          <a:p>
            <a:pPr algn="r" defTabSz="900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Сроки отбора с 03.02.2025</a:t>
            </a:r>
          </a:p>
        </p:txBody>
      </p:sp>
    </p:spTree>
    <p:extLst>
      <p:ext uri="{BB962C8B-B14F-4D97-AF65-F5344CB8AC3E}">
        <p14:creationId xmlns:p14="http://schemas.microsoft.com/office/powerpoint/2010/main" val="83338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0432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BBE1A-037E-476C-8D0F-9DD7F516AD1A}" type="slidenum">
              <a:rPr lang="ru-RU" sz="1368">
                <a:solidFill>
                  <a:srgbClr val="FFFFFF"/>
                </a:solidFill>
              </a:rPr>
              <a:pPr defTabSz="20432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z="1368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DDB1C-CFAF-6D20-61CF-3428E5003FB9}"/>
              </a:ext>
            </a:extLst>
          </p:cNvPr>
          <p:cNvSpPr txBox="1"/>
          <p:nvPr/>
        </p:nvSpPr>
        <p:spPr>
          <a:xfrm>
            <a:off x="550453" y="6440104"/>
            <a:ext cx="5607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00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 возникшим вопросам обращайтесь по номеру горячей линии - </a:t>
            </a:r>
            <a:r>
              <a:rPr lang="ru-RU" altLang="ru-RU" sz="12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0150</a:t>
            </a:r>
            <a:endParaRPr lang="ru-RU" altLang="ru-RU" sz="1600" b="1" dirty="0">
              <a:solidFill>
                <a:srgbClr val="13151C"/>
              </a:solidFill>
              <a:latin typeface="Segoe UI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37CB660-F27D-4A60-80CA-0D6791C7C23B}"/>
              </a:ext>
            </a:extLst>
          </p:cNvPr>
          <p:cNvSpPr txBox="1"/>
          <p:nvPr/>
        </p:nvSpPr>
        <p:spPr>
          <a:xfrm>
            <a:off x="3353987" y="644691"/>
            <a:ext cx="108965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b="1" dirty="0">
                <a:solidFill>
                  <a:srgbClr val="083455"/>
                </a:solidFill>
                <a:latin typeface="Golos Text" panose="020B0503020202020204" charset="-52"/>
                <a:ea typeface="Verdana" panose="020B0604030504040204" pitchFamily="34" charset="0"/>
                <a:cs typeface="Golos Text" panose="020B0503020202020204" charset="-52"/>
              </a:rPr>
              <a:t>Календарь мероприятий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754A881E-BED3-4E6F-9AA3-43BDC9C3502E}"/>
              </a:ext>
            </a:extLst>
          </p:cNvPr>
          <p:cNvSpPr txBox="1"/>
          <p:nvPr/>
        </p:nvSpPr>
        <p:spPr>
          <a:xfrm>
            <a:off x="1007436" y="1604797"/>
            <a:ext cx="4473937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>
                <a:solidFill>
                  <a:srgbClr val="083455"/>
                </a:solidFill>
                <a:latin typeface="Golos Text" panose="020B0604020202020204" charset="-52"/>
                <a:cs typeface="Golos Text" panose="020B0604020202020204" charset="-52"/>
              </a:rPr>
              <a:t>Вебинары и тренинги, </a:t>
            </a:r>
          </a:p>
          <a:p>
            <a:pPr algn="ctr"/>
            <a:r>
              <a:rPr lang="ru-RU" sz="2133" b="1" dirty="0">
                <a:solidFill>
                  <a:srgbClr val="083455"/>
                </a:solidFill>
                <a:latin typeface="Golos Text" panose="020B0604020202020204" charset="-52"/>
                <a:cs typeface="Golos Text" panose="020B0604020202020204" charset="-52"/>
              </a:rPr>
              <a:t>мастер-классы и бизнес-игры, форумы и конференции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B75CFC-5153-4373-843C-ABEA49989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89" y="3092569"/>
            <a:ext cx="1838325" cy="1838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731FD1-3204-48BD-94FF-6C021EA47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340" y="1497671"/>
            <a:ext cx="3691246" cy="25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0432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BBE1A-037E-476C-8D0F-9DD7F516AD1A}" type="slidenum">
              <a:rPr lang="ru-RU" sz="1368">
                <a:solidFill>
                  <a:srgbClr val="FFFFFF"/>
                </a:solidFill>
              </a:rPr>
              <a:pPr defTabSz="20432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z="1368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F11B0-4D92-4D4D-A68D-B1533F581E35}"/>
              </a:ext>
            </a:extLst>
          </p:cNvPr>
          <p:cNvSpPr txBox="1"/>
          <p:nvPr/>
        </p:nvSpPr>
        <p:spPr>
          <a:xfrm>
            <a:off x="7224354" y="1562182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Предприниматель Подмосковья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22D6C1-C266-4ADD-8081-FACD13D90F8F}"/>
              </a:ext>
            </a:extLst>
          </p:cNvPr>
          <p:cNvSpPr txBox="1"/>
          <p:nvPr/>
        </p:nvSpPr>
        <p:spPr>
          <a:xfrm>
            <a:off x="1390022" y="1619817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Инвестиционный портал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49F07-395C-458A-9143-11A5D71418C9}"/>
              </a:ext>
            </a:extLst>
          </p:cNvPr>
          <p:cNvSpPr txBox="1"/>
          <p:nvPr/>
        </p:nvSpPr>
        <p:spPr>
          <a:xfrm>
            <a:off x="1716656" y="5295818"/>
            <a:ext cx="9083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00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800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По возникшим вопросам обращайтесь по номеру горячей линии - </a:t>
            </a:r>
            <a:r>
              <a:rPr lang="ru-RU" altLang="ru-RU" sz="1800" b="1" dirty="0">
                <a:solidFill>
                  <a:srgbClr val="1A356B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0150</a:t>
            </a:r>
            <a:endParaRPr lang="ru-RU" altLang="ru-RU" sz="2400" b="1" dirty="0">
              <a:solidFill>
                <a:srgbClr val="13151C"/>
              </a:solidFill>
              <a:latin typeface="Segoe UI" pitchFamily="34" charset="0"/>
              <a:cs typeface="Arial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EB6953-5589-48C2-AEA8-D534BBD9C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99" y="2333940"/>
            <a:ext cx="2382517" cy="2423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65A049-3098-4C59-AD2F-7515E3FF0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354" y="2253335"/>
            <a:ext cx="2575095" cy="258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294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O">
      <a:dk1>
        <a:srgbClr val="004680"/>
      </a:dk1>
      <a:lt1>
        <a:sysClr val="window" lastClr="FFFFFF"/>
      </a:lt1>
      <a:dk2>
        <a:srgbClr val="026BC2"/>
      </a:dk2>
      <a:lt2>
        <a:srgbClr val="E6E8EE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563C1"/>
      </a:hlink>
      <a:folHlink>
        <a:srgbClr val="954F72"/>
      </a:folHlink>
    </a:clrScheme>
    <a:fontScheme name="Другая 1">
      <a:majorFont>
        <a:latin typeface="Segoe UI Semiligh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Центры «Мой бизнес».pptx" id="{CD78F8FA-615B-4256-994A-4F083DFD3B42}" vid="{677E270A-3BD6-47D2-BDCC-F6EA8FA3B559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шаблон</Template>
  <TotalTime>9243</TotalTime>
  <Words>1237</Words>
  <Application>Microsoft Office PowerPoint</Application>
  <PresentationFormat>Широкоэкранный</PresentationFormat>
  <Paragraphs>159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Arial</vt:lpstr>
      <vt:lpstr>Segoe UI</vt:lpstr>
      <vt:lpstr>Calibri</vt:lpstr>
      <vt:lpstr>Raleway</vt:lpstr>
      <vt:lpstr>Segoe UI Semilight</vt:lpstr>
      <vt:lpstr>Golos Text</vt:lpstr>
      <vt:lpstr>Lato</vt:lpstr>
      <vt:lpstr>Тема Office</vt:lpstr>
      <vt:lpstr>2_Тема Office</vt:lpstr>
      <vt:lpstr>4_swiss-2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Двойных Александр Владимирович</dc:creator>
  <cp:lastModifiedBy>Семенова Мария Александровна</cp:lastModifiedBy>
  <cp:revision>248</cp:revision>
  <dcterms:created xsi:type="dcterms:W3CDTF">2021-12-21T06:30:22Z</dcterms:created>
  <dcterms:modified xsi:type="dcterms:W3CDTF">2025-04-24T06:31:57Z</dcterms:modified>
</cp:coreProperties>
</file>